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95" r:id="rId4"/>
    <p:sldId id="296" r:id="rId5"/>
    <p:sldId id="279" r:id="rId6"/>
    <p:sldId id="331" r:id="rId7"/>
    <p:sldId id="268" r:id="rId8"/>
    <p:sldId id="319" r:id="rId9"/>
    <p:sldId id="334" r:id="rId10"/>
    <p:sldId id="325" r:id="rId11"/>
    <p:sldId id="270" r:id="rId12"/>
    <p:sldId id="271" r:id="rId13"/>
    <p:sldId id="310" r:id="rId14"/>
    <p:sldId id="330" r:id="rId15"/>
    <p:sldId id="328" r:id="rId16"/>
    <p:sldId id="322" r:id="rId17"/>
    <p:sldId id="311" r:id="rId18"/>
    <p:sldId id="297" r:id="rId19"/>
    <p:sldId id="299" r:id="rId20"/>
    <p:sldId id="300" r:id="rId21"/>
    <p:sldId id="301" r:id="rId22"/>
    <p:sldId id="302" r:id="rId23"/>
    <p:sldId id="303" r:id="rId24"/>
    <p:sldId id="307" r:id="rId25"/>
    <p:sldId id="333" r:id="rId26"/>
    <p:sldId id="312" r:id="rId27"/>
    <p:sldId id="290" r:id="rId28"/>
    <p:sldId id="291" r:id="rId29"/>
    <p:sldId id="292" r:id="rId30"/>
    <p:sldId id="326" r:id="rId31"/>
    <p:sldId id="298" r:id="rId32"/>
    <p:sldId id="309" r:id="rId33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0000"/>
    <a:srgbClr val="990000"/>
    <a:srgbClr val="DE1414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73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1D16E-AF25-4963-A903-6BC85289F750}" type="datetimeFigureOut">
              <a:rPr lang="en-GB" smtClean="0"/>
              <a:t>19/10/2018</a:t>
            </a:fld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D1A28-7C64-4929-8008-7759F615299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755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AF515-62A6-49AF-ACA8-4C0007434DB2}" type="datetimeFigureOut">
              <a:rPr lang="en-GB" smtClean="0"/>
              <a:t>19/10/2018</a:t>
            </a:fld>
            <a:endParaRPr lang="en-GB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DD2D4-1598-43BF-A50A-CEACF01286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194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cap="none" spc="0" baseline="0"/>
            </a:lvl1pPr>
          </a:lstStyle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31877-749B-4A00-AF23-C9718730DDD5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68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1069-E2B1-4BF0-899B-4ED4D8B2E6C3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296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5C7D-712B-45C3-ABF1-9B386BC1D3E1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73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221C-7DCD-4389-9A92-3CDCD2AE573F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55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092D-5983-42C6-9F5C-7C6D5A7A998F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88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683-5EE2-4F1A-A1EA-87E0CFE30093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15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923A-1A29-4D54-A813-EAF53475ED62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88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4595B-C7E3-4D56-AB32-335CE378B86E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51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66CF-DC93-4E9C-B1DE-7D88B0A0E2EA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87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4196-2FDF-4E96-83FD-287336AED6FB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92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GB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2853-478E-47FC-B690-7B81BB1B552D}" type="datetime1">
              <a:rPr lang="en-GB" smtClean="0"/>
              <a:t>19/10/2018</a:t>
            </a:fld>
            <a:endParaRPr lang="en-GB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19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Kliknutím</a:t>
            </a:r>
            <a:r>
              <a:rPr lang="en-GB" noProof="0" dirty="0"/>
              <a:t> </a:t>
            </a:r>
            <a:r>
              <a:rPr lang="en-GB" noProof="0" dirty="0" err="1"/>
              <a:t>lze</a:t>
            </a:r>
            <a:r>
              <a:rPr lang="en-GB" noProof="0" dirty="0"/>
              <a:t> </a:t>
            </a:r>
            <a:r>
              <a:rPr lang="en-GB" noProof="0" dirty="0" err="1"/>
              <a:t>upravit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r>
              <a:rPr lang="en-GB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CDEC9304-CF33-4868-8475-46A233F784D6}" type="datetime1">
              <a:rPr lang="en-GB" noProof="0" smtClean="0"/>
              <a:t>19/10/2018</a:t>
            </a:fld>
            <a:endParaRPr lang="en-GB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en-GB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1DFC2CA2-BD60-4C7C-998F-74A2A38A88D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7233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40" baseline="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jpeg"/><Relationship Id="rId7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20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17.JPG"/><Relationship Id="rId7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31.png"/><Relationship Id="rId9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49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36.png"/><Relationship Id="rId4" Type="http://schemas.openxmlformats.org/officeDocument/2006/relationships/image" Target="../media/image3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7.JPG"/><Relationship Id="rId7" Type="http://schemas.openxmlformats.org/officeDocument/2006/relationships/image" Target="../media/image4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4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9" Type="http://schemas.openxmlformats.org/officeDocument/2006/relationships/image" Target="../media/image5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0.png"/><Relationship Id="rId7" Type="http://schemas.openxmlformats.org/officeDocument/2006/relationships/image" Target="../media/image6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17.JPG"/><Relationship Id="rId7" Type="http://schemas.openxmlformats.org/officeDocument/2006/relationships/image" Target="../media/image42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180.png"/><Relationship Id="rId4" Type="http://schemas.openxmlformats.org/officeDocument/2006/relationships/image" Target="../media/image231.png"/><Relationship Id="rId9" Type="http://schemas.openxmlformats.org/officeDocument/2006/relationships/image" Target="../media/image25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5377"/>
            <a:ext cx="9144000" cy="2387600"/>
          </a:xfrm>
        </p:spPr>
        <p:txBody>
          <a:bodyPr/>
          <a:lstStyle/>
          <a:p>
            <a:r>
              <a:rPr lang="en-US" noProof="0" dirty="0">
                <a:latin typeface="Garamond" panose="02020404030301010803" pitchFamily="18" charset="0"/>
              </a:rPr>
              <a:t>Problem No. </a:t>
            </a:r>
            <a:r>
              <a:rPr lang="cs-CZ" noProof="0" dirty="0">
                <a:latin typeface="Garamond" panose="02020404030301010803" pitchFamily="18" charset="0"/>
              </a:rPr>
              <a:t>10</a:t>
            </a:r>
            <a:br>
              <a:rPr lang="en-US" noProof="0" dirty="0">
                <a:latin typeface="Garamond" panose="02020404030301010803" pitchFamily="18" charset="0"/>
              </a:rPr>
            </a:br>
            <a:r>
              <a:rPr lang="cs-CZ" b="1" cap="all" spc="300" noProof="0" dirty="0">
                <a:latin typeface="Garamond" panose="02020404030301010803" pitchFamily="18" charset="0"/>
              </a:rPr>
              <a:t>TESLA VALVE</a:t>
            </a:r>
            <a:endParaRPr lang="en-US" b="1" cap="all" spc="300" noProof="0" dirty="0">
              <a:latin typeface="Garamond" panose="02020404030301010803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768451"/>
            <a:ext cx="9144000" cy="1303986"/>
          </a:xfrm>
        </p:spPr>
        <p:txBody>
          <a:bodyPr>
            <a:normAutofit/>
          </a:bodyPr>
          <a:lstStyle/>
          <a:p>
            <a:r>
              <a:rPr lang="cs-CZ" sz="2800" spc="300" noProof="0" dirty="0">
                <a:latin typeface="Garamond" panose="02020404030301010803" pitchFamily="18" charset="0"/>
              </a:rPr>
              <a:t>David Wittek &amp; </a:t>
            </a:r>
            <a:r>
              <a:rPr lang="cs-CZ" sz="3200" spc="300" noProof="0" dirty="0">
                <a:latin typeface="Garamond" panose="02020404030301010803" pitchFamily="18" charset="0"/>
              </a:rPr>
              <a:t>Jakub </a:t>
            </a:r>
            <a:r>
              <a:rPr lang="cs-CZ" sz="3200" spc="300" noProof="0" dirty="0" err="1">
                <a:latin typeface="Garamond" panose="02020404030301010803" pitchFamily="18" charset="0"/>
              </a:rPr>
              <a:t>Domes</a:t>
            </a:r>
            <a:endParaRPr lang="cs-CZ" sz="3200" spc="300" noProof="0" dirty="0">
              <a:latin typeface="Garamond" panose="02020404030301010803" pitchFamily="18" charset="0"/>
            </a:endParaRPr>
          </a:p>
          <a:p>
            <a:r>
              <a:rPr lang="cs-CZ" sz="2800" spc="300" noProof="0" dirty="0">
                <a:latin typeface="Garamond" panose="02020404030301010803" pitchFamily="18" charset="0"/>
              </a:rPr>
              <a:t>Mendelovo Gymnázium, Opava</a:t>
            </a:r>
            <a:endParaRPr lang="en-US" sz="2800" spc="300" noProof="0" dirty="0">
              <a:latin typeface="Garamond" panose="02020404030301010803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478102" y="371142"/>
            <a:ext cx="30103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400" dirty="0">
                <a:solidFill>
                  <a:srgbClr val="FFC000"/>
                </a:solidFill>
                <a:latin typeface="Garamond" panose="02020404030301010803" pitchFamily="18" charset="0"/>
                <a:ea typeface="+mj-ea"/>
                <a:cs typeface="+mj-cs"/>
              </a:rPr>
              <a:t>Reporter</a:t>
            </a:r>
            <a:endParaRPr lang="en-GB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2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17579-088A-4C7C-AF80-47687D9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6" y="-128692"/>
            <a:ext cx="10515600" cy="1325563"/>
          </a:xfrm>
        </p:spPr>
        <p:txBody>
          <a:bodyPr/>
          <a:lstStyle/>
          <a:p>
            <a:r>
              <a:rPr lang="cs-CZ" dirty="0" err="1"/>
              <a:t>tesla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 </a:t>
            </a:r>
            <a:r>
              <a:rPr lang="cs-CZ" dirty="0" err="1"/>
              <a:t>relationship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F58860-CBC9-4D1E-BEDD-2DE706AC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10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B8BD819D-B9BB-468E-BE70-C3C151B183BF}"/>
                  </a:ext>
                </a:extLst>
              </p:cNvPr>
              <p:cNvSpPr txBox="1"/>
              <p:nvPr/>
            </p:nvSpPr>
            <p:spPr>
              <a:xfrm>
                <a:off x="402396" y="4051414"/>
                <a:ext cx="7645491" cy="7491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𝐷𝐼</m:t>
                          </m:r>
                        </m:e>
                        <m:sub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cs-CZ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𝑃𝑅𝐸𝑆𝑆𝑈𝑅𝐸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𝐷𝑅𝑂𝑃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𝐼𝑁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𝐹𝑂𝑅𝑊𝐴𝑅𝐷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𝐷𝐼𝑅𝐸𝐶𝑇𝐼𝑂𝑁</m:t>
                          </m:r>
                        </m:num>
                        <m:den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𝑃𝑅𝐸𝑆𝑆𝑈𝑅𝐸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𝐷𝑅𝑂𝑃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𝐼𝑁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𝑅𝐸𝑉𝐸𝑅𝑆𝐸𝐷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𝐷𝐼𝑅𝐸𝐶𝑇𝐼𝑂𝑁</m:t>
                          </m:r>
                        </m:den>
                      </m:f>
                    </m:oMath>
                  </m:oMathPara>
                </a14:m>
                <a:endParaRPr lang="cs-CZ" sz="26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B8BD819D-B9BB-468E-BE70-C3C151B18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96" y="4051414"/>
                <a:ext cx="7645491" cy="7491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1C827225-D162-4703-BA09-2B8AE326B778}"/>
                  </a:ext>
                </a:extLst>
              </p:cNvPr>
              <p:cNvSpPr txBox="1"/>
              <p:nvPr/>
            </p:nvSpPr>
            <p:spPr>
              <a:xfrm>
                <a:off x="647727" y="3209788"/>
                <a:ext cx="2559937" cy="487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b="1" dirty="0">
                    <a:latin typeface="Garamond" panose="02020404030301010803" pitchFamily="18" charset="0"/>
                  </a:rPr>
                  <a:t>DIODICITY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𝐷𝐼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cs-CZ" sz="2400" b="1" dirty="0"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1C827225-D162-4703-BA09-2B8AE326B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27" y="3209788"/>
                <a:ext cx="2559937" cy="487762"/>
              </a:xfrm>
              <a:prstGeom prst="rect">
                <a:avLst/>
              </a:prstGeom>
              <a:blipFill>
                <a:blip r:embed="rId3"/>
                <a:stretch>
                  <a:fillRect l="-3571" t="-7500" b="-25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>
            <a:extLst>
              <a:ext uri="{FF2B5EF4-FFF2-40B4-BE49-F238E27FC236}">
                <a16:creationId xmlns:a16="http://schemas.microsoft.com/office/drawing/2014/main" id="{C6AC215B-1576-449F-B26D-BDBFBE204440}"/>
              </a:ext>
            </a:extLst>
          </p:cNvPr>
          <p:cNvSpPr txBox="1"/>
          <p:nvPr/>
        </p:nvSpPr>
        <p:spPr>
          <a:xfrm>
            <a:off x="5712846" y="5254330"/>
            <a:ext cx="4498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>
                <a:latin typeface="Garamond" panose="02020404030301010803" pitchFamily="18" charset="0"/>
              </a:rPr>
              <a:t>CONSTANT FLOW RATE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C7BE06D-AF2F-408D-953B-8A9CF988C9B7}"/>
              </a:ext>
            </a:extLst>
          </p:cNvPr>
          <p:cNvSpPr txBox="1"/>
          <p:nvPr/>
        </p:nvSpPr>
        <p:spPr>
          <a:xfrm>
            <a:off x="9522881" y="4376680"/>
            <a:ext cx="62420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600" dirty="0">
                <a:latin typeface="Garamond" panose="02020404030301010803" pitchFamily="18" charset="0"/>
              </a:rPr>
              <a:t>forward </a:t>
            </a:r>
            <a:r>
              <a:rPr lang="cs-CZ" sz="2600" dirty="0" err="1">
                <a:latin typeface="Garamond" panose="02020404030301010803" pitchFamily="18" charset="0"/>
              </a:rPr>
              <a:t>direction</a:t>
            </a:r>
            <a:endParaRPr lang="cs-CZ" sz="2600" dirty="0">
              <a:latin typeface="Garamond" panose="02020404030301010803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2EC44FE-1604-40A0-9C8F-DB3DF4C5C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6402">
            <a:off x="8906052" y="970393"/>
            <a:ext cx="1758813" cy="351762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D8502A0-EF81-4FD0-97C7-4EF320AD6D97}"/>
              </a:ext>
            </a:extLst>
          </p:cNvPr>
          <p:cNvSpPr txBox="1"/>
          <p:nvPr/>
        </p:nvSpPr>
        <p:spPr>
          <a:xfrm>
            <a:off x="8407344" y="869061"/>
            <a:ext cx="62420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600" dirty="0" err="1">
                <a:latin typeface="Garamond" panose="02020404030301010803" pitchFamily="18" charset="0"/>
              </a:rPr>
              <a:t>reversed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direction</a:t>
            </a:r>
            <a:endParaRPr lang="cs-CZ" sz="2600" dirty="0">
              <a:latin typeface="Garamond" panose="02020404030301010803" pitchFamily="18" charset="0"/>
            </a:endParaRP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77EA31F4-B15E-4FE5-898D-636BC3E0C3E3}"/>
              </a:ext>
            </a:extLst>
          </p:cNvPr>
          <p:cNvCxnSpPr>
            <a:cxnSpLocks/>
          </p:cNvCxnSpPr>
          <p:nvPr/>
        </p:nvCxnSpPr>
        <p:spPr>
          <a:xfrm>
            <a:off x="11275992" y="1428694"/>
            <a:ext cx="23325" cy="2815615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88E2F1D1-C012-4D10-A0C0-22C772D3F015}"/>
              </a:ext>
            </a:extLst>
          </p:cNvPr>
          <p:cNvSpPr/>
          <p:nvPr/>
        </p:nvSpPr>
        <p:spPr>
          <a:xfrm rot="10800000">
            <a:off x="9189101" y="3967892"/>
            <a:ext cx="2086891" cy="407875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40E1121-0E0F-41A5-9E81-92312A600146}"/>
              </a:ext>
            </a:extLst>
          </p:cNvPr>
          <p:cNvCxnSpPr>
            <a:cxnSpLocks/>
          </p:cNvCxnSpPr>
          <p:nvPr/>
        </p:nvCxnSpPr>
        <p:spPr>
          <a:xfrm>
            <a:off x="8360172" y="1392741"/>
            <a:ext cx="0" cy="302901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8B47232A-A527-42F6-8B89-35A2E5309BED}"/>
              </a:ext>
            </a:extLst>
          </p:cNvPr>
          <p:cNvSpPr/>
          <p:nvPr/>
        </p:nvSpPr>
        <p:spPr>
          <a:xfrm>
            <a:off x="8345712" y="1428694"/>
            <a:ext cx="908242" cy="407875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ECCC30A4-78CB-4352-BC2A-FC6534BE58D0}"/>
                  </a:ext>
                </a:extLst>
              </p:cNvPr>
              <p:cNvSpPr txBox="1"/>
              <p:nvPr/>
            </p:nvSpPr>
            <p:spPr>
              <a:xfrm>
                <a:off x="625723" y="2067710"/>
                <a:ext cx="72277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cs-CZ" sz="2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600" b="0" i="1" smtClean="0">
                          <a:latin typeface="Cambria Math" panose="02040503050406030204" pitchFamily="18" charset="0"/>
                        </a:rPr>
                        <m:t>𝐼𝑁𝐿𝐸𝑇</m:t>
                      </m:r>
                      <m:r>
                        <a:rPr lang="cs-CZ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600" b="0" i="1" smtClean="0">
                          <a:latin typeface="Cambria Math" panose="02040503050406030204" pitchFamily="18" charset="0"/>
                        </a:rPr>
                        <m:t>𝑃𝑅𝐸𝑆𝑆𝑈𝑅𝐸</m:t>
                      </m:r>
                      <m:r>
                        <a:rPr lang="cs-CZ" sz="26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cs-CZ" sz="2600" b="0" i="1" smtClean="0">
                          <a:latin typeface="Cambria Math" panose="02040503050406030204" pitchFamily="18" charset="0"/>
                        </a:rPr>
                        <m:t>𝑂𝑈𝑇𝐿𝐸𝑇</m:t>
                      </m:r>
                      <m:r>
                        <a:rPr lang="cs-CZ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600" b="0" i="1" smtClean="0">
                          <a:latin typeface="Cambria Math" panose="02040503050406030204" pitchFamily="18" charset="0"/>
                        </a:rPr>
                        <m:t>𝑃𝑅𝐸𝑆𝑆𝑈𝑅𝐸</m:t>
                      </m:r>
                    </m:oMath>
                  </m:oMathPara>
                </a14:m>
                <a:endParaRPr lang="cs-CZ" sz="26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ECCC30A4-78CB-4352-BC2A-FC6534BE5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23" y="2067710"/>
                <a:ext cx="722777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89A698AC-2A6D-4158-8F8D-E3ECC9F65FF0}"/>
                  </a:ext>
                </a:extLst>
              </p:cNvPr>
              <p:cNvSpPr txBox="1"/>
              <p:nvPr/>
            </p:nvSpPr>
            <p:spPr>
              <a:xfrm>
                <a:off x="569102" y="1083873"/>
                <a:ext cx="4860791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b="1" dirty="0">
                    <a:latin typeface="Garamond" panose="02020404030301010803" pitchFamily="18" charset="0"/>
                  </a:rPr>
                  <a:t>PRESSURE DROP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−(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endParaRPr lang="cs-CZ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89A698AC-2A6D-4158-8F8D-E3ECC9F65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02" y="1083873"/>
                <a:ext cx="4860791" cy="497252"/>
              </a:xfrm>
              <a:prstGeom prst="rect">
                <a:avLst/>
              </a:prstGeom>
              <a:blipFill>
                <a:blip r:embed="rId8"/>
                <a:stretch>
                  <a:fillRect l="-1880" t="-7407" b="-2345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1D1C6EA6-D83A-4A3D-A285-34AF6B956013}"/>
              </a:ext>
            </a:extLst>
          </p:cNvPr>
          <p:cNvCxnSpPr/>
          <p:nvPr/>
        </p:nvCxnSpPr>
        <p:spPr>
          <a:xfrm flipH="1">
            <a:off x="3971463" y="1171654"/>
            <a:ext cx="145142" cy="3841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65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3D printer">
            <a:extLst>
              <a:ext uri="{FF2B5EF4-FFF2-40B4-BE49-F238E27FC236}">
                <a16:creationId xmlns:a16="http://schemas.microsoft.com/office/drawing/2014/main" id="{5B66DDCB-BF3E-4FFB-AF58-6CE50496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66" y="138655"/>
            <a:ext cx="5357264" cy="301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2378B19-5AA9-49F6-B3C2-27037184C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5" r="29512" b="32413"/>
          <a:stretch/>
        </p:blipFill>
        <p:spPr>
          <a:xfrm>
            <a:off x="7909493" y="3559932"/>
            <a:ext cx="3282785" cy="318765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6C1C6B0-2FB7-47F2-9BC7-6F97663F8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9383" r="38288"/>
          <a:stretch/>
        </p:blipFill>
        <p:spPr>
          <a:xfrm>
            <a:off x="3597254" y="643454"/>
            <a:ext cx="4166176" cy="621454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4ABC70B-DB73-423D-89E0-29E8AEF33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91" y="110412"/>
            <a:ext cx="12196994" cy="1325563"/>
          </a:xfrm>
        </p:spPr>
        <p:txBody>
          <a:bodyPr/>
          <a:lstStyle/>
          <a:p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setup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2830EC-C9A0-431F-BD6A-726DEDC6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394" y="6382463"/>
            <a:ext cx="2743200" cy="365125"/>
          </a:xfrm>
        </p:spPr>
        <p:txBody>
          <a:bodyPr/>
          <a:lstStyle/>
          <a:p>
            <a:fld id="{1DFC2CA2-BD60-4C7C-998F-74A2A38A88D1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01FC32-A93B-4CA7-9DC3-50450EAD069C}"/>
              </a:ext>
            </a:extLst>
          </p:cNvPr>
          <p:cNvSpPr txBox="1"/>
          <p:nvPr/>
        </p:nvSpPr>
        <p:spPr>
          <a:xfrm>
            <a:off x="1419351" y="1148912"/>
            <a:ext cx="45184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300" b="1" dirty="0" err="1">
                <a:latin typeface="Garamond" panose="02020404030301010803" pitchFamily="18" charset="0"/>
              </a:rPr>
              <a:t>own</a:t>
            </a:r>
            <a:r>
              <a:rPr lang="cs-CZ" sz="3300" b="1" dirty="0">
                <a:latin typeface="Garamond" panose="02020404030301010803" pitchFamily="18" charset="0"/>
              </a:rPr>
              <a:t> </a:t>
            </a:r>
            <a:r>
              <a:rPr lang="cs-CZ" sz="3300" b="1" dirty="0" err="1">
                <a:latin typeface="Garamond" panose="02020404030301010803" pitchFamily="18" charset="0"/>
              </a:rPr>
              <a:t>geometrical</a:t>
            </a:r>
            <a:r>
              <a:rPr lang="cs-CZ" sz="3300" b="1" dirty="0">
                <a:latin typeface="Garamond" panose="02020404030301010803" pitchFamily="18" charset="0"/>
              </a:rPr>
              <a:t> model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EE0A509-0B38-4B3E-9D53-FCDC44A9E2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69" y="2474475"/>
            <a:ext cx="3821611" cy="4635128"/>
          </a:xfrm>
          <a:prstGeom prst="rect">
            <a:avLst/>
          </a:prstGeom>
        </p:spPr>
      </p:pic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2A524234-292B-461E-BFBF-B200E98A9193}"/>
              </a:ext>
            </a:extLst>
          </p:cNvPr>
          <p:cNvCxnSpPr>
            <a:cxnSpLocks/>
          </p:cNvCxnSpPr>
          <p:nvPr/>
        </p:nvCxnSpPr>
        <p:spPr>
          <a:xfrm>
            <a:off x="9244643" y="6120948"/>
            <a:ext cx="67483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6332D635-64D0-4A6D-B255-CDEF6F099438}"/>
              </a:ext>
            </a:extLst>
          </p:cNvPr>
          <p:cNvCxnSpPr>
            <a:cxnSpLocks/>
          </p:cNvCxnSpPr>
          <p:nvPr/>
        </p:nvCxnSpPr>
        <p:spPr>
          <a:xfrm>
            <a:off x="9849698" y="6120948"/>
            <a:ext cx="0" cy="44427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C1816DB3-9B05-4E78-9277-EC54443603E2}"/>
                  </a:ext>
                </a:extLst>
              </p:cNvPr>
              <p:cNvSpPr txBox="1"/>
              <p:nvPr/>
            </p:nvSpPr>
            <p:spPr>
              <a:xfrm>
                <a:off x="8427753" y="5580139"/>
                <a:ext cx="230861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cs-CZ" sz="26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C1816DB3-9B05-4E78-9277-EC5444360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753" y="5580139"/>
                <a:ext cx="230861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C327CF85-55DA-488F-A6BC-2F74C46E7987}"/>
                  </a:ext>
                </a:extLst>
              </p:cNvPr>
              <p:cNvSpPr txBox="1"/>
              <p:nvPr/>
            </p:nvSpPr>
            <p:spPr>
              <a:xfrm>
                <a:off x="9678162" y="6120948"/>
                <a:ext cx="94399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cs-CZ" sz="26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C327CF85-55DA-488F-A6BC-2F74C46E7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162" y="6120948"/>
                <a:ext cx="94399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ovéPole 13">
            <a:extLst>
              <a:ext uri="{FF2B5EF4-FFF2-40B4-BE49-F238E27FC236}">
                <a16:creationId xmlns:a16="http://schemas.microsoft.com/office/drawing/2014/main" id="{5DDF1F21-2105-44BC-A382-5FB7EB95AED7}"/>
              </a:ext>
            </a:extLst>
          </p:cNvPr>
          <p:cNvSpPr txBox="1"/>
          <p:nvPr/>
        </p:nvSpPr>
        <p:spPr>
          <a:xfrm>
            <a:off x="9693000" y="3010056"/>
            <a:ext cx="1893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Garamond" panose="02020404030301010803" pitchFamily="18" charset="0"/>
              </a:rPr>
              <a:t>3D</a:t>
            </a:r>
            <a:r>
              <a:rPr lang="cs-CZ" sz="3600" dirty="0">
                <a:latin typeface="Garamond" panose="02020404030301010803" pitchFamily="18" charset="0"/>
              </a:rPr>
              <a:t> </a:t>
            </a:r>
            <a:r>
              <a:rPr lang="cs-CZ" sz="3600" dirty="0" err="1">
                <a:latin typeface="Garamond" panose="02020404030301010803" pitchFamily="18" charset="0"/>
              </a:rPr>
              <a:t>print</a:t>
            </a:r>
            <a:endParaRPr lang="cs-CZ" sz="3600" dirty="0">
              <a:latin typeface="Garamond" panose="02020404030301010803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3CF8E35-F9DA-4AC8-B081-677ED8D09FC3}"/>
              </a:ext>
            </a:extLst>
          </p:cNvPr>
          <p:cNvSpPr txBox="1"/>
          <p:nvPr/>
        </p:nvSpPr>
        <p:spPr>
          <a:xfrm>
            <a:off x="1449136" y="1969017"/>
            <a:ext cx="4518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300" dirty="0">
                <a:latin typeface="Garamond" panose="02020404030301010803" pitchFamily="18" charset="0"/>
              </a:rPr>
              <a:t>more </a:t>
            </a:r>
            <a:r>
              <a:rPr lang="cs-CZ" sz="3300" dirty="0" err="1">
                <a:latin typeface="Garamond" panose="02020404030301010803" pitchFamily="18" charset="0"/>
              </a:rPr>
              <a:t>than</a:t>
            </a:r>
            <a:r>
              <a:rPr lang="cs-CZ" sz="3300" dirty="0">
                <a:latin typeface="Garamond" panose="02020404030301010803" pitchFamily="18" charset="0"/>
              </a:rPr>
              <a:t> </a:t>
            </a:r>
            <a:r>
              <a:rPr lang="cs-CZ" sz="3300" b="1" dirty="0">
                <a:latin typeface="Garamond" panose="02020404030301010803" pitchFamily="18" charset="0"/>
              </a:rPr>
              <a:t>90 </a:t>
            </a:r>
            <a:r>
              <a:rPr lang="cs-CZ" sz="3300" b="1" dirty="0" err="1">
                <a:latin typeface="Garamond" panose="02020404030301010803" pitchFamily="18" charset="0"/>
              </a:rPr>
              <a:t>segments</a:t>
            </a:r>
            <a:r>
              <a:rPr lang="cs-CZ" sz="3300" b="1" dirty="0">
                <a:latin typeface="Garamond" panose="02020404030301010803" pitchFamily="18" charset="0"/>
              </a:rPr>
              <a:t> </a:t>
            </a:r>
            <a:r>
              <a:rPr lang="cs-CZ" sz="3300" dirty="0" err="1">
                <a:latin typeface="Garamond" panose="02020404030301010803" pitchFamily="18" charset="0"/>
              </a:rPr>
              <a:t>with</a:t>
            </a:r>
            <a:r>
              <a:rPr lang="cs-CZ" sz="3300" dirty="0">
                <a:latin typeface="Garamond" panose="02020404030301010803" pitchFamily="18" charset="0"/>
              </a:rPr>
              <a:t> </a:t>
            </a:r>
            <a:r>
              <a:rPr lang="cs-CZ" sz="3300" dirty="0" err="1">
                <a:latin typeface="Garamond" panose="02020404030301010803" pitchFamily="18" charset="0"/>
              </a:rPr>
              <a:t>different</a:t>
            </a:r>
            <a:r>
              <a:rPr lang="cs-CZ" sz="3300" dirty="0">
                <a:latin typeface="Garamond" panose="02020404030301010803" pitchFamily="18" charset="0"/>
              </a:rPr>
              <a:t> </a:t>
            </a:r>
            <a:r>
              <a:rPr lang="cs-CZ" sz="3300" dirty="0" err="1">
                <a:latin typeface="Garamond" panose="02020404030301010803" pitchFamily="18" charset="0"/>
              </a:rPr>
              <a:t>properties</a:t>
            </a:r>
            <a:r>
              <a:rPr lang="cs-CZ" sz="3300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132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FAF6839-68C7-4665-AD25-2B58E6F3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33" y="3556858"/>
            <a:ext cx="6535968" cy="2304513"/>
          </a:xfrm>
          <a:prstGeom prst="rect">
            <a:avLst/>
          </a:prstGeom>
        </p:spPr>
      </p:pic>
      <p:pic>
        <p:nvPicPr>
          <p:cNvPr id="1026" name="Picture 2" descr="Výsledek obrázku pro water jet vector">
            <a:extLst>
              <a:ext uri="{FF2B5EF4-FFF2-40B4-BE49-F238E27FC236}">
                <a16:creationId xmlns:a16="http://schemas.microsoft.com/office/drawing/2014/main" id="{B129B732-0621-4F80-A2E9-291CE5FA7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r="72289" b="45162"/>
          <a:stretch/>
        </p:blipFill>
        <p:spPr bwMode="auto">
          <a:xfrm flipH="1">
            <a:off x="7121218" y="4237538"/>
            <a:ext cx="4977159" cy="233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634A298-CA3E-465C-BEC7-30EFDE3B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52" y="39795"/>
            <a:ext cx="6841675" cy="1325563"/>
          </a:xfrm>
        </p:spPr>
        <p:txBody>
          <a:bodyPr/>
          <a:lstStyle/>
          <a:p>
            <a:r>
              <a:rPr lang="cs-CZ" dirty="0"/>
              <a:t>EXPERIMENTAL METHOD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173F82A-5B7C-4912-999F-BA110DED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345" y="6424814"/>
            <a:ext cx="2743200" cy="365125"/>
          </a:xfrm>
        </p:spPr>
        <p:txBody>
          <a:bodyPr/>
          <a:lstStyle/>
          <a:p>
            <a:fld id="{1DFC2CA2-BD60-4C7C-998F-74A2A38A88D1}" type="slidenum">
              <a:rPr lang="en-GB" smtClean="0"/>
              <a:t>12</a:t>
            </a:fld>
            <a:endParaRPr lang="en-GB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6F9D661-387E-4E10-BB2B-B9C254BADEDE}"/>
              </a:ext>
            </a:extLst>
          </p:cNvPr>
          <p:cNvSpPr txBox="1"/>
          <p:nvPr/>
        </p:nvSpPr>
        <p:spPr>
          <a:xfrm>
            <a:off x="384476" y="1095028"/>
            <a:ext cx="439712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latin typeface="Garamond" panose="02020404030301010803" pitchFamily="18" charset="0"/>
              </a:rPr>
              <a:t>behavior</a:t>
            </a:r>
            <a:r>
              <a:rPr lang="cs-CZ" sz="3200" b="1" dirty="0"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latin typeface="Garamond" panose="02020404030301010803" pitchFamily="18" charset="0"/>
              </a:rPr>
              <a:t>of</a:t>
            </a:r>
            <a:r>
              <a:rPr lang="cs-CZ" sz="3200" b="1" dirty="0"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latin typeface="Garamond" panose="02020404030301010803" pitchFamily="18" charset="0"/>
              </a:rPr>
              <a:t>the</a:t>
            </a:r>
            <a:r>
              <a:rPr lang="cs-CZ" sz="3200" b="1" dirty="0"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latin typeface="Garamond" panose="02020404030301010803" pitchFamily="18" charset="0"/>
              </a:rPr>
              <a:t>valve</a:t>
            </a:r>
            <a:r>
              <a:rPr lang="cs-CZ" sz="3200" b="1" dirty="0"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latin typeface="Garamond" panose="02020404030301010803" pitchFamily="18" charset="0"/>
              </a:rPr>
              <a:t>for</a:t>
            </a:r>
            <a:r>
              <a:rPr lang="cs-CZ" sz="3200" b="1" dirty="0"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latin typeface="Garamond" panose="02020404030301010803" pitchFamily="18" charset="0"/>
              </a:rPr>
              <a:t>liquids</a:t>
            </a:r>
            <a:endParaRPr lang="cs-CZ" sz="3200" b="1" dirty="0">
              <a:latin typeface="Garamond" panose="02020404030301010803" pitchFamily="18" charset="0"/>
            </a:endParaRP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00CD1C1F-F5AB-4936-A640-76E26B6902FE}"/>
              </a:ext>
            </a:extLst>
          </p:cNvPr>
          <p:cNvSpPr txBox="1"/>
          <p:nvPr/>
        </p:nvSpPr>
        <p:spPr>
          <a:xfrm>
            <a:off x="8488790" y="5625971"/>
            <a:ext cx="22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3F9CFBD8-6A27-493E-BB2A-1F3E52364915}"/>
              </a:ext>
            </a:extLst>
          </p:cNvPr>
          <p:cNvSpPr txBox="1"/>
          <p:nvPr/>
        </p:nvSpPr>
        <p:spPr>
          <a:xfrm>
            <a:off x="7158515" y="5115048"/>
            <a:ext cx="47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>
                <a:latin typeface="Cambria" panose="02040503050406030204" pitchFamily="18" charset="0"/>
              </a:rPr>
              <a:t>H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105A36C-F3C2-45B3-8C34-5A76F7305655}"/>
              </a:ext>
            </a:extLst>
          </p:cNvPr>
          <p:cNvSpPr txBox="1"/>
          <p:nvPr/>
        </p:nvSpPr>
        <p:spPr>
          <a:xfrm>
            <a:off x="8536372" y="1962461"/>
            <a:ext cx="309328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900" b="1" dirty="0" err="1">
                <a:latin typeface="Garamond" panose="02020404030301010803" pitchFamily="18" charset="0"/>
              </a:rPr>
              <a:t>outlet</a:t>
            </a:r>
            <a:r>
              <a:rPr lang="cs-CZ" sz="2900" b="1" dirty="0">
                <a:latin typeface="Garamond" panose="02020404030301010803" pitchFamily="18" charset="0"/>
              </a:rPr>
              <a:t> </a:t>
            </a:r>
            <a:r>
              <a:rPr lang="cs-CZ" sz="2900" b="1" dirty="0" err="1">
                <a:latin typeface="Garamond" panose="02020404030301010803" pitchFamily="18" charset="0"/>
              </a:rPr>
              <a:t>pressure</a:t>
            </a:r>
            <a:endParaRPr lang="cs-CZ" sz="2900" b="1" dirty="0">
              <a:latin typeface="Garamond" panose="02020404030301010803" pitchFamily="18" charset="0"/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39E236BC-6FD4-4A72-8FF7-82A713068FDC}"/>
              </a:ext>
            </a:extLst>
          </p:cNvPr>
          <p:cNvSpPr/>
          <p:nvPr/>
        </p:nvSpPr>
        <p:spPr>
          <a:xfrm rot="5400000">
            <a:off x="9647527" y="2625571"/>
            <a:ext cx="649297" cy="617287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0D2ECC3C-1113-4D33-8F0D-4C7344FE96A4}"/>
              </a:ext>
            </a:extLst>
          </p:cNvPr>
          <p:cNvCxnSpPr>
            <a:cxnSpLocks/>
          </p:cNvCxnSpPr>
          <p:nvPr/>
        </p:nvCxnSpPr>
        <p:spPr>
          <a:xfrm>
            <a:off x="7045339" y="4509112"/>
            <a:ext cx="0" cy="184305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48B2A1E8-43B9-4278-801E-2924A069FFF1}"/>
              </a:ext>
            </a:extLst>
          </p:cNvPr>
          <p:cNvCxnSpPr>
            <a:cxnSpLocks/>
          </p:cNvCxnSpPr>
          <p:nvPr/>
        </p:nvCxnSpPr>
        <p:spPr>
          <a:xfrm flipH="1" flipV="1">
            <a:off x="7081915" y="6297218"/>
            <a:ext cx="2603937" cy="1790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D7727FB6-5BFD-42EF-A88E-CE7D421663D5}"/>
              </a:ext>
            </a:extLst>
          </p:cNvPr>
          <p:cNvSpPr txBox="1"/>
          <p:nvPr/>
        </p:nvSpPr>
        <p:spPr>
          <a:xfrm>
            <a:off x="3249313" y="2986686"/>
            <a:ext cx="309328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900" b="1" dirty="0" err="1">
                <a:latin typeface="Garamond" panose="02020404030301010803" pitchFamily="18" charset="0"/>
              </a:rPr>
              <a:t>flow</a:t>
            </a:r>
            <a:r>
              <a:rPr lang="cs-CZ" sz="2900" b="1" dirty="0">
                <a:latin typeface="Garamond" panose="02020404030301010803" pitchFamily="18" charset="0"/>
              </a:rPr>
              <a:t> </a:t>
            </a:r>
            <a:r>
              <a:rPr lang="cs-CZ" sz="2900" b="1" dirty="0" err="1">
                <a:latin typeface="Garamond" panose="02020404030301010803" pitchFamily="18" charset="0"/>
              </a:rPr>
              <a:t>rate</a:t>
            </a:r>
            <a:endParaRPr lang="cs-CZ" sz="2900" b="1" dirty="0">
              <a:latin typeface="Garamond" panose="02020404030301010803" pitchFamily="18" charset="0"/>
            </a:endParaRPr>
          </a:p>
        </p:txBody>
      </p:sp>
      <p:sp>
        <p:nvSpPr>
          <p:cNvPr id="38" name="Šipka: doprava 37">
            <a:extLst>
              <a:ext uri="{FF2B5EF4-FFF2-40B4-BE49-F238E27FC236}">
                <a16:creationId xmlns:a16="http://schemas.microsoft.com/office/drawing/2014/main" id="{33068D40-9222-43B1-802F-0428EC6DF30B}"/>
              </a:ext>
            </a:extLst>
          </p:cNvPr>
          <p:cNvSpPr/>
          <p:nvPr/>
        </p:nvSpPr>
        <p:spPr>
          <a:xfrm rot="3207381">
            <a:off x="5771352" y="3368828"/>
            <a:ext cx="649297" cy="492045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715199D0-8368-4E37-8E32-6970944425F4}"/>
              </a:ext>
            </a:extLst>
          </p:cNvPr>
          <p:cNvSpPr txBox="1"/>
          <p:nvPr/>
        </p:nvSpPr>
        <p:spPr>
          <a:xfrm>
            <a:off x="3960963" y="4889718"/>
            <a:ext cx="303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 err="1">
                <a:latin typeface="Garamond" panose="02020404030301010803" pitchFamily="18" charset="0"/>
              </a:rPr>
              <a:t>Arduino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flow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rate</a:t>
            </a:r>
            <a:r>
              <a:rPr lang="cs-CZ" sz="2400" dirty="0">
                <a:latin typeface="Garamond" panose="02020404030301010803" pitchFamily="18" charset="0"/>
              </a:rPr>
              <a:t> sensor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A865EA0-CA61-4321-949F-05FBA28099BD}"/>
              </a:ext>
            </a:extLst>
          </p:cNvPr>
          <p:cNvSpPr/>
          <p:nvPr/>
        </p:nvSpPr>
        <p:spPr>
          <a:xfrm>
            <a:off x="2491454" y="3768436"/>
            <a:ext cx="183166" cy="13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C66A9B3F-DE6D-4DF9-A78C-57CAE2E944F1}"/>
              </a:ext>
            </a:extLst>
          </p:cNvPr>
          <p:cNvSpPr/>
          <p:nvPr/>
        </p:nvSpPr>
        <p:spPr>
          <a:xfrm rot="3273377">
            <a:off x="2621783" y="3888947"/>
            <a:ext cx="183166" cy="20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4060FC12-AD45-4DA8-95CE-25AE758DCCEA}"/>
              </a:ext>
            </a:extLst>
          </p:cNvPr>
          <p:cNvSpPr/>
          <p:nvPr/>
        </p:nvSpPr>
        <p:spPr>
          <a:xfrm rot="3273377">
            <a:off x="2451362" y="4035594"/>
            <a:ext cx="183166" cy="13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6D762FD-EF2E-4778-B95C-692234ADFF2C}"/>
              </a:ext>
            </a:extLst>
          </p:cNvPr>
          <p:cNvSpPr txBox="1"/>
          <p:nvPr/>
        </p:nvSpPr>
        <p:spPr>
          <a:xfrm>
            <a:off x="290301" y="3396647"/>
            <a:ext cx="303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Garamond" panose="02020404030301010803" pitchFamily="18" charset="0"/>
              </a:rPr>
              <a:t>INLET PRESSURE</a:t>
            </a:r>
          </a:p>
        </p:txBody>
      </p:sp>
      <p:sp>
        <p:nvSpPr>
          <p:cNvPr id="32" name="Šipka: doprava 31">
            <a:extLst>
              <a:ext uri="{FF2B5EF4-FFF2-40B4-BE49-F238E27FC236}">
                <a16:creationId xmlns:a16="http://schemas.microsoft.com/office/drawing/2014/main" id="{36331123-F040-4EF6-BE43-9A023B8FE351}"/>
              </a:ext>
            </a:extLst>
          </p:cNvPr>
          <p:cNvSpPr/>
          <p:nvPr/>
        </p:nvSpPr>
        <p:spPr>
          <a:xfrm>
            <a:off x="1017419" y="4027434"/>
            <a:ext cx="649297" cy="617287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A4080E3C-E689-43F2-A331-A3859B9AA383}"/>
              </a:ext>
            </a:extLst>
          </p:cNvPr>
          <p:cNvSpPr/>
          <p:nvPr/>
        </p:nvSpPr>
        <p:spPr>
          <a:xfrm rot="3273377">
            <a:off x="2504084" y="3971332"/>
            <a:ext cx="183166" cy="20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51B4F7A-7334-48A1-83E5-FFB4DAB9E268}"/>
              </a:ext>
            </a:extLst>
          </p:cNvPr>
          <p:cNvSpPr txBox="1"/>
          <p:nvPr/>
        </p:nvSpPr>
        <p:spPr>
          <a:xfrm>
            <a:off x="-335170" y="5906388"/>
            <a:ext cx="75115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 err="1">
                <a:latin typeface="Garamond" panose="02020404030301010803" pitchFamily="18" charset="0"/>
              </a:rPr>
              <a:t>pressure</a:t>
            </a:r>
            <a:r>
              <a:rPr lang="cs-CZ" sz="2500" b="1" dirty="0">
                <a:latin typeface="Garamond" panose="02020404030301010803" pitchFamily="18" charset="0"/>
              </a:rPr>
              <a:t> drop </a:t>
            </a:r>
            <a:r>
              <a:rPr lang="cs-CZ" sz="2500" dirty="0">
                <a:latin typeface="Garamond" panose="02020404030301010803" pitchFamily="18" charset="0"/>
              </a:rPr>
              <a:t>= </a:t>
            </a:r>
            <a:r>
              <a:rPr lang="cs-CZ" sz="2500" dirty="0" err="1">
                <a:latin typeface="Garamond" panose="02020404030301010803" pitchFamily="18" charset="0"/>
              </a:rPr>
              <a:t>inlet</a:t>
            </a:r>
            <a:r>
              <a:rPr lang="cs-CZ" sz="2500" dirty="0">
                <a:latin typeface="Garamond" panose="02020404030301010803" pitchFamily="18" charset="0"/>
              </a:rPr>
              <a:t> </a:t>
            </a:r>
            <a:r>
              <a:rPr lang="cs-CZ" sz="2500" dirty="0" err="1">
                <a:latin typeface="Garamond" panose="02020404030301010803" pitchFamily="18" charset="0"/>
              </a:rPr>
              <a:t>pressure</a:t>
            </a:r>
            <a:r>
              <a:rPr lang="cs-CZ" sz="2500" dirty="0">
                <a:latin typeface="Garamond" panose="02020404030301010803" pitchFamily="18" charset="0"/>
              </a:rPr>
              <a:t> - </a:t>
            </a:r>
            <a:r>
              <a:rPr lang="cs-CZ" sz="2500" dirty="0" err="1">
                <a:latin typeface="Garamond" panose="02020404030301010803" pitchFamily="18" charset="0"/>
              </a:rPr>
              <a:t>outlet</a:t>
            </a:r>
            <a:r>
              <a:rPr lang="cs-CZ" sz="2500" dirty="0">
                <a:latin typeface="Garamond" panose="02020404030301010803" pitchFamily="18" charset="0"/>
              </a:rPr>
              <a:t> </a:t>
            </a:r>
            <a:r>
              <a:rPr lang="cs-CZ" sz="2500" dirty="0" err="1">
                <a:latin typeface="Garamond" panose="02020404030301010803" pitchFamily="18" charset="0"/>
              </a:rPr>
              <a:t>pressure</a:t>
            </a:r>
            <a:endParaRPr lang="cs-CZ" sz="2500" dirty="0">
              <a:latin typeface="Garamond" panose="02020404030301010803" pitchFamily="18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B13081E-9C42-4E74-B98B-C8139906BAD7}"/>
              </a:ext>
            </a:extLst>
          </p:cNvPr>
          <p:cNvSpPr/>
          <p:nvPr/>
        </p:nvSpPr>
        <p:spPr>
          <a:xfrm>
            <a:off x="9989127" y="4208285"/>
            <a:ext cx="2057458" cy="1227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BEA63EA-88FA-47B9-B0D2-386C6E43D3AB}"/>
              </a:ext>
            </a:extLst>
          </p:cNvPr>
          <p:cNvSpPr txBox="1"/>
          <p:nvPr/>
        </p:nvSpPr>
        <p:spPr>
          <a:xfrm>
            <a:off x="71645" y="2740513"/>
            <a:ext cx="3472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latin typeface="Garamond" panose="02020404030301010803" pitchFamily="18" charset="0"/>
              </a:rPr>
              <a:t>hydrostatic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endParaRPr lang="cs-CZ" sz="2400" dirty="0">
              <a:latin typeface="Garamond" panose="02020404030301010803" pitchFamily="18" charset="0"/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5BB8221-C555-42D5-B54C-E5C8D45C6900}"/>
              </a:ext>
            </a:extLst>
          </p:cNvPr>
          <p:cNvSpPr txBox="1"/>
          <p:nvPr/>
        </p:nvSpPr>
        <p:spPr>
          <a:xfrm>
            <a:off x="9815868" y="4738109"/>
            <a:ext cx="18704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900" dirty="0" err="1">
                <a:latin typeface="Garamond" panose="02020404030301010803" pitchFamily="18" charset="0"/>
              </a:rPr>
              <a:t>surr</a:t>
            </a:r>
            <a:r>
              <a:rPr lang="cs-CZ" sz="2900" dirty="0">
                <a:latin typeface="Garamond" panose="02020404030301010803" pitchFamily="18" charset="0"/>
              </a:rPr>
              <a:t>. </a:t>
            </a:r>
            <a:r>
              <a:rPr lang="cs-CZ" sz="2900" dirty="0" err="1">
                <a:latin typeface="Garamond" panose="02020404030301010803" pitchFamily="18" charset="0"/>
              </a:rPr>
              <a:t>press</a:t>
            </a:r>
            <a:r>
              <a:rPr lang="cs-CZ" sz="2900" dirty="0">
                <a:latin typeface="Garamond" panose="02020404030301010803" pitchFamily="18" charset="0"/>
              </a:rPr>
              <a:t>. </a:t>
            </a:r>
          </a:p>
          <a:p>
            <a:pPr algn="r"/>
            <a:r>
              <a:rPr lang="cs-CZ" sz="2900" dirty="0" err="1">
                <a:latin typeface="Garamond" panose="02020404030301010803" pitchFamily="18" charset="0"/>
              </a:rPr>
              <a:t>atm</a:t>
            </a:r>
            <a:endParaRPr lang="cs-CZ" sz="29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>
                <a:extLst>
                  <a:ext uri="{FF2B5EF4-FFF2-40B4-BE49-F238E27FC236}">
                    <a16:creationId xmlns:a16="http://schemas.microsoft.com/office/drawing/2014/main" id="{C5EE2196-64B3-4EC6-8E05-D6C5ACD29044}"/>
                  </a:ext>
                </a:extLst>
              </p:cNvPr>
              <p:cNvSpPr txBox="1"/>
              <p:nvPr/>
            </p:nvSpPr>
            <p:spPr>
              <a:xfrm>
                <a:off x="7481092" y="3334915"/>
                <a:ext cx="3711388" cy="84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cs-CZ" sz="2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9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2900" b="0" i="1" smtClean="0">
                            <a:latin typeface="Cambria Math" panose="02040503050406030204" pitchFamily="18" charset="0"/>
                          </a:rPr>
                          <m:t>𝑂𝑈𝑇</m:t>
                        </m:r>
                      </m:sub>
                    </m:sSub>
                    <m:r>
                      <a:rPr lang="cs-CZ" sz="29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sz="2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9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cs-CZ" sz="2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cs-CZ" sz="29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cs-CZ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cs-CZ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cs-CZ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cs-CZ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cs-CZ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cs-CZ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cs-CZ" sz="2900" dirty="0">
                    <a:latin typeface="Garamond" panose="02020404030301010803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9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9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cs-CZ" sz="2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s-CZ" sz="29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cs-CZ" sz="29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cs-CZ" sz="29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cs-CZ" sz="29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cs-CZ" sz="2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sz="29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9" name="TextovéPole 38">
                <a:extLst>
                  <a:ext uri="{FF2B5EF4-FFF2-40B4-BE49-F238E27FC236}">
                    <a16:creationId xmlns:a16="http://schemas.microsoft.com/office/drawing/2014/main" id="{C5EE2196-64B3-4EC6-8E05-D6C5ACD29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092" y="3334915"/>
                <a:ext cx="3711388" cy="848374"/>
              </a:xfrm>
              <a:prstGeom prst="rect">
                <a:avLst/>
              </a:prstGeom>
              <a:blipFill>
                <a:blip r:embed="rId4"/>
                <a:stretch>
                  <a:fillRect b="-503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4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8" grpId="0"/>
      <p:bldP spid="37" grpId="0"/>
      <p:bldP spid="34" grpId="0"/>
      <p:bldP spid="42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F087E-2812-4BA0-B0EC-3B7BC4C6C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847" y="-133604"/>
            <a:ext cx="10227591" cy="1325563"/>
          </a:xfrm>
        </p:spPr>
        <p:txBody>
          <a:bodyPr/>
          <a:lstStyle/>
          <a:p>
            <a:r>
              <a:rPr lang="cs-CZ" sz="4000" dirty="0" err="1"/>
              <a:t>Initial</a:t>
            </a:r>
            <a:r>
              <a:rPr lang="cs-CZ" sz="4000" dirty="0"/>
              <a:t> </a:t>
            </a:r>
            <a:r>
              <a:rPr lang="cs-CZ" sz="4000" dirty="0" err="1"/>
              <a:t>conditions</a:t>
            </a:r>
            <a:r>
              <a:rPr lang="cs-CZ" sz="4000" dirty="0"/>
              <a:t> 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76693C-0E27-4D41-99B4-4D4B087A8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10" y="1104203"/>
            <a:ext cx="5114737" cy="576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000" dirty="0" err="1">
                <a:latin typeface="Garamond" panose="02020404030301010803" pitchFamily="18" charset="0"/>
              </a:rPr>
              <a:t>is</a:t>
            </a:r>
            <a:r>
              <a:rPr lang="cs-CZ" sz="3000" dirty="0">
                <a:latin typeface="Garamond" panose="02020404030301010803" pitchFamily="18" charset="0"/>
              </a:rPr>
              <a:t> </a:t>
            </a:r>
            <a:r>
              <a:rPr lang="cs-CZ" sz="3000" dirty="0" err="1">
                <a:latin typeface="Garamond" panose="02020404030301010803" pitchFamily="18" charset="0"/>
              </a:rPr>
              <a:t>of</a:t>
            </a:r>
            <a:r>
              <a:rPr lang="cs-CZ" sz="3000" dirty="0">
                <a:latin typeface="Garamond" panose="02020404030301010803" pitchFamily="18" charset="0"/>
              </a:rPr>
              <a:t> </a:t>
            </a:r>
            <a:r>
              <a:rPr lang="cs-CZ" sz="3000" dirty="0" err="1">
                <a:latin typeface="Garamond" panose="02020404030301010803" pitchFamily="18" charset="0"/>
              </a:rPr>
              <a:t>great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  <a:r>
              <a:rPr lang="cs-CZ" sz="3000" b="1" dirty="0" err="1">
                <a:latin typeface="Garamond" panose="02020404030301010803" pitchFamily="18" charset="0"/>
              </a:rPr>
              <a:t>importance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  <a:r>
              <a:rPr lang="cs-CZ" sz="3000" dirty="0">
                <a:latin typeface="Garamond" panose="02020404030301010803" pitchFamily="18" charset="0"/>
              </a:rPr>
              <a:t>to </a:t>
            </a:r>
            <a:r>
              <a:rPr lang="cs-CZ" sz="3000" b="1" dirty="0" err="1">
                <a:latin typeface="Garamond" panose="02020404030301010803" pitchFamily="18" charset="0"/>
              </a:rPr>
              <a:t>results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  <a:r>
              <a:rPr lang="cs-CZ" sz="3000" dirty="0">
                <a:latin typeface="Garamond" panose="02020404030301010803" pitchFamily="18" charset="0"/>
              </a:rPr>
              <a:t>&amp;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  <a:r>
              <a:rPr lang="cs-CZ" sz="3000" b="1" dirty="0" err="1">
                <a:latin typeface="Garamond" panose="02020404030301010803" pitchFamily="18" charset="0"/>
              </a:rPr>
              <a:t>reproducibility</a:t>
            </a:r>
            <a:endParaRPr lang="cs-CZ" sz="3000" b="1" dirty="0">
              <a:latin typeface="Garamond" panose="02020404030301010803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EBAA84-533E-4A97-8192-B4FDEEEC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13</a:t>
            </a:fld>
            <a:endParaRPr lang="en-GB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F19156D-B2B7-4D8C-BEDE-1C6A14F4641E}"/>
              </a:ext>
            </a:extLst>
          </p:cNvPr>
          <p:cNvSpPr txBox="1"/>
          <p:nvPr/>
        </p:nvSpPr>
        <p:spPr>
          <a:xfrm>
            <a:off x="167151" y="4824114"/>
            <a:ext cx="4200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latin typeface="Garamond" panose="02020404030301010803" pitchFamily="18" charset="0"/>
              </a:rPr>
              <a:t>BEFORE</a:t>
            </a:r>
            <a:r>
              <a:rPr lang="cs-CZ" sz="3000" dirty="0">
                <a:latin typeface="Garamond" panose="02020404030301010803" pitchFamily="18" charset="0"/>
              </a:rPr>
              <a:t> </a:t>
            </a:r>
            <a:r>
              <a:rPr lang="cs-CZ" sz="3000" b="1" dirty="0">
                <a:latin typeface="Garamond" panose="02020404030301010803" pitchFamily="18" charset="0"/>
              </a:rPr>
              <a:t>experiment: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B8911BB-71E9-4D76-85AC-BBD1FC15737E}"/>
              </a:ext>
            </a:extLst>
          </p:cNvPr>
          <p:cNvSpPr txBox="1"/>
          <p:nvPr/>
        </p:nvSpPr>
        <p:spPr>
          <a:xfrm>
            <a:off x="1059872" y="5388044"/>
            <a:ext cx="3528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 err="1">
                <a:latin typeface="Garamond" panose="02020404030301010803" pitchFamily="18" charset="0"/>
              </a:rPr>
              <a:t>const</a:t>
            </a:r>
            <a:r>
              <a:rPr lang="cs-CZ" sz="3000" dirty="0">
                <a:latin typeface="Garamond" panose="02020404030301010803" pitchFamily="18" charset="0"/>
              </a:rPr>
              <a:t>. </a:t>
            </a:r>
            <a:r>
              <a:rPr lang="cs-CZ" sz="3000" dirty="0" err="1">
                <a:latin typeface="Garamond" panose="02020404030301010803" pitchFamily="18" charset="0"/>
              </a:rPr>
              <a:t>initial</a:t>
            </a:r>
            <a:r>
              <a:rPr lang="cs-CZ" sz="3000" dirty="0">
                <a:latin typeface="Garamond" panose="02020404030301010803" pitchFamily="18" charset="0"/>
              </a:rPr>
              <a:t> </a:t>
            </a:r>
            <a:r>
              <a:rPr lang="cs-CZ" sz="3000" dirty="0" err="1">
                <a:latin typeface="Garamond" panose="02020404030301010803" pitchFamily="18" charset="0"/>
              </a:rPr>
              <a:t>pressure</a:t>
            </a:r>
            <a:r>
              <a:rPr lang="cs-CZ" sz="3000" dirty="0">
                <a:latin typeface="Garamond" panose="02020404030301010803" pitchFamily="18" charset="0"/>
              </a:rPr>
              <a:t> in </a:t>
            </a:r>
            <a:r>
              <a:rPr lang="cs-CZ" sz="3000" dirty="0" err="1">
                <a:latin typeface="Garamond" panose="02020404030301010803" pitchFamily="18" charset="0"/>
              </a:rPr>
              <a:t>whole</a:t>
            </a:r>
            <a:r>
              <a:rPr lang="cs-CZ" sz="3000" dirty="0">
                <a:latin typeface="Garamond" panose="02020404030301010803" pitchFamily="18" charset="0"/>
              </a:rPr>
              <a:t> </a:t>
            </a:r>
            <a:r>
              <a:rPr lang="cs-CZ" sz="3000" dirty="0" err="1">
                <a:latin typeface="Garamond" panose="02020404030301010803" pitchFamily="18" charset="0"/>
              </a:rPr>
              <a:t>valve</a:t>
            </a:r>
            <a:endParaRPr lang="cs-CZ" sz="3000" dirty="0">
              <a:latin typeface="Garamond" panose="02020404030301010803" pitchFamily="18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CFE0F69-3CE8-4D5A-88E5-5C4818E7A12C}"/>
              </a:ext>
            </a:extLst>
          </p:cNvPr>
          <p:cNvSpPr txBox="1"/>
          <p:nvPr/>
        </p:nvSpPr>
        <p:spPr>
          <a:xfrm>
            <a:off x="297086" y="3151497"/>
            <a:ext cx="5257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err="1">
                <a:latin typeface="Garamond" panose="02020404030301010803" pitchFamily="18" charset="0"/>
              </a:rPr>
              <a:t>good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  <a:r>
              <a:rPr lang="cs-CZ" sz="3000" b="1" dirty="0" err="1">
                <a:latin typeface="Garamond" panose="02020404030301010803" pitchFamily="18" charset="0"/>
              </a:rPr>
              <a:t>reproducibility</a:t>
            </a:r>
            <a:r>
              <a:rPr lang="cs-CZ" sz="3000" b="1" dirty="0">
                <a:latin typeface="Garamond" panose="02020404030301010803" pitchFamily="18" charset="0"/>
              </a:rPr>
              <a:t> 7.4 % !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C4B8B6F-D74E-4C5E-B262-D05EC5DCE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82" y="132108"/>
            <a:ext cx="6802538" cy="45350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E58E24-1758-44B0-A2E9-31CCE4EB72CB}"/>
              </a:ext>
            </a:extLst>
          </p:cNvPr>
          <p:cNvSpPr txBox="1"/>
          <p:nvPr/>
        </p:nvSpPr>
        <p:spPr>
          <a:xfrm>
            <a:off x="9110194" y="1753476"/>
            <a:ext cx="2569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000" b="1" dirty="0" err="1">
                <a:latin typeface="Garamond" panose="02020404030301010803" pitchFamily="18" charset="0"/>
              </a:rPr>
              <a:t>large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  <a:r>
              <a:rPr lang="cs-CZ" sz="3000" b="1" dirty="0" err="1">
                <a:latin typeface="Garamond" panose="02020404030301010803" pitchFamily="18" charset="0"/>
              </a:rPr>
              <a:t>water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  <a:r>
              <a:rPr lang="cs-CZ" sz="3000" b="1" dirty="0" err="1">
                <a:latin typeface="Garamond" panose="02020404030301010803" pitchFamily="18" charset="0"/>
              </a:rPr>
              <a:t>surface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89328CC4-8A74-4650-8A0B-FD5109329B0F}"/>
                  </a:ext>
                </a:extLst>
              </p:cNvPr>
              <p:cNvSpPr txBox="1"/>
              <p:nvPr/>
            </p:nvSpPr>
            <p:spPr>
              <a:xfrm>
                <a:off x="9232822" y="2952012"/>
                <a:ext cx="273749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cs-CZ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cs-CZ" sz="3000" dirty="0" err="1">
                    <a:latin typeface="Garamond" panose="02020404030301010803" pitchFamily="18" charset="0"/>
                  </a:rPr>
                  <a:t>const</a:t>
                </a:r>
                <a:r>
                  <a:rPr lang="cs-CZ" sz="3000" dirty="0">
                    <a:latin typeface="Garamond" panose="02020404030301010803" pitchFamily="18" charset="0"/>
                  </a:rPr>
                  <a:t>. </a:t>
                </a:r>
                <a:r>
                  <a:rPr lang="cs-CZ" sz="3000" dirty="0" err="1">
                    <a:latin typeface="Garamond" panose="02020404030301010803" pitchFamily="18" charset="0"/>
                  </a:rPr>
                  <a:t>water</a:t>
                </a:r>
                <a:r>
                  <a:rPr lang="cs-CZ" sz="3000" dirty="0">
                    <a:latin typeface="Garamond" panose="02020404030301010803" pitchFamily="18" charset="0"/>
                  </a:rPr>
                  <a:t> level in </a:t>
                </a:r>
                <a:r>
                  <a:rPr lang="cs-CZ" sz="3000" dirty="0" err="1">
                    <a:latin typeface="Garamond" panose="02020404030301010803" pitchFamily="18" charset="0"/>
                  </a:rPr>
                  <a:t>time</a:t>
                </a:r>
                <a:endParaRPr lang="cs-CZ" sz="30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89328CC4-8A74-4650-8A0B-FD5109329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2822" y="2952012"/>
                <a:ext cx="2737498" cy="1015663"/>
              </a:xfrm>
              <a:prstGeom prst="rect">
                <a:avLst/>
              </a:prstGeom>
              <a:blipFill>
                <a:blip r:embed="rId3"/>
                <a:stretch>
                  <a:fillRect t="-7186" b="-173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A4FC9C43-F4B7-46CD-B748-336DDBB0FB73}"/>
                  </a:ext>
                </a:extLst>
              </p:cNvPr>
              <p:cNvSpPr txBox="1"/>
              <p:nvPr/>
            </p:nvSpPr>
            <p:spPr>
              <a:xfrm>
                <a:off x="6453217" y="5335176"/>
                <a:ext cx="399860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000" dirty="0">
                    <a:latin typeface="Garamond" panose="02020404030301010803" pitchFamily="18" charset="0"/>
                  </a:rPr>
                  <a:t>result </a:t>
                </a:r>
                <a:r>
                  <a:rPr lang="cs-CZ" sz="3000" dirty="0" err="1">
                    <a:latin typeface="Garamond" panose="02020404030301010803" pitchFamily="18" charset="0"/>
                  </a:rPr>
                  <a:t>from</a:t>
                </a:r>
                <a:r>
                  <a:rPr lang="cs-CZ" sz="3000" dirty="0">
                    <a:latin typeface="Garamond" panose="02020404030301010803" pitchFamily="18" charset="0"/>
                  </a:rPr>
                  <a:t> </a:t>
                </a:r>
                <a:r>
                  <a:rPr lang="cs-CZ" sz="3000" b="1" dirty="0" err="1">
                    <a:latin typeface="Garamond" panose="02020404030301010803" pitchFamily="18" charset="0"/>
                  </a:rPr>
                  <a:t>stationary</a:t>
                </a:r>
                <a:r>
                  <a:rPr lang="cs-CZ" sz="3000" b="1" dirty="0">
                    <a:latin typeface="Garamond" panose="02020404030301010803" pitchFamily="18" charset="0"/>
                  </a:rPr>
                  <a:t> </a:t>
                </a:r>
                <a:r>
                  <a:rPr lang="cs-CZ" sz="3000" b="1" dirty="0" err="1">
                    <a:latin typeface="Garamond" panose="02020404030301010803" pitchFamily="18" charset="0"/>
                  </a:rPr>
                  <a:t>state</a:t>
                </a:r>
                <a:r>
                  <a:rPr lang="cs-CZ" sz="3000" dirty="0">
                    <a:latin typeface="Garamond" panose="02020404030301010803" pitchFamily="18" charset="0"/>
                  </a:rPr>
                  <a:t> (T</a:t>
                </a:r>
                <a14:m>
                  <m:oMath xmlns:m="http://schemas.openxmlformats.org/officeDocument/2006/math">
                    <m:r>
                      <a:rPr lang="cs-CZ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cs-CZ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10 </m:t>
                    </m:r>
                    <m:r>
                      <a:rPr lang="cs-CZ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cs-CZ" sz="3000" dirty="0">
                    <a:latin typeface="Garamond" panose="02020404030301010803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A4FC9C43-F4B7-46CD-B748-336DDBB0F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217" y="5335176"/>
                <a:ext cx="3998602" cy="1015663"/>
              </a:xfrm>
              <a:prstGeom prst="rect">
                <a:avLst/>
              </a:prstGeom>
              <a:blipFill>
                <a:blip r:embed="rId4"/>
                <a:stretch>
                  <a:fillRect l="-3659" t="-7784" b="-179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5555D1BC-7D8D-41C6-A65A-57FABB79F4D0}"/>
              </a:ext>
            </a:extLst>
          </p:cNvPr>
          <p:cNvSpPr txBox="1"/>
          <p:nvPr/>
        </p:nvSpPr>
        <p:spPr>
          <a:xfrm>
            <a:off x="4405744" y="1414103"/>
            <a:ext cx="55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err="1">
                <a:solidFill>
                  <a:schemeClr val="bg1"/>
                </a:solidFill>
                <a:latin typeface="Garamond" panose="02020404030301010803" pitchFamily="18" charset="0"/>
              </a:rPr>
              <a:t>height</a:t>
            </a:r>
            <a:r>
              <a:rPr lang="cs-CZ" sz="3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cs-CZ" sz="3000" dirty="0" err="1">
                <a:solidFill>
                  <a:schemeClr val="bg1"/>
                </a:solidFill>
                <a:latin typeface="Garamond" panose="02020404030301010803" pitchFamily="18" charset="0"/>
              </a:rPr>
              <a:t>water</a:t>
            </a:r>
            <a:r>
              <a:rPr lang="cs-CZ" sz="3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cs-CZ" sz="3000" dirty="0" err="1">
                <a:solidFill>
                  <a:schemeClr val="bg1"/>
                </a:solidFill>
                <a:latin typeface="Garamond" panose="02020404030301010803" pitchFamily="18" charset="0"/>
              </a:rPr>
              <a:t>column</a:t>
            </a:r>
            <a:r>
              <a:rPr lang="cs-CZ" sz="3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cs-CZ" sz="3000" dirty="0">
                <a:solidFill>
                  <a:schemeClr val="bg1"/>
                </a:solidFill>
                <a:latin typeface="Garamond" panose="02020404030301010803" pitchFamily="18" charset="0"/>
              </a:rPr>
              <a:t>(to 5.5 m)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185860A-CE41-4D1D-9C96-B837F4CAD6D1}"/>
              </a:ext>
            </a:extLst>
          </p:cNvPr>
          <p:cNvSpPr txBox="1"/>
          <p:nvPr/>
        </p:nvSpPr>
        <p:spPr>
          <a:xfrm>
            <a:off x="5309485" y="4846077"/>
            <a:ext cx="4200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latin typeface="Garamond" panose="02020404030301010803" pitchFamily="18" charset="0"/>
              </a:rPr>
              <a:t>DURING</a:t>
            </a:r>
            <a:r>
              <a:rPr lang="cs-CZ" sz="3000" dirty="0">
                <a:latin typeface="Garamond" panose="02020404030301010803" pitchFamily="18" charset="0"/>
              </a:rPr>
              <a:t> </a:t>
            </a:r>
            <a:r>
              <a:rPr lang="cs-CZ" sz="3000" b="1" dirty="0">
                <a:latin typeface="Garamond" panose="02020404030301010803" pitchFamily="18" charset="0"/>
              </a:rPr>
              <a:t>experiment:</a:t>
            </a:r>
          </a:p>
        </p:txBody>
      </p:sp>
    </p:spTree>
    <p:extLst>
      <p:ext uri="{BB962C8B-B14F-4D97-AF65-F5344CB8AC3E}">
        <p14:creationId xmlns:p14="http://schemas.microsoft.com/office/powerpoint/2010/main" val="405545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4C14E4C-E072-410D-9515-A92551836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7411" b="26557"/>
          <a:stretch/>
        </p:blipFill>
        <p:spPr>
          <a:xfrm>
            <a:off x="788051" y="1286018"/>
            <a:ext cx="7525090" cy="55719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2F6313C-CD37-4859-8BCF-87D61AB5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Pressure</a:t>
            </a:r>
            <a:r>
              <a:rPr lang="cs-CZ" dirty="0"/>
              <a:t> drop - forward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188F9A-650D-4A2A-809E-2F6875A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14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25139158-A4A6-4D62-A1AE-C562E660CFCD}"/>
                  </a:ext>
                </a:extLst>
              </p:cNvPr>
              <p:cNvSpPr txBox="1"/>
              <p:nvPr/>
            </p:nvSpPr>
            <p:spPr>
              <a:xfrm>
                <a:off x="8478122" y="2671316"/>
                <a:ext cx="1633991" cy="390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cs-CZ" sz="2600" dirty="0">
                    <a:latin typeface="Garamond" panose="02020404030301010803" pitchFamily="18" charset="0"/>
                  </a:rPr>
                  <a:t>1.36 cm</a:t>
                </a:r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25139158-A4A6-4D62-A1AE-C562E660C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122" y="2671316"/>
                <a:ext cx="1633991" cy="390905"/>
              </a:xfrm>
              <a:prstGeom prst="rect">
                <a:avLst/>
              </a:prstGeom>
              <a:blipFill>
                <a:blip r:embed="rId3"/>
                <a:stretch>
                  <a:fillRect t="-14063" b="-6562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Skupina 5">
            <a:extLst>
              <a:ext uri="{FF2B5EF4-FFF2-40B4-BE49-F238E27FC236}">
                <a16:creationId xmlns:a16="http://schemas.microsoft.com/office/drawing/2014/main" id="{76E23FAB-FB2C-407B-85CC-60AB9BC3381F}"/>
              </a:ext>
            </a:extLst>
          </p:cNvPr>
          <p:cNvGrpSpPr/>
          <p:nvPr/>
        </p:nvGrpSpPr>
        <p:grpSpPr>
          <a:xfrm rot="17762981">
            <a:off x="9295732" y="719516"/>
            <a:ext cx="2401730" cy="3400035"/>
            <a:chOff x="1259804" y="3460584"/>
            <a:chExt cx="2827287" cy="4283201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381D9E71-692F-4A82-AE46-B926F29EA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74"/>
            <a:stretch/>
          </p:blipFill>
          <p:spPr>
            <a:xfrm rot="9541643">
              <a:off x="1259804" y="4156778"/>
              <a:ext cx="2170482" cy="3200408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1E18CB2B-E6C4-48D9-ABEA-F50A0451C0D8}"/>
                </a:ext>
              </a:extLst>
            </p:cNvPr>
            <p:cNvSpPr/>
            <p:nvPr/>
          </p:nvSpPr>
          <p:spPr>
            <a:xfrm>
              <a:off x="1514194" y="6665323"/>
              <a:ext cx="2572897" cy="192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A76DABE7-A1EE-4B5D-AA65-771370262E44}"/>
                </a:ext>
              </a:extLst>
            </p:cNvPr>
            <p:cNvSpPr/>
            <p:nvPr/>
          </p:nvSpPr>
          <p:spPr>
            <a:xfrm>
              <a:off x="2001006" y="6811002"/>
              <a:ext cx="1011180" cy="932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ovéPole 12">
                  <a:extLst>
                    <a:ext uri="{FF2B5EF4-FFF2-40B4-BE49-F238E27FC236}">
                      <a16:creationId xmlns:a16="http://schemas.microsoft.com/office/drawing/2014/main" id="{630170D8-529B-42F7-BA39-85F18002BA0D}"/>
                    </a:ext>
                  </a:extLst>
                </p:cNvPr>
                <p:cNvSpPr txBox="1"/>
                <p:nvPr/>
              </p:nvSpPr>
              <p:spPr>
                <a:xfrm rot="3837019">
                  <a:off x="550120" y="4259711"/>
                  <a:ext cx="2058423" cy="460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cs-CZ" sz="2600" dirty="0">
                      <a:latin typeface="Garamond" panose="02020404030301010803" pitchFamily="18" charset="0"/>
                    </a:rPr>
                    <a:t>1.36 cm</a:t>
                  </a:r>
                </a:p>
              </p:txBody>
            </p:sp>
          </mc:Choice>
          <mc:Fallback xmlns="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0B0D1E06-83D5-441B-A4C8-4D5D72D9BB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837019">
                  <a:off x="550120" y="4259711"/>
                  <a:ext cx="2058423" cy="460169"/>
                </a:xfrm>
                <a:prstGeom prst="rect">
                  <a:avLst/>
                </a:prstGeom>
                <a:blipFill>
                  <a:blip r:embed="rId5"/>
                  <a:stretch>
                    <a:fillRect t="-14063" b="-6562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90A73213-E2A1-4D49-B64A-613422D52A28}"/>
                </a:ext>
              </a:extLst>
            </p:cNvPr>
            <p:cNvCxnSpPr/>
            <p:nvPr/>
          </p:nvCxnSpPr>
          <p:spPr>
            <a:xfrm flipH="1">
              <a:off x="1862442" y="4283676"/>
              <a:ext cx="178698" cy="15202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bdélník 14">
            <a:extLst>
              <a:ext uri="{FF2B5EF4-FFF2-40B4-BE49-F238E27FC236}">
                <a16:creationId xmlns:a16="http://schemas.microsoft.com/office/drawing/2014/main" id="{ADFFD2E5-FF5E-45AA-A05E-D3D253487399}"/>
              </a:ext>
            </a:extLst>
          </p:cNvPr>
          <p:cNvSpPr/>
          <p:nvPr/>
        </p:nvSpPr>
        <p:spPr>
          <a:xfrm>
            <a:off x="11499274" y="1286018"/>
            <a:ext cx="692726" cy="913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F2CD4A34-42D9-4FAB-A758-739B58EAF27B}"/>
              </a:ext>
            </a:extLst>
          </p:cNvPr>
          <p:cNvSpPr txBox="1"/>
          <p:nvPr/>
        </p:nvSpPr>
        <p:spPr>
          <a:xfrm>
            <a:off x="3578107" y="6334391"/>
            <a:ext cx="359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Inlet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D90C318B-2E39-4DDC-A622-471A0F2914C9}"/>
              </a:ext>
            </a:extLst>
          </p:cNvPr>
          <p:cNvSpPr txBox="1"/>
          <p:nvPr/>
        </p:nvSpPr>
        <p:spPr>
          <a:xfrm rot="16200000">
            <a:off x="-1319707" y="2855140"/>
            <a:ext cx="359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drop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16F1F59C-92F3-40BF-853B-4630E32C8851}"/>
              </a:ext>
            </a:extLst>
          </p:cNvPr>
          <p:cNvSpPr txBox="1"/>
          <p:nvPr/>
        </p:nvSpPr>
        <p:spPr>
          <a:xfrm>
            <a:off x="3595641" y="2600556"/>
            <a:ext cx="16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Garamond" panose="02020404030301010803" pitchFamily="18" charset="0"/>
              </a:rPr>
              <a:t>14 </a:t>
            </a:r>
            <a:r>
              <a:rPr lang="cs-CZ" sz="2400" dirty="0" err="1">
                <a:solidFill>
                  <a:srgbClr val="00206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21E0D86C-A8BF-4C0A-93DB-84B2AF0994C7}"/>
              </a:ext>
            </a:extLst>
          </p:cNvPr>
          <p:cNvSpPr txBox="1"/>
          <p:nvPr/>
        </p:nvSpPr>
        <p:spPr>
          <a:xfrm>
            <a:off x="5989644" y="3972090"/>
            <a:ext cx="170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990000"/>
                </a:solidFill>
                <a:latin typeface="Garamond" panose="02020404030301010803" pitchFamily="18" charset="0"/>
              </a:rPr>
              <a:t>11 </a:t>
            </a:r>
            <a:r>
              <a:rPr lang="cs-CZ" sz="2400" dirty="0" err="1">
                <a:solidFill>
                  <a:srgbClr val="99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990000"/>
              </a:solidFill>
              <a:latin typeface="Garamond" panose="02020404030301010803" pitchFamily="18" charset="0"/>
            </a:endParaRPr>
          </a:p>
        </p:txBody>
      </p:sp>
      <p:sp>
        <p:nvSpPr>
          <p:cNvPr id="49" name="Šipka: doprava 48">
            <a:extLst>
              <a:ext uri="{FF2B5EF4-FFF2-40B4-BE49-F238E27FC236}">
                <a16:creationId xmlns:a16="http://schemas.microsoft.com/office/drawing/2014/main" id="{9933D5EA-8DC0-4E86-9B0F-D2A50650AABC}"/>
              </a:ext>
            </a:extLst>
          </p:cNvPr>
          <p:cNvSpPr/>
          <p:nvPr/>
        </p:nvSpPr>
        <p:spPr>
          <a:xfrm rot="10800000">
            <a:off x="10633438" y="3460150"/>
            <a:ext cx="1051091" cy="308296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17852297-0374-4FDD-BCCD-1CF0F0B51758}"/>
              </a:ext>
            </a:extLst>
          </p:cNvPr>
          <p:cNvSpPr txBox="1"/>
          <p:nvPr/>
        </p:nvSpPr>
        <p:spPr>
          <a:xfrm>
            <a:off x="9204820" y="3840033"/>
            <a:ext cx="262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latin typeface="Garamond" panose="02020404030301010803" pitchFamily="18" charset="0"/>
              </a:rPr>
              <a:t>forward </a:t>
            </a:r>
          </a:p>
        </p:txBody>
      </p: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0BBD53B6-1D01-40CF-8C5A-911319E0C3C6}"/>
              </a:ext>
            </a:extLst>
          </p:cNvPr>
          <p:cNvGrpSpPr/>
          <p:nvPr/>
        </p:nvGrpSpPr>
        <p:grpSpPr>
          <a:xfrm>
            <a:off x="9774058" y="2292827"/>
            <a:ext cx="2200180" cy="898316"/>
            <a:chOff x="8510412" y="2466304"/>
            <a:chExt cx="2200180" cy="898316"/>
          </a:xfrm>
        </p:grpSpPr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85E6966B-04E7-49F2-9C4D-2DF990D676CE}"/>
                </a:ext>
              </a:extLst>
            </p:cNvPr>
            <p:cNvCxnSpPr>
              <a:cxnSpLocks/>
            </p:cNvCxnSpPr>
            <p:nvPr/>
          </p:nvCxnSpPr>
          <p:spPr>
            <a:xfrm>
              <a:off x="8528308" y="2503778"/>
              <a:ext cx="1327950" cy="8608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>
              <a:extLst>
                <a:ext uri="{FF2B5EF4-FFF2-40B4-BE49-F238E27FC236}">
                  <a16:creationId xmlns:a16="http://schemas.microsoft.com/office/drawing/2014/main" id="{E1434A62-08EF-4C38-992F-CC6D122ADE57}"/>
                </a:ext>
              </a:extLst>
            </p:cNvPr>
            <p:cNvCxnSpPr>
              <a:cxnSpLocks/>
            </p:cNvCxnSpPr>
            <p:nvPr/>
          </p:nvCxnSpPr>
          <p:spPr>
            <a:xfrm>
              <a:off x="8510412" y="2497311"/>
              <a:ext cx="1358951" cy="32261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ovéPole 54">
                  <a:extLst>
                    <a:ext uri="{FF2B5EF4-FFF2-40B4-BE49-F238E27FC236}">
                      <a16:creationId xmlns:a16="http://schemas.microsoft.com/office/drawing/2014/main" id="{4897A509-8694-4999-88B1-358A3D3C6778}"/>
                    </a:ext>
                  </a:extLst>
                </p:cNvPr>
                <p:cNvSpPr txBox="1"/>
                <p:nvPr/>
              </p:nvSpPr>
              <p:spPr>
                <a:xfrm>
                  <a:off x="9577914" y="2819923"/>
                  <a:ext cx="1132678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45°</m:t>
                        </m:r>
                      </m:oMath>
                    </m:oMathPara>
                  </a14:m>
                  <a:endParaRPr lang="cs-CZ" sz="2300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5" name="TextovéPole 54">
                  <a:extLst>
                    <a:ext uri="{FF2B5EF4-FFF2-40B4-BE49-F238E27FC236}">
                      <a16:creationId xmlns:a16="http://schemas.microsoft.com/office/drawing/2014/main" id="{4897A509-8694-4999-88B1-358A3D3C6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7914" y="2819923"/>
                  <a:ext cx="1132678" cy="4462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blouk 55">
              <a:extLst>
                <a:ext uri="{FF2B5EF4-FFF2-40B4-BE49-F238E27FC236}">
                  <a16:creationId xmlns:a16="http://schemas.microsoft.com/office/drawing/2014/main" id="{28F475BD-8D7D-4A04-9E79-94DFD6FCD009}"/>
                </a:ext>
              </a:extLst>
            </p:cNvPr>
            <p:cNvSpPr/>
            <p:nvPr/>
          </p:nvSpPr>
          <p:spPr>
            <a:xfrm rot="4171857">
              <a:off x="9021552" y="2528987"/>
              <a:ext cx="620514" cy="495148"/>
            </a:xfrm>
            <a:prstGeom prst="arc">
              <a:avLst>
                <a:gd name="adj1" fmla="val 17418797"/>
                <a:gd name="adj2" fmla="val 13893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Obdélník 2">
            <a:extLst>
              <a:ext uri="{FF2B5EF4-FFF2-40B4-BE49-F238E27FC236}">
                <a16:creationId xmlns:a16="http://schemas.microsoft.com/office/drawing/2014/main" id="{951DF312-4BEB-4423-A6A8-EFEC5A73D8E8}"/>
              </a:ext>
            </a:extLst>
          </p:cNvPr>
          <p:cNvSpPr/>
          <p:nvPr/>
        </p:nvSpPr>
        <p:spPr>
          <a:xfrm>
            <a:off x="5888374" y="1761515"/>
            <a:ext cx="841484" cy="341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85A6884E-0FC6-48D6-9E20-7B506803CE2C}"/>
              </a:ext>
            </a:extLst>
          </p:cNvPr>
          <p:cNvSpPr txBox="1"/>
          <p:nvPr/>
        </p:nvSpPr>
        <p:spPr>
          <a:xfrm>
            <a:off x="1580904" y="1671822"/>
            <a:ext cx="5530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latin typeface="Garamond" panose="02020404030301010803" pitchFamily="18" charset="0"/>
              </a:rPr>
              <a:t>Press</a:t>
            </a:r>
            <a:r>
              <a:rPr lang="cs-CZ" sz="2200" b="1" dirty="0">
                <a:latin typeface="Garamond" panose="02020404030301010803" pitchFamily="18" charset="0"/>
              </a:rPr>
              <a:t>. drop</a:t>
            </a:r>
            <a:r>
              <a:rPr lang="cs-CZ" sz="2200" dirty="0">
                <a:latin typeface="Garamond" panose="02020404030301010803" pitchFamily="18" charset="0"/>
              </a:rPr>
              <a:t>= INLET </a:t>
            </a:r>
            <a:r>
              <a:rPr lang="cs-CZ" sz="2200" dirty="0" err="1">
                <a:latin typeface="Garamond" panose="02020404030301010803" pitchFamily="18" charset="0"/>
              </a:rPr>
              <a:t>press</a:t>
            </a:r>
            <a:r>
              <a:rPr lang="cs-CZ" sz="2200" dirty="0">
                <a:latin typeface="Garamond" panose="02020404030301010803" pitchFamily="18" charset="0"/>
              </a:rPr>
              <a:t>. – OUTLET </a:t>
            </a:r>
            <a:r>
              <a:rPr lang="cs-CZ" sz="2200" dirty="0" err="1">
                <a:latin typeface="Garamond" panose="02020404030301010803" pitchFamily="18" charset="0"/>
              </a:rPr>
              <a:t>press</a:t>
            </a:r>
            <a:r>
              <a:rPr lang="cs-CZ" sz="2200" dirty="0"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833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>
            <a:extLst>
              <a:ext uri="{FF2B5EF4-FFF2-40B4-BE49-F238E27FC236}">
                <a16:creationId xmlns:a16="http://schemas.microsoft.com/office/drawing/2014/main" id="{F9BD6A8D-ACEC-44ED-B9F2-58BAFCF0DE0E}"/>
              </a:ext>
            </a:extLst>
          </p:cNvPr>
          <p:cNvGrpSpPr/>
          <p:nvPr/>
        </p:nvGrpSpPr>
        <p:grpSpPr>
          <a:xfrm>
            <a:off x="8784718" y="-560260"/>
            <a:ext cx="3811949" cy="4138038"/>
            <a:chOff x="9242979" y="695308"/>
            <a:chExt cx="2637239" cy="2999575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CFC975D5-6A6F-4366-90DE-75A95B68323C}"/>
                </a:ext>
              </a:extLst>
            </p:cNvPr>
            <p:cNvGrpSpPr/>
            <p:nvPr/>
          </p:nvGrpSpPr>
          <p:grpSpPr>
            <a:xfrm rot="18945336">
              <a:off x="9478488" y="695308"/>
              <a:ext cx="2401730" cy="2999575"/>
              <a:chOff x="1636502" y="645310"/>
              <a:chExt cx="2401730" cy="2999575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592F4D06-4F93-4CD8-B3C9-EF35F3F8D0DD}"/>
                  </a:ext>
                </a:extLst>
              </p:cNvPr>
              <p:cNvGrpSpPr/>
              <p:nvPr/>
            </p:nvGrpSpPr>
            <p:grpSpPr>
              <a:xfrm rot="20798093">
                <a:off x="1636502" y="645310"/>
                <a:ext cx="2401730" cy="2540506"/>
                <a:chOff x="1259804" y="4156778"/>
                <a:chExt cx="2827287" cy="3200408"/>
              </a:xfrm>
            </p:grpSpPr>
            <p:pic>
              <p:nvPicPr>
                <p:cNvPr id="18" name="Obrázek 17">
                  <a:extLst>
                    <a:ext uri="{FF2B5EF4-FFF2-40B4-BE49-F238E27FC236}">
                      <a16:creationId xmlns:a16="http://schemas.microsoft.com/office/drawing/2014/main" id="{37318122-F51B-4624-AF3E-5D62F7AC3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274"/>
                <a:stretch/>
              </p:blipFill>
              <p:spPr>
                <a:xfrm rot="9541643">
                  <a:off x="1259804" y="4156778"/>
                  <a:ext cx="2170482" cy="3200408"/>
                </a:xfrm>
                <a:prstGeom prst="rect">
                  <a:avLst/>
                </a:prstGeom>
              </p:spPr>
            </p:pic>
            <p:sp>
              <p:nvSpPr>
                <p:cNvPr id="19" name="Obdélník 18">
                  <a:extLst>
                    <a:ext uri="{FF2B5EF4-FFF2-40B4-BE49-F238E27FC236}">
                      <a16:creationId xmlns:a16="http://schemas.microsoft.com/office/drawing/2014/main" id="{334CEED6-ED39-4174-814C-3EC8520E0302}"/>
                    </a:ext>
                  </a:extLst>
                </p:cNvPr>
                <p:cNvSpPr/>
                <p:nvPr/>
              </p:nvSpPr>
              <p:spPr>
                <a:xfrm>
                  <a:off x="1514194" y="6665323"/>
                  <a:ext cx="2572897" cy="1926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0" name="Obdélník 19">
                  <a:extLst>
                    <a:ext uri="{FF2B5EF4-FFF2-40B4-BE49-F238E27FC236}">
                      <a16:creationId xmlns:a16="http://schemas.microsoft.com/office/drawing/2014/main" id="{AE74991A-B4BA-49E8-BA2C-D9A1AF7E6E15}"/>
                    </a:ext>
                  </a:extLst>
                </p:cNvPr>
                <p:cNvSpPr/>
                <p:nvPr/>
              </p:nvSpPr>
              <p:spPr>
                <a:xfrm>
                  <a:off x="1925379" y="6365557"/>
                  <a:ext cx="605321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7" name="Obdélník 16">
                <a:extLst>
                  <a:ext uri="{FF2B5EF4-FFF2-40B4-BE49-F238E27FC236}">
                    <a16:creationId xmlns:a16="http://schemas.microsoft.com/office/drawing/2014/main" id="{E3D52199-0943-4DA0-97F0-336BA4CD853C}"/>
                  </a:ext>
                </a:extLst>
              </p:cNvPr>
              <p:cNvSpPr/>
              <p:nvPr/>
            </p:nvSpPr>
            <p:spPr>
              <a:xfrm>
                <a:off x="2462982" y="2705212"/>
                <a:ext cx="988329" cy="939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3A7F5925-BF6B-4B6D-B71A-899D6A2F363B}"/>
                </a:ext>
              </a:extLst>
            </p:cNvPr>
            <p:cNvSpPr/>
            <p:nvPr/>
          </p:nvSpPr>
          <p:spPr>
            <a:xfrm rot="20764255">
              <a:off x="9242979" y="1788770"/>
              <a:ext cx="703371" cy="17122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7A8D13B0-45B5-4010-9745-FF5A064402A5}"/>
                </a:ext>
              </a:extLst>
            </p:cNvPr>
            <p:cNvSpPr/>
            <p:nvPr/>
          </p:nvSpPr>
          <p:spPr>
            <a:xfrm rot="2329135">
              <a:off x="9709255" y="2083817"/>
              <a:ext cx="1202589" cy="17122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1B29CA-3FAC-4D42-B758-34ABD99B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15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8F6D4455-BCB0-4C3A-B367-9EFA7B38FAC9}"/>
                  </a:ext>
                </a:extLst>
              </p:cNvPr>
              <p:cNvSpPr txBox="1"/>
              <p:nvPr/>
            </p:nvSpPr>
            <p:spPr>
              <a:xfrm>
                <a:off x="5566913" y="2660030"/>
                <a:ext cx="2340256" cy="8310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7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7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cs-CZ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cs-CZ" sz="27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cs-CZ" sz="27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7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cs-CZ" sz="27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cs-CZ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cs-CZ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cs-CZ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cs-CZ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cs-CZ" sz="2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cs-CZ" sz="27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8F6D4455-BCB0-4C3A-B367-9EFA7B38F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13" y="2660030"/>
                <a:ext cx="2340256" cy="8310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>
            <a:extLst>
              <a:ext uri="{FF2B5EF4-FFF2-40B4-BE49-F238E27FC236}">
                <a16:creationId xmlns:a16="http://schemas.microsoft.com/office/drawing/2014/main" id="{AF1E4EA7-1495-48AD-B2D2-F50299234902}"/>
              </a:ext>
            </a:extLst>
          </p:cNvPr>
          <p:cNvSpPr txBox="1"/>
          <p:nvPr/>
        </p:nvSpPr>
        <p:spPr>
          <a:xfrm>
            <a:off x="5264465" y="1552482"/>
            <a:ext cx="29653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err="1">
                <a:latin typeface="Garamond" panose="02020404030301010803" pitchFamily="18" charset="0"/>
              </a:rPr>
              <a:t>Darcy</a:t>
            </a:r>
            <a:r>
              <a:rPr lang="cs-CZ" sz="2600" b="1" dirty="0">
                <a:latin typeface="Garamond" panose="02020404030301010803" pitchFamily="18" charset="0"/>
              </a:rPr>
              <a:t> - </a:t>
            </a:r>
            <a:r>
              <a:rPr lang="cs-CZ" sz="2600" b="1" dirty="0" err="1">
                <a:latin typeface="Garamond" panose="02020404030301010803" pitchFamily="18" charset="0"/>
              </a:rPr>
              <a:t>Weisbach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latin typeface="Garamond" panose="02020404030301010803" pitchFamily="18" charset="0"/>
              </a:rPr>
              <a:t>equation</a:t>
            </a:r>
            <a:endParaRPr lang="cs-CZ" sz="2600" b="1" dirty="0">
              <a:latin typeface="Garamond" panose="02020404030301010803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15EF3F5-8ACD-4F5E-920D-5CF803DD8BBE}"/>
              </a:ext>
            </a:extLst>
          </p:cNvPr>
          <p:cNvSpPr txBox="1"/>
          <p:nvPr/>
        </p:nvSpPr>
        <p:spPr>
          <a:xfrm>
            <a:off x="4255980" y="4197970"/>
            <a:ext cx="2965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>
                <a:latin typeface="Garamond" panose="02020404030301010803" pitchFamily="18" charset="0"/>
              </a:rPr>
              <a:t>for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turbulent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flow</a:t>
            </a:r>
            <a:endParaRPr lang="cs-CZ" sz="22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30DE0ABB-4D8C-4ADD-86D6-71D8AD79C65B}"/>
                  </a:ext>
                </a:extLst>
              </p:cNvPr>
              <p:cNvSpPr txBox="1"/>
              <p:nvPr/>
            </p:nvSpPr>
            <p:spPr>
              <a:xfrm>
                <a:off x="4648713" y="4613949"/>
                <a:ext cx="3349442" cy="848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=1.93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1.9</m:t>
                              </m:r>
                            </m:num>
                            <m:den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𝑅𝑒</m:t>
                              </m:r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ad>
                                <m:radPr>
                                  <m:degHide m:val="on"/>
                                  <m:ctrlPr>
                                    <a:rPr lang="cs-CZ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cs-CZ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30DE0ABB-4D8C-4ADD-86D6-71D8AD79C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713" y="4613949"/>
                <a:ext cx="3349442" cy="848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ovéPole 20">
            <a:extLst>
              <a:ext uri="{FF2B5EF4-FFF2-40B4-BE49-F238E27FC236}">
                <a16:creationId xmlns:a16="http://schemas.microsoft.com/office/drawing/2014/main" id="{132191FE-5E8A-4C9A-A436-503C98833C4C}"/>
              </a:ext>
            </a:extLst>
          </p:cNvPr>
          <p:cNvSpPr txBox="1"/>
          <p:nvPr/>
        </p:nvSpPr>
        <p:spPr>
          <a:xfrm>
            <a:off x="8146483" y="1400904"/>
            <a:ext cx="29653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>
                <a:latin typeface="Garamond" panose="02020404030301010803" pitchFamily="18" charset="0"/>
              </a:rPr>
              <a:t>L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46F77781-C495-4EC7-B7E9-A898E94603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7411" b="26557"/>
          <a:stretch/>
        </p:blipFill>
        <p:spPr>
          <a:xfrm>
            <a:off x="445043" y="1510584"/>
            <a:ext cx="4231805" cy="2930553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4B0BCB24-18F4-4CE7-A00D-A46F348353C9}"/>
              </a:ext>
            </a:extLst>
          </p:cNvPr>
          <p:cNvSpPr txBox="1"/>
          <p:nvPr/>
        </p:nvSpPr>
        <p:spPr>
          <a:xfrm>
            <a:off x="1370747" y="4167764"/>
            <a:ext cx="359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Inlet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383CB61-5190-4F4D-B0C2-7DF03680F162}"/>
              </a:ext>
            </a:extLst>
          </p:cNvPr>
          <p:cNvSpPr txBox="1"/>
          <p:nvPr/>
        </p:nvSpPr>
        <p:spPr>
          <a:xfrm rot="16200000">
            <a:off x="-1544883" y="1997430"/>
            <a:ext cx="359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drop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D32AC923-1CD1-45F4-88E1-F90A0F36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err="1"/>
              <a:t>Pressure</a:t>
            </a:r>
            <a:r>
              <a:rPr lang="cs-CZ" dirty="0"/>
              <a:t> drop - forward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1D748A46-A25B-4A80-8952-4D2639564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59" y="3362475"/>
            <a:ext cx="3422178" cy="2488189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F6B1CFFE-0BDF-4788-A573-B9B6E2F6A567}"/>
              </a:ext>
            </a:extLst>
          </p:cNvPr>
          <p:cNvSpPr txBox="1"/>
          <p:nvPr/>
        </p:nvSpPr>
        <p:spPr>
          <a:xfrm>
            <a:off x="5848015" y="5968522"/>
            <a:ext cx="2894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err="1">
                <a:latin typeface="Garamond" panose="02020404030301010803" pitchFamily="18" charset="0"/>
              </a:rPr>
              <a:t>numerical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latin typeface="Garamond" panose="02020404030301010803" pitchFamily="18" charset="0"/>
              </a:rPr>
              <a:t>solution</a:t>
            </a:r>
            <a:endParaRPr lang="cs-CZ" sz="2600" b="1" dirty="0">
              <a:latin typeface="Garamond" panose="02020404030301010803" pitchFamily="18" charset="0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59214067-9976-40D6-B301-DC5D08A0977F}"/>
              </a:ext>
            </a:extLst>
          </p:cNvPr>
          <p:cNvSpPr txBox="1"/>
          <p:nvPr/>
        </p:nvSpPr>
        <p:spPr>
          <a:xfrm rot="16200000">
            <a:off x="7326114" y="4210305"/>
            <a:ext cx="235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Flow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rate</a:t>
            </a:r>
            <a:r>
              <a:rPr lang="cs-CZ" sz="2400" dirty="0">
                <a:latin typeface="Garamond" panose="02020404030301010803" pitchFamily="18" charset="0"/>
              </a:rPr>
              <a:t> [m/s]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1D2B42E8-7FE2-4896-93BC-20671C5CBE0A}"/>
              </a:ext>
            </a:extLst>
          </p:cNvPr>
          <p:cNvSpPr txBox="1"/>
          <p:nvPr/>
        </p:nvSpPr>
        <p:spPr>
          <a:xfrm>
            <a:off x="9391349" y="5850664"/>
            <a:ext cx="248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Inlet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B76B6389-B0FC-4751-8505-FBDED74A19B9}"/>
              </a:ext>
            </a:extLst>
          </p:cNvPr>
          <p:cNvSpPr/>
          <p:nvPr/>
        </p:nvSpPr>
        <p:spPr>
          <a:xfrm rot="20630381">
            <a:off x="9605444" y="5078321"/>
            <a:ext cx="964052" cy="39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AD6ED781-9240-420A-9120-AF38457F3419}"/>
              </a:ext>
            </a:extLst>
          </p:cNvPr>
          <p:cNvSpPr/>
          <p:nvPr/>
        </p:nvSpPr>
        <p:spPr>
          <a:xfrm rot="20630381">
            <a:off x="10514419" y="4718755"/>
            <a:ext cx="964052" cy="39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ACA9B5EF-11D0-4523-BF5F-48DD303F423A}"/>
              </a:ext>
            </a:extLst>
          </p:cNvPr>
          <p:cNvSpPr/>
          <p:nvPr/>
        </p:nvSpPr>
        <p:spPr>
          <a:xfrm rot="20630381">
            <a:off x="10947856" y="4608228"/>
            <a:ext cx="964052" cy="39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20E21D23-BFBF-4F98-81AA-36B3DED65A4C}"/>
              </a:ext>
            </a:extLst>
          </p:cNvPr>
          <p:cNvSpPr/>
          <p:nvPr/>
        </p:nvSpPr>
        <p:spPr>
          <a:xfrm>
            <a:off x="8872793" y="5462836"/>
            <a:ext cx="964052" cy="164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09C0AC50-A018-41D4-9B6C-874095634D6A}"/>
              </a:ext>
            </a:extLst>
          </p:cNvPr>
          <p:cNvSpPr/>
          <p:nvPr/>
        </p:nvSpPr>
        <p:spPr>
          <a:xfrm rot="20452696">
            <a:off x="9262292" y="5237107"/>
            <a:ext cx="964052" cy="164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0BF70849-9AC5-47FE-A4BC-8091B0F28379}"/>
              </a:ext>
            </a:extLst>
          </p:cNvPr>
          <p:cNvSpPr/>
          <p:nvPr/>
        </p:nvSpPr>
        <p:spPr>
          <a:xfrm>
            <a:off x="9066927" y="5431988"/>
            <a:ext cx="964052" cy="164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37395DFD-8D31-4F56-856C-D6363FDE2593}"/>
              </a:ext>
            </a:extLst>
          </p:cNvPr>
          <p:cNvSpPr txBox="1"/>
          <p:nvPr/>
        </p:nvSpPr>
        <p:spPr>
          <a:xfrm>
            <a:off x="8021985" y="2534510"/>
            <a:ext cx="40396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600" b="1" dirty="0" err="1">
                <a:latin typeface="Garamond" panose="02020404030301010803" pitchFamily="18" charset="0"/>
              </a:rPr>
              <a:t>velocity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latin typeface="Garamond" panose="02020404030301010803" pitchFamily="18" charset="0"/>
              </a:rPr>
              <a:t>experimentaly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latin typeface="Garamond" panose="02020404030301010803" pitchFamily="18" charset="0"/>
              </a:rPr>
              <a:t>determined</a:t>
            </a:r>
            <a:endParaRPr lang="cs-CZ" sz="2600" b="1" dirty="0">
              <a:latin typeface="Garamond" panose="02020404030301010803" pitchFamily="18" charset="0"/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559A50BC-9D31-4532-BFAE-5A7A07652174}"/>
              </a:ext>
            </a:extLst>
          </p:cNvPr>
          <p:cNvSpPr txBox="1"/>
          <p:nvPr/>
        </p:nvSpPr>
        <p:spPr>
          <a:xfrm>
            <a:off x="1291284" y="1855629"/>
            <a:ext cx="16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Garamond" panose="02020404030301010803" pitchFamily="18" charset="0"/>
              </a:rPr>
              <a:t>14 </a:t>
            </a:r>
            <a:r>
              <a:rPr lang="cs-CZ" sz="2400" dirty="0" err="1">
                <a:solidFill>
                  <a:srgbClr val="00206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AC2CC120-CD34-4C27-A98B-B5B05CDA1ADA}"/>
              </a:ext>
            </a:extLst>
          </p:cNvPr>
          <p:cNvSpPr txBox="1"/>
          <p:nvPr/>
        </p:nvSpPr>
        <p:spPr>
          <a:xfrm>
            <a:off x="2802228" y="3163575"/>
            <a:ext cx="170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990000"/>
                </a:solidFill>
                <a:latin typeface="Garamond" panose="02020404030301010803" pitchFamily="18" charset="0"/>
              </a:rPr>
              <a:t>11 </a:t>
            </a:r>
            <a:r>
              <a:rPr lang="cs-CZ" sz="2400" dirty="0" err="1">
                <a:solidFill>
                  <a:srgbClr val="99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990000"/>
              </a:solidFill>
              <a:latin typeface="Garamond" panose="02020404030301010803" pitchFamily="18" charset="0"/>
            </a:endParaRP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7B543BB7-C9FB-4887-AA5F-FD89540281E0}"/>
              </a:ext>
            </a:extLst>
          </p:cNvPr>
          <p:cNvSpPr txBox="1"/>
          <p:nvPr/>
        </p:nvSpPr>
        <p:spPr>
          <a:xfrm>
            <a:off x="8910078" y="3739680"/>
            <a:ext cx="16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C0000"/>
                </a:solidFill>
                <a:latin typeface="Garamond" panose="02020404030301010803" pitchFamily="18" charset="0"/>
              </a:rPr>
              <a:t>14 </a:t>
            </a:r>
            <a:r>
              <a:rPr lang="cs-CZ" sz="2400" dirty="0" err="1">
                <a:solidFill>
                  <a:srgbClr val="6C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6C0000"/>
              </a:solidFill>
              <a:latin typeface="Garamond" panose="02020404030301010803" pitchFamily="18" charset="0"/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641B10BA-4425-4445-9F9D-6FFFC543BE6F}"/>
              </a:ext>
            </a:extLst>
          </p:cNvPr>
          <p:cNvSpPr txBox="1"/>
          <p:nvPr/>
        </p:nvSpPr>
        <p:spPr>
          <a:xfrm>
            <a:off x="10212451" y="4973774"/>
            <a:ext cx="170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Garamond" panose="02020404030301010803" pitchFamily="18" charset="0"/>
              </a:rPr>
              <a:t>11 </a:t>
            </a:r>
            <a:r>
              <a:rPr lang="cs-CZ" sz="2400" dirty="0" err="1">
                <a:solidFill>
                  <a:srgbClr val="FF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491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0C153D4A-3450-4A15-8A95-ECBF6F70B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8" b="29595"/>
          <a:stretch/>
        </p:blipFill>
        <p:spPr>
          <a:xfrm>
            <a:off x="342975" y="1429197"/>
            <a:ext cx="8465794" cy="5063678"/>
          </a:xfrm>
          <a:prstGeom prst="rect">
            <a:avLst/>
          </a:prstGeom>
        </p:spPr>
      </p:pic>
      <p:grpSp>
        <p:nvGrpSpPr>
          <p:cNvPr id="38" name="Skupina 37">
            <a:extLst>
              <a:ext uri="{FF2B5EF4-FFF2-40B4-BE49-F238E27FC236}">
                <a16:creationId xmlns:a16="http://schemas.microsoft.com/office/drawing/2014/main" id="{C6C87B9F-B66F-41E8-B42E-70C7A2C70A56}"/>
              </a:ext>
            </a:extLst>
          </p:cNvPr>
          <p:cNvGrpSpPr/>
          <p:nvPr/>
        </p:nvGrpSpPr>
        <p:grpSpPr>
          <a:xfrm rot="18945336">
            <a:off x="9091673" y="4780857"/>
            <a:ext cx="2401730" cy="2999575"/>
            <a:chOff x="1636502" y="645310"/>
            <a:chExt cx="2401730" cy="2999575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F465A307-7C8E-4DD2-9E69-21BC4D73BF9E}"/>
                </a:ext>
              </a:extLst>
            </p:cNvPr>
            <p:cNvGrpSpPr/>
            <p:nvPr/>
          </p:nvGrpSpPr>
          <p:grpSpPr>
            <a:xfrm rot="20798093">
              <a:off x="1636502" y="645310"/>
              <a:ext cx="2401730" cy="2540506"/>
              <a:chOff x="1259804" y="4156778"/>
              <a:chExt cx="2827287" cy="3200408"/>
            </a:xfrm>
          </p:grpSpPr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FF3C3699-97E5-4B87-AABD-5204F9D923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74"/>
              <a:stretch/>
            </p:blipFill>
            <p:spPr>
              <a:xfrm rot="9541643">
                <a:off x="1259804" y="4156778"/>
                <a:ext cx="2170482" cy="3200408"/>
              </a:xfrm>
              <a:prstGeom prst="rect">
                <a:avLst/>
              </a:prstGeom>
            </p:spPr>
          </p:pic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17278B2F-0F3E-4207-85E1-E7AA8B437427}"/>
                  </a:ext>
                </a:extLst>
              </p:cNvPr>
              <p:cNvSpPr/>
              <p:nvPr/>
            </p:nvSpPr>
            <p:spPr>
              <a:xfrm>
                <a:off x="1514194" y="6665323"/>
                <a:ext cx="2572897" cy="192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EBF25CCC-3B8D-4FCD-89B9-C671A142EDAC}"/>
                  </a:ext>
                </a:extLst>
              </p:cNvPr>
              <p:cNvSpPr/>
              <p:nvPr/>
            </p:nvSpPr>
            <p:spPr>
              <a:xfrm>
                <a:off x="1925379" y="6365557"/>
                <a:ext cx="605321" cy="4924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1C1DCF28-6F39-4E7A-83BD-04137FA319C6}"/>
                </a:ext>
              </a:extLst>
            </p:cNvPr>
            <p:cNvSpPr/>
            <p:nvPr/>
          </p:nvSpPr>
          <p:spPr>
            <a:xfrm>
              <a:off x="2462982" y="2705212"/>
              <a:ext cx="988329" cy="939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2F6313C-CD37-4859-8BCF-87D61AB5D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Pressure</a:t>
            </a:r>
            <a:r>
              <a:rPr lang="cs-CZ" dirty="0"/>
              <a:t> drop - forward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188F9A-650D-4A2A-809E-2F6875A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16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25139158-A4A6-4D62-A1AE-C562E660CFCD}"/>
                  </a:ext>
                </a:extLst>
              </p:cNvPr>
              <p:cNvSpPr txBox="1"/>
              <p:nvPr/>
            </p:nvSpPr>
            <p:spPr>
              <a:xfrm>
                <a:off x="8780522" y="1233206"/>
                <a:ext cx="1633991" cy="390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cs-CZ" sz="2600" dirty="0">
                    <a:latin typeface="Garamond" panose="02020404030301010803" pitchFamily="18" charset="0"/>
                  </a:rPr>
                  <a:t>1.36 cm</a:t>
                </a:r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25139158-A4A6-4D62-A1AE-C562E660C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522" y="1233206"/>
                <a:ext cx="1633991" cy="390905"/>
              </a:xfrm>
              <a:prstGeom prst="rect">
                <a:avLst/>
              </a:prstGeom>
              <a:blipFill>
                <a:blip r:embed="rId4"/>
                <a:stretch>
                  <a:fillRect t="-14063" b="-6562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Skupina 5">
            <a:extLst>
              <a:ext uri="{FF2B5EF4-FFF2-40B4-BE49-F238E27FC236}">
                <a16:creationId xmlns:a16="http://schemas.microsoft.com/office/drawing/2014/main" id="{76E23FAB-FB2C-407B-85CC-60AB9BC3381F}"/>
              </a:ext>
            </a:extLst>
          </p:cNvPr>
          <p:cNvGrpSpPr/>
          <p:nvPr/>
        </p:nvGrpSpPr>
        <p:grpSpPr>
          <a:xfrm rot="17762981">
            <a:off x="9460277" y="-632536"/>
            <a:ext cx="2401730" cy="3093150"/>
            <a:chOff x="1259804" y="3460584"/>
            <a:chExt cx="2827287" cy="3896602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381D9E71-692F-4A82-AE46-B926F29EA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74"/>
            <a:stretch/>
          </p:blipFill>
          <p:spPr>
            <a:xfrm rot="9541643">
              <a:off x="1259804" y="4156778"/>
              <a:ext cx="2170482" cy="3200408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1E18CB2B-E6C4-48D9-ABEA-F50A0451C0D8}"/>
                </a:ext>
              </a:extLst>
            </p:cNvPr>
            <p:cNvSpPr/>
            <p:nvPr/>
          </p:nvSpPr>
          <p:spPr>
            <a:xfrm>
              <a:off x="1514194" y="6665323"/>
              <a:ext cx="2572897" cy="192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A76DABE7-A1EE-4B5D-AA65-771370262E44}"/>
                </a:ext>
              </a:extLst>
            </p:cNvPr>
            <p:cNvSpPr/>
            <p:nvPr/>
          </p:nvSpPr>
          <p:spPr>
            <a:xfrm>
              <a:off x="1925379" y="6365557"/>
              <a:ext cx="605321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ovéPole 12">
                  <a:extLst>
                    <a:ext uri="{FF2B5EF4-FFF2-40B4-BE49-F238E27FC236}">
                      <a16:creationId xmlns:a16="http://schemas.microsoft.com/office/drawing/2014/main" id="{630170D8-529B-42F7-BA39-85F18002BA0D}"/>
                    </a:ext>
                  </a:extLst>
                </p:cNvPr>
                <p:cNvSpPr txBox="1"/>
                <p:nvPr/>
              </p:nvSpPr>
              <p:spPr>
                <a:xfrm rot="3837019">
                  <a:off x="550120" y="4259711"/>
                  <a:ext cx="2058423" cy="460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cs-CZ" sz="2600" dirty="0">
                      <a:latin typeface="Garamond" panose="02020404030301010803" pitchFamily="18" charset="0"/>
                    </a:rPr>
                    <a:t>1.36 cm</a:t>
                  </a:r>
                </a:p>
              </p:txBody>
            </p:sp>
          </mc:Choice>
          <mc:Fallback xmlns="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0B0D1E06-83D5-441B-A4C8-4D5D72D9BB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837019">
                  <a:off x="550120" y="4259711"/>
                  <a:ext cx="2058423" cy="460169"/>
                </a:xfrm>
                <a:prstGeom prst="rect">
                  <a:avLst/>
                </a:prstGeom>
                <a:blipFill>
                  <a:blip r:embed="rId5"/>
                  <a:stretch>
                    <a:fillRect t="-14063" b="-6562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90A73213-E2A1-4D49-B64A-613422D52A28}"/>
                </a:ext>
              </a:extLst>
            </p:cNvPr>
            <p:cNvCxnSpPr/>
            <p:nvPr/>
          </p:nvCxnSpPr>
          <p:spPr>
            <a:xfrm flipH="1">
              <a:off x="1862442" y="4283676"/>
              <a:ext cx="178698" cy="15202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bdélník 14">
            <a:extLst>
              <a:ext uri="{FF2B5EF4-FFF2-40B4-BE49-F238E27FC236}">
                <a16:creationId xmlns:a16="http://schemas.microsoft.com/office/drawing/2014/main" id="{ADFFD2E5-FF5E-45AA-A05E-D3D253487399}"/>
              </a:ext>
            </a:extLst>
          </p:cNvPr>
          <p:cNvSpPr/>
          <p:nvPr/>
        </p:nvSpPr>
        <p:spPr>
          <a:xfrm>
            <a:off x="11499274" y="1286018"/>
            <a:ext cx="692726" cy="913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ovéPole 36">
                <a:extLst>
                  <a:ext uri="{FF2B5EF4-FFF2-40B4-BE49-F238E27FC236}">
                    <a16:creationId xmlns:a16="http://schemas.microsoft.com/office/drawing/2014/main" id="{19B6B26A-9E51-481D-8786-F9A1596C7111}"/>
                  </a:ext>
                </a:extLst>
              </p:cNvPr>
              <p:cNvSpPr txBox="1"/>
              <p:nvPr/>
            </p:nvSpPr>
            <p:spPr>
              <a:xfrm>
                <a:off x="9376023" y="3156099"/>
                <a:ext cx="2076979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cs-CZ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ovéPole 36">
                <a:extLst>
                  <a:ext uri="{FF2B5EF4-FFF2-40B4-BE49-F238E27FC236}">
                    <a16:creationId xmlns:a16="http://schemas.microsoft.com/office/drawing/2014/main" id="{19B6B26A-9E51-481D-8786-F9A1596C7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023" y="3156099"/>
                <a:ext cx="2076979" cy="7387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ovéPole 38">
            <a:extLst>
              <a:ext uri="{FF2B5EF4-FFF2-40B4-BE49-F238E27FC236}">
                <a16:creationId xmlns:a16="http://schemas.microsoft.com/office/drawing/2014/main" id="{CD8FE0F2-78C6-4C93-A8A5-527A7074B2DB}"/>
              </a:ext>
            </a:extLst>
          </p:cNvPr>
          <p:cNvSpPr txBox="1"/>
          <p:nvPr/>
        </p:nvSpPr>
        <p:spPr>
          <a:xfrm>
            <a:off x="8963208" y="2222643"/>
            <a:ext cx="29653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err="1">
                <a:latin typeface="Garamond" panose="02020404030301010803" pitchFamily="18" charset="0"/>
              </a:rPr>
              <a:t>Darcy</a:t>
            </a:r>
            <a:r>
              <a:rPr lang="cs-CZ" sz="2600" b="1" dirty="0">
                <a:latin typeface="Garamond" panose="02020404030301010803" pitchFamily="18" charset="0"/>
              </a:rPr>
              <a:t> - </a:t>
            </a:r>
            <a:r>
              <a:rPr lang="cs-CZ" sz="2600" b="1" dirty="0" err="1">
                <a:latin typeface="Garamond" panose="02020404030301010803" pitchFamily="18" charset="0"/>
              </a:rPr>
              <a:t>Weisbach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latin typeface="Garamond" panose="02020404030301010803" pitchFamily="18" charset="0"/>
              </a:rPr>
              <a:t>equation</a:t>
            </a:r>
            <a:endParaRPr lang="cs-CZ" sz="2600" b="1" dirty="0">
              <a:latin typeface="Garamond" panose="02020404030301010803" pitchFamily="18" charset="0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66B776DF-D304-409D-B9B1-20BFEBC476CB}"/>
              </a:ext>
            </a:extLst>
          </p:cNvPr>
          <p:cNvSpPr txBox="1"/>
          <p:nvPr/>
        </p:nvSpPr>
        <p:spPr>
          <a:xfrm>
            <a:off x="8159366" y="4091932"/>
            <a:ext cx="2965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>
                <a:latin typeface="Garamond" panose="02020404030301010803" pitchFamily="18" charset="0"/>
              </a:rPr>
              <a:t>for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turbulent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flow</a:t>
            </a:r>
            <a:endParaRPr lang="cs-CZ" sz="22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520B480C-9597-469B-A623-563551F166E0}"/>
                  </a:ext>
                </a:extLst>
              </p:cNvPr>
              <p:cNvSpPr txBox="1"/>
              <p:nvPr/>
            </p:nvSpPr>
            <p:spPr>
              <a:xfrm>
                <a:off x="8533945" y="4624448"/>
                <a:ext cx="3349442" cy="848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cs-CZ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=1.93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1.9</m:t>
                              </m:r>
                            </m:num>
                            <m:den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𝑅𝑒</m:t>
                              </m:r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ad>
                                <m:radPr>
                                  <m:degHide m:val="on"/>
                                  <m:ctrlPr>
                                    <a:rPr lang="cs-CZ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cs-CZ" sz="2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cs-CZ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520B480C-9597-469B-A623-563551F16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945" y="4624448"/>
                <a:ext cx="3349442" cy="848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ovéPole 41">
            <a:extLst>
              <a:ext uri="{FF2B5EF4-FFF2-40B4-BE49-F238E27FC236}">
                <a16:creationId xmlns:a16="http://schemas.microsoft.com/office/drawing/2014/main" id="{67E31102-A5B4-4D68-8A7F-D6F906F73CC6}"/>
              </a:ext>
            </a:extLst>
          </p:cNvPr>
          <p:cNvSpPr txBox="1"/>
          <p:nvPr/>
        </p:nvSpPr>
        <p:spPr>
          <a:xfrm>
            <a:off x="7726370" y="6110816"/>
            <a:ext cx="2965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>
                <a:latin typeface="Garamond" panose="02020404030301010803" pitchFamily="18" charset="0"/>
              </a:rPr>
              <a:t>L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F2CD4A34-42D9-4FAB-A758-739B58EAF27B}"/>
              </a:ext>
            </a:extLst>
          </p:cNvPr>
          <p:cNvSpPr txBox="1"/>
          <p:nvPr/>
        </p:nvSpPr>
        <p:spPr>
          <a:xfrm>
            <a:off x="3595641" y="6143066"/>
            <a:ext cx="359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Inlet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D90C318B-2E39-4DDC-A622-471A0F2914C9}"/>
              </a:ext>
            </a:extLst>
          </p:cNvPr>
          <p:cNvSpPr txBox="1"/>
          <p:nvPr/>
        </p:nvSpPr>
        <p:spPr>
          <a:xfrm rot="16200000">
            <a:off x="-1319707" y="2855140"/>
            <a:ext cx="359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drop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16F1F59C-92F3-40BF-853B-4630E32C8851}"/>
              </a:ext>
            </a:extLst>
          </p:cNvPr>
          <p:cNvSpPr txBox="1"/>
          <p:nvPr/>
        </p:nvSpPr>
        <p:spPr>
          <a:xfrm>
            <a:off x="3595641" y="2583563"/>
            <a:ext cx="16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  <a:latin typeface="Garamond" panose="02020404030301010803" pitchFamily="18" charset="0"/>
              </a:rPr>
              <a:t>14 </a:t>
            </a:r>
            <a:r>
              <a:rPr lang="cs-CZ" sz="2400" dirty="0" err="1">
                <a:solidFill>
                  <a:srgbClr val="00206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21E0D86C-A8BF-4C0A-93DB-84B2AF0994C7}"/>
              </a:ext>
            </a:extLst>
          </p:cNvPr>
          <p:cNvSpPr txBox="1"/>
          <p:nvPr/>
        </p:nvSpPr>
        <p:spPr>
          <a:xfrm>
            <a:off x="6705925" y="3458366"/>
            <a:ext cx="170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990000"/>
                </a:solidFill>
                <a:latin typeface="Garamond" panose="02020404030301010803" pitchFamily="18" charset="0"/>
              </a:rPr>
              <a:t>11 </a:t>
            </a:r>
            <a:r>
              <a:rPr lang="cs-CZ" sz="2400" dirty="0" err="1">
                <a:solidFill>
                  <a:srgbClr val="99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99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A3B6B9D-960B-4A0D-A692-23ED22E7EE01}"/>
              </a:ext>
            </a:extLst>
          </p:cNvPr>
          <p:cNvSpPr/>
          <p:nvPr/>
        </p:nvSpPr>
        <p:spPr>
          <a:xfrm rot="20880566">
            <a:off x="8857368" y="5858937"/>
            <a:ext cx="703371" cy="1712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DAC5FD6C-35AB-4BF9-AABF-9374857093B4}"/>
              </a:ext>
            </a:extLst>
          </p:cNvPr>
          <p:cNvSpPr/>
          <p:nvPr/>
        </p:nvSpPr>
        <p:spPr>
          <a:xfrm rot="2329135">
            <a:off x="9322440" y="6169366"/>
            <a:ext cx="1202589" cy="17122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: dolů 21">
            <a:extLst>
              <a:ext uri="{FF2B5EF4-FFF2-40B4-BE49-F238E27FC236}">
                <a16:creationId xmlns:a16="http://schemas.microsoft.com/office/drawing/2014/main" id="{1DD14ECB-A0CE-4682-88AF-4ADC9FADEFB6}"/>
              </a:ext>
            </a:extLst>
          </p:cNvPr>
          <p:cNvSpPr/>
          <p:nvPr/>
        </p:nvSpPr>
        <p:spPr>
          <a:xfrm rot="8192897">
            <a:off x="9604509" y="6336158"/>
            <a:ext cx="362301" cy="403058"/>
          </a:xfrm>
          <a:prstGeom prst="down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Šipka: doprava 48">
            <a:extLst>
              <a:ext uri="{FF2B5EF4-FFF2-40B4-BE49-F238E27FC236}">
                <a16:creationId xmlns:a16="http://schemas.microsoft.com/office/drawing/2014/main" id="{9933D5EA-8DC0-4E86-9B0F-D2A50650AABC}"/>
              </a:ext>
            </a:extLst>
          </p:cNvPr>
          <p:cNvSpPr/>
          <p:nvPr/>
        </p:nvSpPr>
        <p:spPr>
          <a:xfrm rot="10800000">
            <a:off x="10786129" y="1621235"/>
            <a:ext cx="1051091" cy="308296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17852297-0374-4FDD-BCCD-1CF0F0B51758}"/>
              </a:ext>
            </a:extLst>
          </p:cNvPr>
          <p:cNvSpPr txBox="1"/>
          <p:nvPr/>
        </p:nvSpPr>
        <p:spPr>
          <a:xfrm>
            <a:off x="9550450" y="1819177"/>
            <a:ext cx="262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latin typeface="Garamond" panose="02020404030301010803" pitchFamily="18" charset="0"/>
              </a:rPr>
              <a:t>forward 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85A6884E-0FC6-48D6-9E20-7B506803CE2C}"/>
              </a:ext>
            </a:extLst>
          </p:cNvPr>
          <p:cNvSpPr txBox="1"/>
          <p:nvPr/>
        </p:nvSpPr>
        <p:spPr>
          <a:xfrm>
            <a:off x="1513782" y="1911577"/>
            <a:ext cx="5381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latin typeface="Garamond" panose="02020404030301010803" pitchFamily="18" charset="0"/>
              </a:rPr>
              <a:t>Press</a:t>
            </a:r>
            <a:r>
              <a:rPr lang="cs-CZ" sz="2200" b="1" dirty="0">
                <a:latin typeface="Garamond" panose="02020404030301010803" pitchFamily="18" charset="0"/>
              </a:rPr>
              <a:t>. drop</a:t>
            </a:r>
            <a:r>
              <a:rPr lang="cs-CZ" sz="2200" dirty="0">
                <a:latin typeface="Garamond" panose="02020404030301010803" pitchFamily="18" charset="0"/>
              </a:rPr>
              <a:t>= </a:t>
            </a:r>
            <a:r>
              <a:rPr lang="cs-CZ" sz="2200" dirty="0" err="1">
                <a:latin typeface="Garamond" panose="02020404030301010803" pitchFamily="18" charset="0"/>
              </a:rPr>
              <a:t>inlet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press</a:t>
            </a:r>
            <a:r>
              <a:rPr lang="cs-CZ" sz="2200" dirty="0">
                <a:latin typeface="Garamond" panose="02020404030301010803" pitchFamily="18" charset="0"/>
              </a:rPr>
              <a:t>. – </a:t>
            </a:r>
            <a:r>
              <a:rPr lang="cs-CZ" sz="2200" dirty="0" err="1">
                <a:latin typeface="Garamond" panose="02020404030301010803" pitchFamily="18" charset="0"/>
              </a:rPr>
              <a:t>outlet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press</a:t>
            </a:r>
            <a:r>
              <a:rPr lang="cs-CZ" sz="2200" dirty="0">
                <a:latin typeface="Garamond" panose="02020404030301010803" pitchFamily="18" charset="0"/>
              </a:rPr>
              <a:t>.</a:t>
            </a:r>
          </a:p>
        </p:txBody>
      </p: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0BBD53B6-1D01-40CF-8C5A-911319E0C3C6}"/>
              </a:ext>
            </a:extLst>
          </p:cNvPr>
          <p:cNvGrpSpPr/>
          <p:nvPr/>
        </p:nvGrpSpPr>
        <p:grpSpPr>
          <a:xfrm>
            <a:off x="10076458" y="854717"/>
            <a:ext cx="1358951" cy="898316"/>
            <a:chOff x="8510412" y="2466304"/>
            <a:chExt cx="1358951" cy="898316"/>
          </a:xfrm>
        </p:grpSpPr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85E6966B-04E7-49F2-9C4D-2DF990D676CE}"/>
                </a:ext>
              </a:extLst>
            </p:cNvPr>
            <p:cNvCxnSpPr>
              <a:cxnSpLocks/>
            </p:cNvCxnSpPr>
            <p:nvPr/>
          </p:nvCxnSpPr>
          <p:spPr>
            <a:xfrm>
              <a:off x="8528308" y="2503778"/>
              <a:ext cx="1327950" cy="8608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>
              <a:extLst>
                <a:ext uri="{FF2B5EF4-FFF2-40B4-BE49-F238E27FC236}">
                  <a16:creationId xmlns:a16="http://schemas.microsoft.com/office/drawing/2014/main" id="{E1434A62-08EF-4C38-992F-CC6D122ADE57}"/>
                </a:ext>
              </a:extLst>
            </p:cNvPr>
            <p:cNvCxnSpPr>
              <a:cxnSpLocks/>
            </p:cNvCxnSpPr>
            <p:nvPr/>
          </p:nvCxnSpPr>
          <p:spPr>
            <a:xfrm>
              <a:off x="8510412" y="2497311"/>
              <a:ext cx="1358951" cy="32261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ovéPole 54">
                  <a:extLst>
                    <a:ext uri="{FF2B5EF4-FFF2-40B4-BE49-F238E27FC236}">
                      <a16:creationId xmlns:a16="http://schemas.microsoft.com/office/drawing/2014/main" id="{4897A509-8694-4999-88B1-358A3D3C6778}"/>
                    </a:ext>
                  </a:extLst>
                </p:cNvPr>
                <p:cNvSpPr txBox="1"/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45°</m:t>
                        </m:r>
                      </m:oMath>
                    </m:oMathPara>
                  </a14:m>
                  <a:endParaRPr lang="cs-CZ" sz="2300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5" name="TextovéPole 54">
                  <a:extLst>
                    <a:ext uri="{FF2B5EF4-FFF2-40B4-BE49-F238E27FC236}">
                      <a16:creationId xmlns:a16="http://schemas.microsoft.com/office/drawing/2014/main" id="{4897A509-8694-4999-88B1-358A3D3C6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blipFill>
                  <a:blip r:embed="rId9"/>
                  <a:stretch>
                    <a:fillRect l="-5405" r="-18378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Oblouk 55">
              <a:extLst>
                <a:ext uri="{FF2B5EF4-FFF2-40B4-BE49-F238E27FC236}">
                  <a16:creationId xmlns:a16="http://schemas.microsoft.com/office/drawing/2014/main" id="{28F475BD-8D7D-4A04-9E79-94DFD6FCD009}"/>
                </a:ext>
              </a:extLst>
            </p:cNvPr>
            <p:cNvSpPr/>
            <p:nvPr/>
          </p:nvSpPr>
          <p:spPr>
            <a:xfrm rot="4171857">
              <a:off x="9021552" y="2528987"/>
              <a:ext cx="620514" cy="495148"/>
            </a:xfrm>
            <a:prstGeom prst="arc">
              <a:avLst>
                <a:gd name="adj1" fmla="val 17418797"/>
                <a:gd name="adj2" fmla="val 13893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7B1A385B-A3B8-423A-9911-8246D301DF3E}"/>
              </a:ext>
            </a:extLst>
          </p:cNvPr>
          <p:cNvSpPr txBox="1"/>
          <p:nvPr/>
        </p:nvSpPr>
        <p:spPr>
          <a:xfrm>
            <a:off x="3560045" y="5076495"/>
            <a:ext cx="47301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dirty="0" err="1">
                <a:latin typeface="Garamond" panose="02020404030301010803" pitchFamily="18" charset="0"/>
              </a:rPr>
              <a:t>good</a:t>
            </a:r>
            <a:r>
              <a:rPr lang="cs-CZ" sz="2500" dirty="0">
                <a:latin typeface="Garamond" panose="02020404030301010803" pitchFamily="18" charset="0"/>
              </a:rPr>
              <a:t> </a:t>
            </a:r>
            <a:r>
              <a:rPr lang="cs-CZ" sz="2500" dirty="0" err="1">
                <a:latin typeface="Garamond" panose="02020404030301010803" pitchFamily="18" charset="0"/>
              </a:rPr>
              <a:t>agreement</a:t>
            </a:r>
            <a:r>
              <a:rPr lang="cs-CZ" sz="2500" dirty="0">
                <a:latin typeface="Garamond" panose="02020404030301010803" pitchFamily="18" charset="0"/>
              </a:rPr>
              <a:t> </a:t>
            </a:r>
            <a:r>
              <a:rPr lang="cs-CZ" sz="2500" dirty="0" err="1">
                <a:latin typeface="Garamond" panose="02020404030301010803" pitchFamily="18" charset="0"/>
              </a:rPr>
              <a:t>for</a:t>
            </a:r>
            <a:r>
              <a:rPr lang="cs-CZ" sz="2500" dirty="0">
                <a:latin typeface="Garamond" panose="02020404030301010803" pitchFamily="18" charset="0"/>
              </a:rPr>
              <a:t> </a:t>
            </a:r>
            <a:r>
              <a:rPr lang="cs-CZ" sz="2500" dirty="0" err="1">
                <a:latin typeface="Garamond" panose="02020404030301010803" pitchFamily="18" charset="0"/>
              </a:rPr>
              <a:t>higher</a:t>
            </a:r>
            <a:r>
              <a:rPr lang="cs-CZ" sz="2500" dirty="0">
                <a:latin typeface="Garamond" panose="02020404030301010803" pitchFamily="18" charset="0"/>
              </a:rPr>
              <a:t> </a:t>
            </a:r>
            <a:r>
              <a:rPr lang="cs-CZ" sz="2500" dirty="0" err="1">
                <a:latin typeface="Garamond" panose="02020404030301010803" pitchFamily="18" charset="0"/>
              </a:rPr>
              <a:t>pressures</a:t>
            </a:r>
            <a:r>
              <a:rPr lang="cs-CZ" sz="2500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841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76A377-5A9C-45ED-B3AE-E4E866917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Pressure</a:t>
            </a:r>
            <a:r>
              <a:rPr lang="cs-CZ" dirty="0"/>
              <a:t> drop - </a:t>
            </a:r>
            <a:r>
              <a:rPr lang="cs-CZ" dirty="0" err="1"/>
              <a:t>reversed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95B98E-F97E-4F98-8511-5A3970A4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17</a:t>
            </a:fld>
            <a:endParaRPr lang="en-GB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714AC0B-7393-41A8-AE04-2CFEC9E46706}"/>
              </a:ext>
            </a:extLst>
          </p:cNvPr>
          <p:cNvSpPr txBox="1"/>
          <p:nvPr/>
        </p:nvSpPr>
        <p:spPr>
          <a:xfrm>
            <a:off x="4337328" y="3386028"/>
            <a:ext cx="1066800" cy="60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latin typeface="Cambria" panose="02040503050406030204" pitchFamily="18" charset="0"/>
            </a:endParaRP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2D87BBDE-15C5-416F-91ED-3B4D652738EA}"/>
              </a:ext>
            </a:extLst>
          </p:cNvPr>
          <p:cNvGrpSpPr/>
          <p:nvPr/>
        </p:nvGrpSpPr>
        <p:grpSpPr>
          <a:xfrm rot="17762981">
            <a:off x="9257421" y="-502478"/>
            <a:ext cx="2401730" cy="3748038"/>
            <a:chOff x="1259804" y="2635588"/>
            <a:chExt cx="2827287" cy="4721598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5D625322-813D-4CA6-A5DE-88C2CA2DF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74"/>
            <a:stretch/>
          </p:blipFill>
          <p:spPr>
            <a:xfrm rot="9541643">
              <a:off x="1259804" y="4156778"/>
              <a:ext cx="2170482" cy="3200408"/>
            </a:xfrm>
            <a:prstGeom prst="rect">
              <a:avLst/>
            </a:prstGeom>
          </p:spPr>
        </p:pic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D40902F7-766F-4CBD-987F-7AB6B34F6BDF}"/>
                </a:ext>
              </a:extLst>
            </p:cNvPr>
            <p:cNvSpPr/>
            <p:nvPr/>
          </p:nvSpPr>
          <p:spPr>
            <a:xfrm>
              <a:off x="1514194" y="6665323"/>
              <a:ext cx="2572897" cy="192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56A3E2B4-6707-4CF5-B5BD-F723085D56CB}"/>
                </a:ext>
              </a:extLst>
            </p:cNvPr>
            <p:cNvSpPr/>
            <p:nvPr/>
          </p:nvSpPr>
          <p:spPr>
            <a:xfrm>
              <a:off x="1925379" y="6365557"/>
              <a:ext cx="605321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0B0D1E06-83D5-441B-A4C8-4D5D72D9BBE9}"/>
                    </a:ext>
                  </a:extLst>
                </p:cNvPr>
                <p:cNvSpPr txBox="1"/>
                <p:nvPr/>
              </p:nvSpPr>
              <p:spPr>
                <a:xfrm rot="3837019">
                  <a:off x="1180155" y="3434715"/>
                  <a:ext cx="2058423" cy="460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cs-CZ" sz="2600" dirty="0">
                      <a:latin typeface="Garamond" panose="02020404030301010803" pitchFamily="18" charset="0"/>
                    </a:rPr>
                    <a:t>1.36 cm</a:t>
                  </a:r>
                </a:p>
              </p:txBody>
            </p:sp>
          </mc:Choice>
          <mc:Fallback xmlns="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0B0D1E06-83D5-441B-A4C8-4D5D72D9BB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837019">
                  <a:off x="1180155" y="3434715"/>
                  <a:ext cx="2058423" cy="460169"/>
                </a:xfrm>
                <a:prstGeom prst="rect">
                  <a:avLst/>
                </a:prstGeom>
                <a:blipFill>
                  <a:blip r:embed="rId4"/>
                  <a:stretch>
                    <a:fillRect t="-14063" b="-6406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79B2DCE6-B473-4C01-B5E2-B9F823BF1669}"/>
                </a:ext>
              </a:extLst>
            </p:cNvPr>
            <p:cNvCxnSpPr/>
            <p:nvPr/>
          </p:nvCxnSpPr>
          <p:spPr>
            <a:xfrm flipH="1">
              <a:off x="1882849" y="4262226"/>
              <a:ext cx="178698" cy="15202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bdélník 20">
            <a:extLst>
              <a:ext uri="{FF2B5EF4-FFF2-40B4-BE49-F238E27FC236}">
                <a16:creationId xmlns:a16="http://schemas.microsoft.com/office/drawing/2014/main" id="{08A87D71-8409-4536-8951-0AB14DDAD2F0}"/>
              </a:ext>
            </a:extLst>
          </p:cNvPr>
          <p:cNvSpPr/>
          <p:nvPr/>
        </p:nvSpPr>
        <p:spPr>
          <a:xfrm>
            <a:off x="11737912" y="1848800"/>
            <a:ext cx="692726" cy="113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053C4D1-5749-4FB5-BB0B-0FCA09173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7" y="1740730"/>
            <a:ext cx="8064273" cy="4733165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093392CC-26B3-4CDD-A13B-60792F0DAE2A}"/>
              </a:ext>
            </a:extLst>
          </p:cNvPr>
          <p:cNvSpPr txBox="1"/>
          <p:nvPr/>
        </p:nvSpPr>
        <p:spPr>
          <a:xfrm rot="16200000">
            <a:off x="-1195360" y="3174964"/>
            <a:ext cx="322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drop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1011A61-8A51-4375-A843-066947768539}"/>
              </a:ext>
            </a:extLst>
          </p:cNvPr>
          <p:cNvSpPr txBox="1"/>
          <p:nvPr/>
        </p:nvSpPr>
        <p:spPr>
          <a:xfrm>
            <a:off x="3021685" y="6366853"/>
            <a:ext cx="322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Inlet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BF660AA-2248-406B-8371-3E071E0331D4}"/>
              </a:ext>
            </a:extLst>
          </p:cNvPr>
          <p:cNvSpPr txBox="1"/>
          <p:nvPr/>
        </p:nvSpPr>
        <p:spPr>
          <a:xfrm>
            <a:off x="6096000" y="4543334"/>
            <a:ext cx="15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5757"/>
                </a:solidFill>
                <a:latin typeface="Garamond" panose="02020404030301010803" pitchFamily="18" charset="0"/>
              </a:rPr>
              <a:t>8 </a:t>
            </a:r>
            <a:r>
              <a:rPr lang="cs-CZ" sz="2400" dirty="0" err="1">
                <a:solidFill>
                  <a:srgbClr val="FF5757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FF5757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8F8C5E8-BFBD-4AEC-BC63-05575AB5A1C8}"/>
              </a:ext>
            </a:extLst>
          </p:cNvPr>
          <p:cNvSpPr txBox="1"/>
          <p:nvPr/>
        </p:nvSpPr>
        <p:spPr>
          <a:xfrm>
            <a:off x="3970893" y="2638098"/>
            <a:ext cx="16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C0000"/>
                </a:solidFill>
                <a:latin typeface="Garamond" panose="02020404030301010803" pitchFamily="18" charset="0"/>
              </a:rPr>
              <a:t>14 </a:t>
            </a:r>
            <a:r>
              <a:rPr lang="cs-CZ" sz="2400" dirty="0" err="1">
                <a:solidFill>
                  <a:srgbClr val="6C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6C0000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39D4907B-F0B1-4A86-A38B-EBE28966C610}"/>
              </a:ext>
            </a:extLst>
          </p:cNvPr>
          <p:cNvSpPr/>
          <p:nvPr/>
        </p:nvSpPr>
        <p:spPr>
          <a:xfrm>
            <a:off x="11628938" y="3174582"/>
            <a:ext cx="196388" cy="33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4F34288-6548-4146-A489-3EF2F8A008D0}"/>
              </a:ext>
            </a:extLst>
          </p:cNvPr>
          <p:cNvSpPr txBox="1"/>
          <p:nvPr/>
        </p:nvSpPr>
        <p:spPr>
          <a:xfrm>
            <a:off x="5698335" y="3061472"/>
            <a:ext cx="170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Garamond" panose="02020404030301010803" pitchFamily="18" charset="0"/>
              </a:rPr>
              <a:t>11 </a:t>
            </a:r>
            <a:r>
              <a:rPr lang="cs-CZ" sz="2400" dirty="0" err="1">
                <a:solidFill>
                  <a:srgbClr val="C0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7D50946-7ABA-424B-B694-E216AF5C9452}"/>
              </a:ext>
            </a:extLst>
          </p:cNvPr>
          <p:cNvSpPr txBox="1"/>
          <p:nvPr/>
        </p:nvSpPr>
        <p:spPr>
          <a:xfrm>
            <a:off x="8568524" y="3514708"/>
            <a:ext cx="34175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dirty="0" err="1">
                <a:latin typeface="Garamond" panose="02020404030301010803" pitchFamily="18" charset="0"/>
              </a:rPr>
              <a:t>losses</a:t>
            </a:r>
            <a:r>
              <a:rPr lang="cs-CZ" sz="2300" dirty="0">
                <a:latin typeface="Garamond" panose="02020404030301010803" pitchFamily="18" charset="0"/>
              </a:rPr>
              <a:t> </a:t>
            </a:r>
            <a:r>
              <a:rPr lang="cs-CZ" sz="2300" dirty="0" err="1">
                <a:latin typeface="Garamond" panose="02020404030301010803" pitchFamily="18" charset="0"/>
              </a:rPr>
              <a:t>due</a:t>
            </a:r>
            <a:r>
              <a:rPr lang="cs-CZ" sz="2300" dirty="0">
                <a:latin typeface="Garamond" panose="02020404030301010803" pitchFamily="18" charset="0"/>
              </a:rPr>
              <a:t> to </a:t>
            </a:r>
            <a:r>
              <a:rPr lang="cs-CZ" sz="2300" dirty="0" err="1">
                <a:latin typeface="Garamond" panose="02020404030301010803" pitchFamily="18" charset="0"/>
              </a:rPr>
              <a:t>interaction</a:t>
            </a:r>
            <a:r>
              <a:rPr lang="cs-CZ" sz="2300" dirty="0">
                <a:latin typeface="Garamond" panose="02020404030301010803" pitchFamily="18" charset="0"/>
              </a:rPr>
              <a:t> </a:t>
            </a:r>
            <a:br>
              <a:rPr lang="cs-CZ" sz="2300" dirty="0">
                <a:latin typeface="Garamond" panose="02020404030301010803" pitchFamily="18" charset="0"/>
              </a:rPr>
            </a:br>
            <a:r>
              <a:rPr lang="cs-CZ" sz="2300" dirty="0" err="1">
                <a:latin typeface="Garamond" panose="02020404030301010803" pitchFamily="18" charset="0"/>
              </a:rPr>
              <a:t>of</a:t>
            </a:r>
            <a:r>
              <a:rPr lang="cs-CZ" sz="2300" dirty="0">
                <a:latin typeface="Garamond" panose="02020404030301010803" pitchFamily="18" charset="0"/>
              </a:rPr>
              <a:t> </a:t>
            </a:r>
            <a:r>
              <a:rPr lang="cs-CZ" sz="2300" dirty="0" err="1">
                <a:latin typeface="Garamond" panose="02020404030301010803" pitchFamily="18" charset="0"/>
              </a:rPr>
              <a:t>turbulent</a:t>
            </a:r>
            <a:r>
              <a:rPr lang="cs-CZ" sz="2300" dirty="0">
                <a:latin typeface="Garamond" panose="02020404030301010803" pitchFamily="18" charset="0"/>
              </a:rPr>
              <a:t> </a:t>
            </a:r>
            <a:r>
              <a:rPr lang="cs-CZ" sz="2300" dirty="0" err="1">
                <a:latin typeface="Garamond" panose="02020404030301010803" pitchFamily="18" charset="0"/>
              </a:rPr>
              <a:t>streamlines</a:t>
            </a:r>
            <a:endParaRPr lang="cs-CZ" sz="2300" dirty="0">
              <a:latin typeface="Garamond" panose="02020404030301010803" pitchFamily="18" charset="0"/>
            </a:endParaRP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0489C760-74C5-4A18-8450-D6B8DA053848}"/>
              </a:ext>
            </a:extLst>
          </p:cNvPr>
          <p:cNvSpPr/>
          <p:nvPr/>
        </p:nvSpPr>
        <p:spPr>
          <a:xfrm>
            <a:off x="9999262" y="4405987"/>
            <a:ext cx="556054" cy="549524"/>
          </a:xfrm>
          <a:prstGeom prst="downArrow">
            <a:avLst/>
          </a:prstGeom>
          <a:noFill/>
          <a:ln w="38100"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08DDB2EA-4625-4594-854D-FA3B1756D896}"/>
                  </a:ext>
                </a:extLst>
              </p:cNvPr>
              <p:cNvSpPr txBox="1"/>
              <p:nvPr/>
            </p:nvSpPr>
            <p:spPr>
              <a:xfrm>
                <a:off x="9311433" y="5002803"/>
                <a:ext cx="2076979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cs-CZ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08DDB2EA-4625-4594-854D-FA3B1756D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1433" y="5002803"/>
                <a:ext cx="2076979" cy="7387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ovéPole 31">
            <a:extLst>
              <a:ext uri="{FF2B5EF4-FFF2-40B4-BE49-F238E27FC236}">
                <a16:creationId xmlns:a16="http://schemas.microsoft.com/office/drawing/2014/main" id="{D153EE38-675F-4DC9-8D39-147801F7466F}"/>
              </a:ext>
            </a:extLst>
          </p:cNvPr>
          <p:cNvSpPr txBox="1"/>
          <p:nvPr/>
        </p:nvSpPr>
        <p:spPr>
          <a:xfrm>
            <a:off x="8094912" y="5824593"/>
            <a:ext cx="4364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>
                <a:latin typeface="Garamond" panose="02020404030301010803" pitchFamily="18" charset="0"/>
              </a:rPr>
              <a:t>Darcy</a:t>
            </a:r>
            <a:r>
              <a:rPr lang="cs-CZ" sz="2200" dirty="0">
                <a:latin typeface="Garamond" panose="02020404030301010803" pitchFamily="18" charset="0"/>
              </a:rPr>
              <a:t> - </a:t>
            </a:r>
            <a:r>
              <a:rPr lang="cs-CZ" sz="2200" dirty="0" err="1">
                <a:latin typeface="Garamond" panose="02020404030301010803" pitchFamily="18" charset="0"/>
              </a:rPr>
              <a:t>Weisbach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equation</a:t>
            </a:r>
            <a:endParaRPr lang="cs-CZ" sz="2200" dirty="0">
              <a:latin typeface="Garamond" panose="02020404030301010803" pitchFamily="18" charset="0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403A4B2-8501-4F7D-8ADA-4BC86CBDAD26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8866909" y="3339764"/>
            <a:ext cx="2762029" cy="302708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A40DE63E-993D-4D59-BA97-6088CA9DDF79}"/>
              </a:ext>
            </a:extLst>
          </p:cNvPr>
          <p:cNvCxnSpPr>
            <a:cxnSpLocks/>
          </p:cNvCxnSpPr>
          <p:nvPr/>
        </p:nvCxnSpPr>
        <p:spPr>
          <a:xfrm>
            <a:off x="8866909" y="3386028"/>
            <a:ext cx="2865767" cy="297032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Šipka: doprava 33">
            <a:extLst>
              <a:ext uri="{FF2B5EF4-FFF2-40B4-BE49-F238E27FC236}">
                <a16:creationId xmlns:a16="http://schemas.microsoft.com/office/drawing/2014/main" id="{4B9F3F34-6FC3-43AB-85C0-4FCA27BE5D44}"/>
              </a:ext>
            </a:extLst>
          </p:cNvPr>
          <p:cNvSpPr/>
          <p:nvPr/>
        </p:nvSpPr>
        <p:spPr>
          <a:xfrm>
            <a:off x="9889843" y="2216539"/>
            <a:ext cx="1051091" cy="308296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19ED235-9D80-4B31-80F7-D8BABE625A75}"/>
              </a:ext>
            </a:extLst>
          </p:cNvPr>
          <p:cNvSpPr txBox="1"/>
          <p:nvPr/>
        </p:nvSpPr>
        <p:spPr>
          <a:xfrm>
            <a:off x="8054920" y="2407266"/>
            <a:ext cx="262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 err="1">
                <a:latin typeface="Garamond" panose="02020404030301010803" pitchFamily="18" charset="0"/>
              </a:rPr>
              <a:t>reversed</a:t>
            </a:r>
            <a:endParaRPr lang="cs-CZ" sz="2400" dirty="0">
              <a:latin typeface="Garamond" panose="02020404030301010803" pitchFamily="18" charset="0"/>
            </a:endParaRP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A7CC8F6A-6C14-4E1A-BDF8-32E052982B64}"/>
              </a:ext>
            </a:extLst>
          </p:cNvPr>
          <p:cNvSpPr/>
          <p:nvPr/>
        </p:nvSpPr>
        <p:spPr>
          <a:xfrm>
            <a:off x="11592353" y="2122455"/>
            <a:ext cx="692726" cy="113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7EFBE508-8565-45F0-A148-14D2D680803F}"/>
              </a:ext>
            </a:extLst>
          </p:cNvPr>
          <p:cNvSpPr txBox="1"/>
          <p:nvPr/>
        </p:nvSpPr>
        <p:spPr>
          <a:xfrm>
            <a:off x="1280464" y="2106629"/>
            <a:ext cx="5381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latin typeface="Garamond" panose="02020404030301010803" pitchFamily="18" charset="0"/>
              </a:rPr>
              <a:t>Press</a:t>
            </a:r>
            <a:r>
              <a:rPr lang="cs-CZ" sz="2200" b="1" dirty="0">
                <a:latin typeface="Garamond" panose="02020404030301010803" pitchFamily="18" charset="0"/>
              </a:rPr>
              <a:t>. drop</a:t>
            </a:r>
            <a:r>
              <a:rPr lang="cs-CZ" sz="2200" dirty="0">
                <a:latin typeface="Garamond" panose="02020404030301010803" pitchFamily="18" charset="0"/>
              </a:rPr>
              <a:t>= </a:t>
            </a:r>
            <a:r>
              <a:rPr lang="cs-CZ" sz="2200" dirty="0" err="1">
                <a:latin typeface="Garamond" panose="02020404030301010803" pitchFamily="18" charset="0"/>
              </a:rPr>
              <a:t>inlet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press</a:t>
            </a:r>
            <a:r>
              <a:rPr lang="cs-CZ" sz="2200" dirty="0">
                <a:latin typeface="Garamond" panose="02020404030301010803" pitchFamily="18" charset="0"/>
              </a:rPr>
              <a:t>. – </a:t>
            </a:r>
            <a:r>
              <a:rPr lang="cs-CZ" sz="2200" dirty="0" err="1">
                <a:latin typeface="Garamond" panose="02020404030301010803" pitchFamily="18" charset="0"/>
              </a:rPr>
              <a:t>outlet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press</a:t>
            </a:r>
            <a:r>
              <a:rPr lang="cs-CZ" sz="2200" dirty="0">
                <a:latin typeface="Garamond" panose="02020404030301010803" pitchFamily="18" charset="0"/>
              </a:rPr>
              <a:t>.</a:t>
            </a:r>
          </a:p>
        </p:txBody>
      </p: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6DF074FC-0D13-4843-BD87-328916409435}"/>
              </a:ext>
            </a:extLst>
          </p:cNvPr>
          <p:cNvGrpSpPr/>
          <p:nvPr/>
        </p:nvGrpSpPr>
        <p:grpSpPr>
          <a:xfrm>
            <a:off x="10067628" y="1407237"/>
            <a:ext cx="1358951" cy="898316"/>
            <a:chOff x="8510412" y="2466304"/>
            <a:chExt cx="1358951" cy="898316"/>
          </a:xfrm>
        </p:grpSpPr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3EC90C8F-1D8D-48A6-A435-C91F86C07790}"/>
                </a:ext>
              </a:extLst>
            </p:cNvPr>
            <p:cNvCxnSpPr>
              <a:cxnSpLocks/>
            </p:cNvCxnSpPr>
            <p:nvPr/>
          </p:nvCxnSpPr>
          <p:spPr>
            <a:xfrm>
              <a:off x="8528308" y="2503778"/>
              <a:ext cx="1327950" cy="8608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994A93FC-D33E-4AB8-969E-B2A3BAB3E6FF}"/>
                </a:ext>
              </a:extLst>
            </p:cNvPr>
            <p:cNvCxnSpPr>
              <a:cxnSpLocks/>
            </p:cNvCxnSpPr>
            <p:nvPr/>
          </p:nvCxnSpPr>
          <p:spPr>
            <a:xfrm>
              <a:off x="8510412" y="2497311"/>
              <a:ext cx="1358951" cy="32261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ovéPole 41">
                  <a:extLst>
                    <a:ext uri="{FF2B5EF4-FFF2-40B4-BE49-F238E27FC236}">
                      <a16:creationId xmlns:a16="http://schemas.microsoft.com/office/drawing/2014/main" id="{12B5C6E9-B300-472B-9AD1-275112775D43}"/>
                    </a:ext>
                  </a:extLst>
                </p:cNvPr>
                <p:cNvSpPr txBox="1"/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45°</m:t>
                        </m:r>
                      </m:oMath>
                    </m:oMathPara>
                  </a14:m>
                  <a:endParaRPr lang="cs-CZ" sz="2300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ovéPole 41">
                  <a:extLst>
                    <a:ext uri="{FF2B5EF4-FFF2-40B4-BE49-F238E27FC236}">
                      <a16:creationId xmlns:a16="http://schemas.microsoft.com/office/drawing/2014/main" id="{12B5C6E9-B300-472B-9AD1-275112775D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blipFill>
                  <a:blip r:embed="rId7"/>
                  <a:stretch>
                    <a:fillRect l="-8333" r="-188889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blouk 42">
              <a:extLst>
                <a:ext uri="{FF2B5EF4-FFF2-40B4-BE49-F238E27FC236}">
                  <a16:creationId xmlns:a16="http://schemas.microsoft.com/office/drawing/2014/main" id="{F0169033-FF1A-4399-9783-6822E550D740}"/>
                </a:ext>
              </a:extLst>
            </p:cNvPr>
            <p:cNvSpPr/>
            <p:nvPr/>
          </p:nvSpPr>
          <p:spPr>
            <a:xfrm rot="4171857">
              <a:off x="9021552" y="2528987"/>
              <a:ext cx="620514" cy="495148"/>
            </a:xfrm>
            <a:prstGeom prst="arc">
              <a:avLst>
                <a:gd name="adj1" fmla="val 17418797"/>
                <a:gd name="adj2" fmla="val 13893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2136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BC18854-BDB8-40B9-AED7-86236E222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r="7898" b="32550"/>
          <a:stretch/>
        </p:blipFill>
        <p:spPr>
          <a:xfrm>
            <a:off x="778317" y="1511295"/>
            <a:ext cx="8159515" cy="48669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CAA578-5AFB-4FF3-B8DB-5AE14B81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066097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Pressure</a:t>
            </a:r>
            <a:r>
              <a:rPr lang="cs-CZ" dirty="0"/>
              <a:t> drop –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segments</a:t>
            </a:r>
            <a:r>
              <a:rPr lang="cs-CZ" dirty="0"/>
              <a:t>			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740399-40F2-45F7-B89B-AFDE789E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4552" y="6445813"/>
            <a:ext cx="2743200" cy="365125"/>
          </a:xfrm>
        </p:spPr>
        <p:txBody>
          <a:bodyPr/>
          <a:lstStyle/>
          <a:p>
            <a:fld id="{1DFC2CA2-BD60-4C7C-998F-74A2A38A88D1}" type="slidenum">
              <a:rPr lang="en-GB" smtClean="0"/>
              <a:t>18</a:t>
            </a:fld>
            <a:endParaRPr lang="en-GB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0C0A84E-E48A-4EB1-B437-D1C66AD27AAA}"/>
              </a:ext>
            </a:extLst>
          </p:cNvPr>
          <p:cNvGrpSpPr/>
          <p:nvPr/>
        </p:nvGrpSpPr>
        <p:grpSpPr>
          <a:xfrm rot="17762981">
            <a:off x="9370191" y="1144247"/>
            <a:ext cx="2401731" cy="2832595"/>
            <a:chOff x="1259804" y="4036024"/>
            <a:chExt cx="2827288" cy="3568367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FC2AD382-E3D9-47F7-9FF5-C36BF0CA1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74"/>
            <a:stretch/>
          </p:blipFill>
          <p:spPr>
            <a:xfrm rot="9541643">
              <a:off x="1259804" y="4156778"/>
              <a:ext cx="2170482" cy="3200408"/>
            </a:xfrm>
            <a:prstGeom prst="rect">
              <a:avLst/>
            </a:prstGeom>
          </p:spPr>
        </p:pic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E4A51413-8074-46A2-90A6-BA8CCD62FB83}"/>
                </a:ext>
              </a:extLst>
            </p:cNvPr>
            <p:cNvSpPr/>
            <p:nvPr/>
          </p:nvSpPr>
          <p:spPr>
            <a:xfrm>
              <a:off x="1514195" y="6665323"/>
              <a:ext cx="2572897" cy="939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BC7820BF-ED60-443F-9E5A-F0C408C4DFC9}"/>
                </a:ext>
              </a:extLst>
            </p:cNvPr>
            <p:cNvSpPr/>
            <p:nvPr/>
          </p:nvSpPr>
          <p:spPr>
            <a:xfrm>
              <a:off x="1925379" y="6365557"/>
              <a:ext cx="605321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B356886C-F103-4BB5-B33E-375A7ED6FB28}"/>
                    </a:ext>
                  </a:extLst>
                </p:cNvPr>
                <p:cNvSpPr txBox="1"/>
                <p:nvPr/>
              </p:nvSpPr>
              <p:spPr>
                <a:xfrm rot="3837019">
                  <a:off x="946989" y="4835151"/>
                  <a:ext cx="2058424" cy="460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cs-CZ" sz="2600" dirty="0">
                      <a:latin typeface="Garamond" panose="02020404030301010803" pitchFamily="18" charset="0"/>
                    </a:rPr>
                    <a:t>1.36 cm</a:t>
                  </a:r>
                </a:p>
              </p:txBody>
            </p:sp>
          </mc:Choice>
          <mc:Fallback xmlns="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B356886C-F103-4BB5-B33E-375A7ED6FB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837019">
                  <a:off x="946989" y="4835151"/>
                  <a:ext cx="2058424" cy="460169"/>
                </a:xfrm>
                <a:prstGeom prst="rect">
                  <a:avLst/>
                </a:prstGeom>
                <a:blipFill>
                  <a:blip r:embed="rId4"/>
                  <a:stretch>
                    <a:fillRect t="-14063" b="-6562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E77DF160-AA89-4819-AED9-4445A666E932}"/>
                </a:ext>
              </a:extLst>
            </p:cNvPr>
            <p:cNvCxnSpPr/>
            <p:nvPr/>
          </p:nvCxnSpPr>
          <p:spPr>
            <a:xfrm flipH="1">
              <a:off x="1846189" y="4292177"/>
              <a:ext cx="178698" cy="15202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bdélník 19">
            <a:extLst>
              <a:ext uri="{FF2B5EF4-FFF2-40B4-BE49-F238E27FC236}">
                <a16:creationId xmlns:a16="http://schemas.microsoft.com/office/drawing/2014/main" id="{674F4954-78CF-4A5B-A5A7-98C7C6CDB3C3}"/>
              </a:ext>
            </a:extLst>
          </p:cNvPr>
          <p:cNvSpPr/>
          <p:nvPr/>
        </p:nvSpPr>
        <p:spPr>
          <a:xfrm>
            <a:off x="11499274" y="1286018"/>
            <a:ext cx="692726" cy="913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55DC3B7-713D-47A9-8621-4078968DA0E4}"/>
              </a:ext>
            </a:extLst>
          </p:cNvPr>
          <p:cNvSpPr txBox="1"/>
          <p:nvPr/>
        </p:nvSpPr>
        <p:spPr>
          <a:xfrm>
            <a:off x="3586537" y="6277431"/>
            <a:ext cx="3337095" cy="47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Number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of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segments</a:t>
            </a:r>
            <a:endParaRPr lang="cs-CZ" sz="2400" dirty="0">
              <a:latin typeface="Garamond" panose="02020404030301010803" pitchFamily="18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0721792-4E26-4BB8-B65F-BB4ABAD9CD0C}"/>
              </a:ext>
            </a:extLst>
          </p:cNvPr>
          <p:cNvSpPr txBox="1"/>
          <p:nvPr/>
        </p:nvSpPr>
        <p:spPr>
          <a:xfrm rot="16200000">
            <a:off x="-941978" y="3254742"/>
            <a:ext cx="3200200" cy="47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drop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B3565E1D-9D24-4CA0-A5DB-44D3FB837A3F}"/>
              </a:ext>
            </a:extLst>
          </p:cNvPr>
          <p:cNvSpPr txBox="1"/>
          <p:nvPr/>
        </p:nvSpPr>
        <p:spPr>
          <a:xfrm>
            <a:off x="4825212" y="4396906"/>
            <a:ext cx="262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forward </a:t>
            </a:r>
            <a:r>
              <a:rPr lang="cs-CZ" sz="24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direction</a:t>
            </a:r>
            <a:endParaRPr lang="cs-CZ" sz="24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39A22AD-A7CC-4B74-97F7-A5236128D5B1}"/>
              </a:ext>
            </a:extLst>
          </p:cNvPr>
          <p:cNvSpPr txBox="1"/>
          <p:nvPr/>
        </p:nvSpPr>
        <p:spPr>
          <a:xfrm>
            <a:off x="3072865" y="2327471"/>
            <a:ext cx="262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err="1">
                <a:solidFill>
                  <a:srgbClr val="6C0000"/>
                </a:solidFill>
                <a:latin typeface="Garamond" panose="02020404030301010803" pitchFamily="18" charset="0"/>
              </a:rPr>
              <a:t>reversed</a:t>
            </a:r>
            <a:r>
              <a:rPr lang="cs-CZ" sz="2400" b="1" dirty="0">
                <a:solidFill>
                  <a:srgbClr val="6C0000"/>
                </a:solidFill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solidFill>
                  <a:srgbClr val="6C0000"/>
                </a:solidFill>
                <a:latin typeface="Garamond" panose="02020404030301010803" pitchFamily="18" charset="0"/>
              </a:rPr>
              <a:t>direction</a:t>
            </a:r>
            <a:endParaRPr lang="cs-CZ" sz="2400" b="1" dirty="0">
              <a:solidFill>
                <a:srgbClr val="6C0000"/>
              </a:solidFill>
              <a:latin typeface="Garamond" panose="02020404030301010803" pitchFamily="18" charset="0"/>
            </a:endParaRPr>
          </a:p>
        </p:txBody>
      </p:sp>
      <p:sp>
        <p:nvSpPr>
          <p:cNvPr id="33" name="Šipka: doprava 32">
            <a:extLst>
              <a:ext uri="{FF2B5EF4-FFF2-40B4-BE49-F238E27FC236}">
                <a16:creationId xmlns:a16="http://schemas.microsoft.com/office/drawing/2014/main" id="{9B4154E7-5037-4B85-9B2C-210C6D8AB0EB}"/>
              </a:ext>
            </a:extLst>
          </p:cNvPr>
          <p:cNvSpPr/>
          <p:nvPr/>
        </p:nvSpPr>
        <p:spPr>
          <a:xfrm>
            <a:off x="9114421" y="3369998"/>
            <a:ext cx="1051091" cy="308296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Šipka: doprava 33">
            <a:extLst>
              <a:ext uri="{FF2B5EF4-FFF2-40B4-BE49-F238E27FC236}">
                <a16:creationId xmlns:a16="http://schemas.microsoft.com/office/drawing/2014/main" id="{FD0A5434-0E81-49FA-8D00-EFAD8CC80549}"/>
              </a:ext>
            </a:extLst>
          </p:cNvPr>
          <p:cNvSpPr/>
          <p:nvPr/>
        </p:nvSpPr>
        <p:spPr>
          <a:xfrm rot="10800000">
            <a:off x="10759236" y="3364211"/>
            <a:ext cx="1051091" cy="308296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E47E517-89CC-420A-A61E-8B585233847F}"/>
              </a:ext>
            </a:extLst>
          </p:cNvPr>
          <p:cNvSpPr txBox="1"/>
          <p:nvPr/>
        </p:nvSpPr>
        <p:spPr>
          <a:xfrm>
            <a:off x="9276265" y="3745353"/>
            <a:ext cx="262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latin typeface="Garamond" panose="02020404030301010803" pitchFamily="18" charset="0"/>
              </a:rPr>
              <a:t>forward 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7AA984C9-5063-4F6C-9CC1-1BC7F25C1CD5}"/>
              </a:ext>
            </a:extLst>
          </p:cNvPr>
          <p:cNvSpPr txBox="1"/>
          <p:nvPr/>
        </p:nvSpPr>
        <p:spPr>
          <a:xfrm>
            <a:off x="7548709" y="3747105"/>
            <a:ext cx="262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 err="1">
                <a:latin typeface="Garamond" panose="02020404030301010803" pitchFamily="18" charset="0"/>
              </a:rPr>
              <a:t>reversed</a:t>
            </a:r>
            <a:endParaRPr lang="cs-CZ" sz="24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9CC8BA4-F6F9-42AF-A5CC-E59F8314A471}"/>
                  </a:ext>
                </a:extLst>
              </p:cNvPr>
              <p:cNvSpPr txBox="1"/>
              <p:nvPr/>
            </p:nvSpPr>
            <p:spPr>
              <a:xfrm>
                <a:off x="8936432" y="1511295"/>
                <a:ext cx="2585131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cs-CZ" sz="2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s-CZ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600" b="0" i="0" smtClean="0">
                              <a:latin typeface="Cambria Math" panose="02040503050406030204" pitchFamily="18" charset="0"/>
                            </a:rPr>
                            <m:t>55</m:t>
                          </m:r>
                          <m:r>
                            <a:rPr lang="cs-CZ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</m:t>
                          </m:r>
                        </m:e>
                      </m:d>
                      <m:r>
                        <m:rPr>
                          <m:sty m:val="p"/>
                        </m:rPr>
                        <a:rPr lang="cs-CZ" sz="2600" b="0" i="0" smtClean="0">
                          <a:latin typeface="Cambria Math" panose="02040503050406030204" pitchFamily="18" charset="0"/>
                        </a:rPr>
                        <m:t>kPa</m:t>
                      </m:r>
                    </m:oMath>
                  </m:oMathPara>
                </a14:m>
                <a:endParaRPr lang="cs-CZ" sz="2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9CC8BA4-F6F9-42AF-A5CC-E59F8314A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432" y="1511295"/>
                <a:ext cx="2585131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Skupina 40">
            <a:extLst>
              <a:ext uri="{FF2B5EF4-FFF2-40B4-BE49-F238E27FC236}">
                <a16:creationId xmlns:a16="http://schemas.microsoft.com/office/drawing/2014/main" id="{3196F1DE-BB33-45EE-BD78-261233C607C2}"/>
              </a:ext>
            </a:extLst>
          </p:cNvPr>
          <p:cNvGrpSpPr/>
          <p:nvPr/>
        </p:nvGrpSpPr>
        <p:grpSpPr>
          <a:xfrm>
            <a:off x="9741892" y="2383753"/>
            <a:ext cx="1358951" cy="898316"/>
            <a:chOff x="8510412" y="2466304"/>
            <a:chExt cx="1358951" cy="898316"/>
          </a:xfrm>
        </p:grpSpPr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13E1BF25-3EFC-4BCC-B2A0-40AFB1934CB5}"/>
                </a:ext>
              </a:extLst>
            </p:cNvPr>
            <p:cNvCxnSpPr>
              <a:cxnSpLocks/>
            </p:cNvCxnSpPr>
            <p:nvPr/>
          </p:nvCxnSpPr>
          <p:spPr>
            <a:xfrm>
              <a:off x="8528308" y="2503778"/>
              <a:ext cx="1327950" cy="8608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6AB0729A-2B70-4349-9420-E57C066F98F8}"/>
                </a:ext>
              </a:extLst>
            </p:cNvPr>
            <p:cNvCxnSpPr>
              <a:cxnSpLocks/>
            </p:cNvCxnSpPr>
            <p:nvPr/>
          </p:nvCxnSpPr>
          <p:spPr>
            <a:xfrm>
              <a:off x="8510412" y="2497311"/>
              <a:ext cx="1358951" cy="32261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ovéPole 43">
                  <a:extLst>
                    <a:ext uri="{FF2B5EF4-FFF2-40B4-BE49-F238E27FC236}">
                      <a16:creationId xmlns:a16="http://schemas.microsoft.com/office/drawing/2014/main" id="{898BD98E-3B21-4734-8BD4-77A81932EBDC}"/>
                    </a:ext>
                  </a:extLst>
                </p:cNvPr>
                <p:cNvSpPr txBox="1"/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45°</m:t>
                        </m:r>
                      </m:oMath>
                    </m:oMathPara>
                  </a14:m>
                  <a:endParaRPr lang="cs-CZ" sz="2300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ovéPole 43">
                  <a:extLst>
                    <a:ext uri="{FF2B5EF4-FFF2-40B4-BE49-F238E27FC236}">
                      <a16:creationId xmlns:a16="http://schemas.microsoft.com/office/drawing/2014/main" id="{898BD98E-3B21-4734-8BD4-77A81932E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blipFill>
                  <a:blip r:embed="rId8"/>
                  <a:stretch>
                    <a:fillRect l="-5405" r="-18378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blouk 44">
              <a:extLst>
                <a:ext uri="{FF2B5EF4-FFF2-40B4-BE49-F238E27FC236}">
                  <a16:creationId xmlns:a16="http://schemas.microsoft.com/office/drawing/2014/main" id="{6B73EE2E-0FB6-4254-BFB0-9B6FD6BBFAC5}"/>
                </a:ext>
              </a:extLst>
            </p:cNvPr>
            <p:cNvSpPr/>
            <p:nvPr/>
          </p:nvSpPr>
          <p:spPr>
            <a:xfrm rot="4171857">
              <a:off x="9021552" y="2528987"/>
              <a:ext cx="620514" cy="495148"/>
            </a:xfrm>
            <a:prstGeom prst="arc">
              <a:avLst>
                <a:gd name="adj1" fmla="val 17418797"/>
                <a:gd name="adj2" fmla="val 13893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ovéPole 37">
                <a:extLst>
                  <a:ext uri="{FF2B5EF4-FFF2-40B4-BE49-F238E27FC236}">
                    <a16:creationId xmlns:a16="http://schemas.microsoft.com/office/drawing/2014/main" id="{69DFBCBD-BE18-4E30-8AD3-94199101A331}"/>
                  </a:ext>
                </a:extLst>
              </p:cNvPr>
              <p:cNvSpPr txBox="1"/>
              <p:nvPr/>
            </p:nvSpPr>
            <p:spPr>
              <a:xfrm>
                <a:off x="9422295" y="5303990"/>
                <a:ext cx="2076979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cs-CZ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ovéPole 37">
                <a:extLst>
                  <a:ext uri="{FF2B5EF4-FFF2-40B4-BE49-F238E27FC236}">
                    <a16:creationId xmlns:a16="http://schemas.microsoft.com/office/drawing/2014/main" id="{69DFBCBD-BE18-4E30-8AD3-94199101A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295" y="5303990"/>
                <a:ext cx="2076979" cy="7387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ovéPole 38">
            <a:extLst>
              <a:ext uri="{FF2B5EF4-FFF2-40B4-BE49-F238E27FC236}">
                <a16:creationId xmlns:a16="http://schemas.microsoft.com/office/drawing/2014/main" id="{0C1C45E0-CC0B-486E-820B-C623808A4837}"/>
              </a:ext>
            </a:extLst>
          </p:cNvPr>
          <p:cNvSpPr txBox="1"/>
          <p:nvPr/>
        </p:nvSpPr>
        <p:spPr>
          <a:xfrm>
            <a:off x="8964343" y="4412295"/>
            <a:ext cx="29653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Darcy</a:t>
            </a:r>
            <a:r>
              <a:rPr lang="cs-CZ" sz="2600" b="1" dirty="0">
                <a:solidFill>
                  <a:srgbClr val="002060"/>
                </a:solidFill>
                <a:latin typeface="Garamond" panose="02020404030301010803" pitchFamily="18" charset="0"/>
              </a:rPr>
              <a:t> - </a:t>
            </a:r>
            <a:r>
              <a:rPr lang="cs-CZ" sz="26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Weisbach</a:t>
            </a:r>
            <a:r>
              <a:rPr lang="cs-CZ" sz="2600" b="1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equation</a:t>
            </a:r>
            <a:endParaRPr lang="cs-CZ" sz="26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1595279-B00D-450B-9408-97A75BDA31BF}"/>
              </a:ext>
            </a:extLst>
          </p:cNvPr>
          <p:cNvSpPr txBox="1"/>
          <p:nvPr/>
        </p:nvSpPr>
        <p:spPr>
          <a:xfrm>
            <a:off x="9460450" y="6061988"/>
            <a:ext cx="2965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>
                <a:latin typeface="Garamond" panose="02020404030301010803" pitchFamily="18" charset="0"/>
              </a:rPr>
              <a:t>for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turbulent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flow</a:t>
            </a:r>
            <a:endParaRPr lang="cs-CZ" sz="2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9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A490ADF1-9932-49CD-9195-494A3E0CE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1165" r="88198"/>
          <a:stretch/>
        </p:blipFill>
        <p:spPr>
          <a:xfrm>
            <a:off x="10167969" y="1462088"/>
            <a:ext cx="302479" cy="5549451"/>
          </a:xfrm>
          <a:prstGeom prst="rect">
            <a:avLst/>
          </a:prstGeom>
        </p:spPr>
      </p:pic>
      <p:grpSp>
        <p:nvGrpSpPr>
          <p:cNvPr id="33" name="Skupina 32">
            <a:extLst>
              <a:ext uri="{FF2B5EF4-FFF2-40B4-BE49-F238E27FC236}">
                <a16:creationId xmlns:a16="http://schemas.microsoft.com/office/drawing/2014/main" id="{F77C7109-E1E7-46AF-BC16-2FDC4CC96F95}"/>
              </a:ext>
            </a:extLst>
          </p:cNvPr>
          <p:cNvGrpSpPr/>
          <p:nvPr/>
        </p:nvGrpSpPr>
        <p:grpSpPr>
          <a:xfrm>
            <a:off x="5620023" y="646589"/>
            <a:ext cx="4575740" cy="6173588"/>
            <a:chOff x="5816975" y="646589"/>
            <a:chExt cx="4575740" cy="6173588"/>
          </a:xfrm>
        </p:grpSpPr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FCD36E7A-2C55-4E40-B42C-F54C0B7E4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0" t="11165" r="50000"/>
            <a:stretch/>
          </p:blipFill>
          <p:spPr>
            <a:xfrm>
              <a:off x="5816975" y="1270726"/>
              <a:ext cx="4575740" cy="5549451"/>
            </a:xfrm>
            <a:prstGeom prst="rect">
              <a:avLst/>
            </a:prstGeom>
          </p:spPr>
        </p:pic>
        <p:pic>
          <p:nvPicPr>
            <p:cNvPr id="32" name="Obrázek 31">
              <a:extLst>
                <a:ext uri="{FF2B5EF4-FFF2-40B4-BE49-F238E27FC236}">
                  <a16:creationId xmlns:a16="http://schemas.microsoft.com/office/drawing/2014/main" id="{CDB70D83-7165-413F-88D7-23CD0710E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8" t="11165" r="87288"/>
            <a:stretch/>
          </p:blipFill>
          <p:spPr>
            <a:xfrm rot="10800000">
              <a:off x="10266990" y="646589"/>
              <a:ext cx="118762" cy="5549451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A986D37-4D72-4562-A651-306D65EA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39" y="260932"/>
            <a:ext cx="10876901" cy="1325563"/>
          </a:xfrm>
        </p:spPr>
        <p:txBody>
          <a:bodyPr/>
          <a:lstStyle/>
          <a:p>
            <a:r>
              <a:rPr lang="cs-CZ" dirty="0"/>
              <a:t>FORWARD </a:t>
            </a:r>
            <a:r>
              <a:rPr lang="cs-CZ" dirty="0" err="1"/>
              <a:t>dir</a:t>
            </a:r>
            <a:r>
              <a:rPr lang="cs-CZ" dirty="0"/>
              <a:t>.	 REVERSED </a:t>
            </a:r>
            <a:r>
              <a:rPr lang="cs-CZ" dirty="0" err="1"/>
              <a:t>dir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D5F770-9296-47B8-BD81-6E81A23F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19</a:t>
            </a:fld>
            <a:endParaRPr lang="en-GB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72182A0C-AC93-4A97-A8B0-A736521C1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t="11165" r="50000"/>
          <a:stretch/>
        </p:blipFill>
        <p:spPr>
          <a:xfrm>
            <a:off x="7756" y="1270726"/>
            <a:ext cx="5591850" cy="558727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A352484A-BEB7-4B9B-8D66-4BFB3AFC8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0" r="40857"/>
          <a:stretch/>
        </p:blipFill>
        <p:spPr>
          <a:xfrm>
            <a:off x="10967614" y="-113225"/>
            <a:ext cx="1207816" cy="706907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D105B890-FBEF-42D7-BB4E-0E8E0FFF8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1165" r="90254"/>
          <a:stretch/>
        </p:blipFill>
        <p:spPr>
          <a:xfrm>
            <a:off x="10568378" y="1068982"/>
            <a:ext cx="349978" cy="5549451"/>
          </a:xfrm>
          <a:prstGeom prst="rect">
            <a:avLst/>
          </a:prstGeom>
        </p:spPr>
      </p:pic>
      <p:sp>
        <p:nvSpPr>
          <p:cNvPr id="34" name="Obdélník 33">
            <a:extLst>
              <a:ext uri="{FF2B5EF4-FFF2-40B4-BE49-F238E27FC236}">
                <a16:creationId xmlns:a16="http://schemas.microsoft.com/office/drawing/2014/main" id="{74B35270-1400-4A12-A054-1D61940C0789}"/>
              </a:ext>
            </a:extLst>
          </p:cNvPr>
          <p:cNvSpPr/>
          <p:nvPr/>
        </p:nvSpPr>
        <p:spPr>
          <a:xfrm>
            <a:off x="10516160" y="6196041"/>
            <a:ext cx="186853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992F4179-29A5-492B-A14B-5B63A1763CB8}"/>
              </a:ext>
            </a:extLst>
          </p:cNvPr>
          <p:cNvSpPr/>
          <p:nvPr/>
        </p:nvSpPr>
        <p:spPr>
          <a:xfrm>
            <a:off x="10286731" y="6196041"/>
            <a:ext cx="235935" cy="26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E0AF955-38B7-468D-A63D-E50876F384D1}"/>
              </a:ext>
            </a:extLst>
          </p:cNvPr>
          <p:cNvSpPr/>
          <p:nvPr/>
        </p:nvSpPr>
        <p:spPr>
          <a:xfrm>
            <a:off x="10853040" y="1270726"/>
            <a:ext cx="97930" cy="398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1A6217CA-977E-4566-B4E3-E87AC9A998C0}"/>
              </a:ext>
            </a:extLst>
          </p:cNvPr>
          <p:cNvCxnSpPr>
            <a:cxnSpLocks/>
          </p:cNvCxnSpPr>
          <p:nvPr/>
        </p:nvCxnSpPr>
        <p:spPr>
          <a:xfrm flipV="1">
            <a:off x="1986142" y="1711839"/>
            <a:ext cx="7881140" cy="309897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>
            <a:extLst>
              <a:ext uri="{FF2B5EF4-FFF2-40B4-BE49-F238E27FC236}">
                <a16:creationId xmlns:a16="http://schemas.microsoft.com/office/drawing/2014/main" id="{828B95B4-22DC-4E7A-978C-B2BD9F21EF17}"/>
              </a:ext>
            </a:extLst>
          </p:cNvPr>
          <p:cNvSpPr/>
          <p:nvPr/>
        </p:nvSpPr>
        <p:spPr>
          <a:xfrm>
            <a:off x="9845034" y="1551516"/>
            <a:ext cx="242596" cy="242596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A8241ABF-7E75-4AD9-B996-272014EC0B26}"/>
              </a:ext>
            </a:extLst>
          </p:cNvPr>
          <p:cNvSpPr/>
          <p:nvPr/>
        </p:nvSpPr>
        <p:spPr>
          <a:xfrm>
            <a:off x="1748570" y="4770851"/>
            <a:ext cx="242596" cy="242596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Šipka: obousměrná svislá 44">
            <a:extLst>
              <a:ext uri="{FF2B5EF4-FFF2-40B4-BE49-F238E27FC236}">
                <a16:creationId xmlns:a16="http://schemas.microsoft.com/office/drawing/2014/main" id="{D66AE99C-E425-481B-A22C-B3A9DA98B982}"/>
              </a:ext>
            </a:extLst>
          </p:cNvPr>
          <p:cNvSpPr/>
          <p:nvPr/>
        </p:nvSpPr>
        <p:spPr>
          <a:xfrm>
            <a:off x="1008611" y="1802629"/>
            <a:ext cx="327367" cy="3081606"/>
          </a:xfrm>
          <a:prstGeom prst="upDownArrow">
            <a:avLst/>
          </a:prstGeom>
          <a:solidFill>
            <a:srgbClr val="FF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F393BA27-B38D-4BCA-A71B-A0EB614C26FA}"/>
              </a:ext>
            </a:extLst>
          </p:cNvPr>
          <p:cNvCxnSpPr>
            <a:cxnSpLocks/>
          </p:cNvCxnSpPr>
          <p:nvPr/>
        </p:nvCxnSpPr>
        <p:spPr>
          <a:xfrm>
            <a:off x="814039" y="4906537"/>
            <a:ext cx="934531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A23FDA91-1119-4A29-A9E6-AC0F9921ABC5}"/>
              </a:ext>
            </a:extLst>
          </p:cNvPr>
          <p:cNvCxnSpPr>
            <a:cxnSpLocks/>
          </p:cNvCxnSpPr>
          <p:nvPr/>
        </p:nvCxnSpPr>
        <p:spPr>
          <a:xfrm flipV="1">
            <a:off x="814039" y="1689537"/>
            <a:ext cx="9053243" cy="11309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E68F9E99-79B4-4D4A-8AE1-098AECCB3EF8}"/>
              </a:ext>
            </a:extLst>
          </p:cNvPr>
          <p:cNvSpPr txBox="1"/>
          <p:nvPr/>
        </p:nvSpPr>
        <p:spPr>
          <a:xfrm>
            <a:off x="6886846" y="4409041"/>
            <a:ext cx="3301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latin typeface="Garamond" panose="02020404030301010803" pitchFamily="18" charset="0"/>
              </a:rPr>
              <a:t>same</a:t>
            </a:r>
            <a:r>
              <a:rPr lang="cs-CZ" sz="3600" b="1" dirty="0">
                <a:latin typeface="Garamond" panose="02020404030301010803" pitchFamily="18" charset="0"/>
              </a:rPr>
              <a:t> </a:t>
            </a:r>
            <a:r>
              <a:rPr lang="cs-CZ" sz="3600" b="1" dirty="0" err="1">
                <a:latin typeface="Garamond" panose="02020404030301010803" pitchFamily="18" charset="0"/>
              </a:rPr>
              <a:t>flow</a:t>
            </a:r>
            <a:r>
              <a:rPr lang="cs-CZ" sz="3600" b="1" dirty="0">
                <a:latin typeface="Garamond" panose="02020404030301010803" pitchFamily="18" charset="0"/>
              </a:rPr>
              <a:t> </a:t>
            </a:r>
            <a:r>
              <a:rPr lang="cs-CZ" sz="3600" b="1" dirty="0" err="1">
                <a:latin typeface="Garamond" panose="02020404030301010803" pitchFamily="18" charset="0"/>
              </a:rPr>
              <a:t>rate</a:t>
            </a:r>
            <a:endParaRPr lang="cs-CZ" sz="3600" dirty="0">
              <a:latin typeface="Cambria" panose="02040503050406030204" pitchFamily="18" charset="0"/>
            </a:endParaRP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1F62BE99-F417-4D31-A047-8055CEBBC6E6}"/>
              </a:ext>
            </a:extLst>
          </p:cNvPr>
          <p:cNvSpPr txBox="1"/>
          <p:nvPr/>
        </p:nvSpPr>
        <p:spPr>
          <a:xfrm>
            <a:off x="1439131" y="2396414"/>
            <a:ext cx="48434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b="1" i="1" dirty="0">
                <a:latin typeface="Garamond" panose="02020404030301010803" pitchFamily="18" charset="0"/>
              </a:rPr>
              <a:t>Di</a:t>
            </a:r>
            <a:r>
              <a:rPr lang="cs-CZ" sz="3500" b="1" dirty="0">
                <a:latin typeface="Garamond" panose="02020404030301010803" pitchFamily="18" charset="0"/>
              </a:rPr>
              <a:t> =12.7 </a:t>
            </a:r>
            <a:r>
              <a:rPr lang="cs-CZ" sz="3500" b="1" dirty="0">
                <a:latin typeface="Calibri" panose="020F0502020204030204" pitchFamily="34" charset="0"/>
              </a:rPr>
              <a:t>± </a:t>
            </a:r>
            <a:r>
              <a:rPr lang="cs-CZ" sz="3500" b="1" dirty="0">
                <a:latin typeface="Garamond" panose="02020404030301010803" pitchFamily="18" charset="0"/>
              </a:rPr>
              <a:t>0.4</a:t>
            </a:r>
          </a:p>
        </p:txBody>
      </p:sp>
      <p:sp>
        <p:nvSpPr>
          <p:cNvPr id="60" name="Obdélník 59">
            <a:extLst>
              <a:ext uri="{FF2B5EF4-FFF2-40B4-BE49-F238E27FC236}">
                <a16:creationId xmlns:a16="http://schemas.microsoft.com/office/drawing/2014/main" id="{F79D96D1-034A-46DC-BE53-1D5BEC9E31ED}"/>
              </a:ext>
            </a:extLst>
          </p:cNvPr>
          <p:cNvSpPr/>
          <p:nvPr/>
        </p:nvSpPr>
        <p:spPr>
          <a:xfrm>
            <a:off x="5340660" y="4906536"/>
            <a:ext cx="356876" cy="11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D5F797E6-CB30-403E-91C9-AC5ACE609621}"/>
              </a:ext>
            </a:extLst>
          </p:cNvPr>
          <p:cNvSpPr txBox="1"/>
          <p:nvPr/>
        </p:nvSpPr>
        <p:spPr>
          <a:xfrm>
            <a:off x="2319090" y="5341052"/>
            <a:ext cx="484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press</a:t>
            </a:r>
            <a:r>
              <a:rPr lang="cs-CZ" sz="2600" dirty="0">
                <a:latin typeface="Garamond" panose="02020404030301010803" pitchFamily="18" charset="0"/>
              </a:rPr>
              <a:t>. drop in forward </a:t>
            </a:r>
            <a:r>
              <a:rPr lang="cs-CZ" sz="2600" dirty="0" err="1">
                <a:latin typeface="Garamond" panose="02020404030301010803" pitchFamily="18" charset="0"/>
              </a:rPr>
              <a:t>dir</a:t>
            </a:r>
            <a:r>
              <a:rPr lang="cs-CZ" sz="26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FB3BD862-A806-4A67-AA95-BB12699C1AB2}"/>
              </a:ext>
            </a:extLst>
          </p:cNvPr>
          <p:cNvSpPr txBox="1"/>
          <p:nvPr/>
        </p:nvSpPr>
        <p:spPr>
          <a:xfrm>
            <a:off x="2309686" y="4885886"/>
            <a:ext cx="484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press</a:t>
            </a:r>
            <a:r>
              <a:rPr lang="cs-CZ" sz="2600" dirty="0">
                <a:latin typeface="Garamond" panose="02020404030301010803" pitchFamily="18" charset="0"/>
              </a:rPr>
              <a:t>. drop in </a:t>
            </a:r>
            <a:r>
              <a:rPr lang="cs-CZ" sz="2600" dirty="0" err="1">
                <a:latin typeface="Garamond" panose="02020404030301010803" pitchFamily="18" charset="0"/>
              </a:rPr>
              <a:t>reversed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dir</a:t>
            </a:r>
            <a:r>
              <a:rPr lang="cs-CZ" sz="26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EE4611DB-8DF4-4E48-9E50-6B222E3ED79B}"/>
              </a:ext>
            </a:extLst>
          </p:cNvPr>
          <p:cNvSpPr txBox="1"/>
          <p:nvPr/>
        </p:nvSpPr>
        <p:spPr>
          <a:xfrm>
            <a:off x="1620604" y="5210096"/>
            <a:ext cx="484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i="1" dirty="0">
                <a:latin typeface="Garamond" panose="02020404030301010803" pitchFamily="18" charset="0"/>
              </a:rPr>
              <a:t>Di</a:t>
            </a:r>
            <a:r>
              <a:rPr lang="cs-CZ" sz="2600" dirty="0">
                <a:latin typeface="Garamond" panose="02020404030301010803" pitchFamily="18" charset="0"/>
              </a:rPr>
              <a:t> =</a:t>
            </a:r>
          </a:p>
        </p:txBody>
      </p: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EF01F49F-9634-451B-80C2-9F465B9F7DF4}"/>
              </a:ext>
            </a:extLst>
          </p:cNvPr>
          <p:cNvCxnSpPr/>
          <p:nvPr/>
        </p:nvCxnSpPr>
        <p:spPr>
          <a:xfrm flipV="1">
            <a:off x="2377188" y="5416756"/>
            <a:ext cx="3425174" cy="20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23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52" grpId="0"/>
      <p:bldP spid="59" grpId="0"/>
      <p:bldP spid="60" grpId="0" animBg="1"/>
      <p:bldP spid="54" grpId="0"/>
      <p:bldP spid="55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0E2CF9B4-6360-4FD5-A36D-0AE6C78473A4}"/>
              </a:ext>
            </a:extLst>
          </p:cNvPr>
          <p:cNvGrpSpPr/>
          <p:nvPr/>
        </p:nvGrpSpPr>
        <p:grpSpPr>
          <a:xfrm rot="19478187">
            <a:off x="7009087" y="3481884"/>
            <a:ext cx="4721734" cy="3098914"/>
            <a:chOff x="171450" y="1387955"/>
            <a:chExt cx="4721734" cy="3098914"/>
          </a:xfrm>
        </p:grpSpPr>
        <p:pic>
          <p:nvPicPr>
            <p:cNvPr id="8" name="Zástupný symbol pro obsah 5">
              <a:extLst>
                <a:ext uri="{FF2B5EF4-FFF2-40B4-BE49-F238E27FC236}">
                  <a16:creationId xmlns:a16="http://schemas.microsoft.com/office/drawing/2014/main" id="{2B11FE3B-84A6-4628-A97F-EC11074DB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2" t="31577" r="17986" b="14433"/>
            <a:stretch/>
          </p:blipFill>
          <p:spPr>
            <a:xfrm>
              <a:off x="400685" y="1546086"/>
              <a:ext cx="4276651" cy="2940783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A9A3DA8F-DCD7-41CC-B216-8E19BB2EAD6E}"/>
                </a:ext>
              </a:extLst>
            </p:cNvPr>
            <p:cNvSpPr/>
            <p:nvPr/>
          </p:nvSpPr>
          <p:spPr>
            <a:xfrm>
              <a:off x="4248150" y="2057400"/>
              <a:ext cx="645033" cy="1234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AF88EE1C-0C39-40A0-9AC4-E9D4B21AA6B5}"/>
                </a:ext>
              </a:extLst>
            </p:cNvPr>
            <p:cNvSpPr/>
            <p:nvPr/>
          </p:nvSpPr>
          <p:spPr>
            <a:xfrm>
              <a:off x="4435330" y="2961151"/>
              <a:ext cx="457854" cy="1234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9A7B54E3-6A30-49E6-8B65-7634DB0CD0CD}"/>
                </a:ext>
              </a:extLst>
            </p:cNvPr>
            <p:cNvSpPr/>
            <p:nvPr/>
          </p:nvSpPr>
          <p:spPr>
            <a:xfrm>
              <a:off x="4273816" y="2194808"/>
              <a:ext cx="457854" cy="1234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FC5C4EC5-01B7-4BBE-946E-9BB4204B9D1F}"/>
                </a:ext>
              </a:extLst>
            </p:cNvPr>
            <p:cNvSpPr/>
            <p:nvPr/>
          </p:nvSpPr>
          <p:spPr>
            <a:xfrm rot="20857572">
              <a:off x="4335595" y="3119033"/>
              <a:ext cx="457854" cy="65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196EB8BA-4BC4-4730-8562-A2DC8E4D4F2B}"/>
                </a:ext>
              </a:extLst>
            </p:cNvPr>
            <p:cNvSpPr/>
            <p:nvPr/>
          </p:nvSpPr>
          <p:spPr>
            <a:xfrm>
              <a:off x="171450" y="1387955"/>
              <a:ext cx="342900" cy="1002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48281A9-B583-443D-8B54-6C14E86C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Garamond" panose="02020404030301010803" pitchFamily="18" charset="0"/>
              </a:rPr>
              <a:t>task</a:t>
            </a:r>
            <a:endParaRPr lang="cs-CZ" dirty="0">
              <a:latin typeface="Garamond" panose="02020404030301010803" pitchFamily="18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BFA815-E25D-4730-9ED6-203D7E84E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3300" dirty="0">
                <a:latin typeface="Garamond" panose="02020404030301010803" pitchFamily="18" charset="0"/>
              </a:rPr>
              <a:t>„</a:t>
            </a:r>
            <a:r>
              <a:rPr lang="en-US" sz="3300" dirty="0">
                <a:latin typeface="Garamond" panose="02020404030301010803" pitchFamily="18" charset="0"/>
              </a:rPr>
              <a:t>A Tesla valve is a fixed-geometry, passive, one-direction valve. A Tesla valve offers a resistance to flow that is much greater in one direction compared to the other. Create such a Tesla valve and investigate its relevant parameters. </a:t>
            </a:r>
            <a:r>
              <a:rPr lang="cs-CZ" sz="3300" dirty="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26FB84-43FA-42C9-A488-C494F63BB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479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39F058A4-66F1-4B51-A86A-58D1435B7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49" y="1070392"/>
            <a:ext cx="8662135" cy="519728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C424F6-A344-41F6-BC99-A19EC867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136525"/>
            <a:ext cx="10515600" cy="1325563"/>
          </a:xfrm>
        </p:spPr>
        <p:txBody>
          <a:bodyPr/>
          <a:lstStyle/>
          <a:p>
            <a:r>
              <a:rPr lang="cs-CZ" dirty="0"/>
              <a:t>DIODICITY –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segments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28B0B49-269A-480E-9F80-CFB4209A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>
                <a:extLst>
                  <a:ext uri="{FF2B5EF4-FFF2-40B4-BE49-F238E27FC236}">
                    <a16:creationId xmlns:a16="http://schemas.microsoft.com/office/drawing/2014/main" id="{549AFD55-8512-4FD0-AED3-6196B1893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6399" y="1540493"/>
                <a:ext cx="6890402" cy="6404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600" b="1" i="1" smtClean="0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600" b="1" i="1" smtClean="0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cs-CZ" sz="2600" b="1" i="1" smtClean="0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𝑰𝑵</m:t>
                        </m:r>
                        <m:r>
                          <a:rPr lang="cs-CZ" sz="2600" b="1" i="1" smtClean="0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600" b="1" i="1" smtClean="0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cs-CZ" sz="2600" b="1" i="1" smtClean="0">
                        <a:solidFill>
                          <a:srgbClr val="6C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600" b="1" dirty="0">
                    <a:solidFill>
                      <a:srgbClr val="6C0000"/>
                    </a:solidFill>
                    <a:latin typeface="Garamond" panose="02020404030301010803" pitchFamily="18" charset="0"/>
                  </a:rPr>
                  <a:t>(50</a:t>
                </a:r>
                <a14:m>
                  <m:oMath xmlns:m="http://schemas.openxmlformats.org/officeDocument/2006/math">
                    <m:r>
                      <a:rPr lang="cs-CZ" sz="2600" b="1" i="1" smtClean="0">
                        <a:solidFill>
                          <a:srgbClr val="6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cs-CZ" sz="2600" b="1" i="1" smtClean="0">
                        <a:solidFill>
                          <a:srgbClr val="6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cs-CZ" sz="2600" b="1" dirty="0">
                    <a:solidFill>
                      <a:srgbClr val="6C0000"/>
                    </a:solidFill>
                    <a:latin typeface="Garamond" panose="02020404030301010803" pitchFamily="18" charset="0"/>
                  </a:rPr>
                  <a:t>) </a:t>
                </a:r>
                <a:r>
                  <a:rPr lang="cs-CZ" sz="2600" b="1" dirty="0" err="1">
                    <a:solidFill>
                      <a:srgbClr val="6C0000"/>
                    </a:solidFill>
                    <a:latin typeface="Garamond" panose="02020404030301010803" pitchFamily="18" charset="0"/>
                  </a:rPr>
                  <a:t>kPa</a:t>
                </a:r>
                <a:endParaRPr lang="cs-CZ" sz="2600" b="1" dirty="0">
                  <a:solidFill>
                    <a:srgbClr val="6C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5" name="Zástupný symbol pro obsah 2">
                <a:extLst>
                  <a:ext uri="{FF2B5EF4-FFF2-40B4-BE49-F238E27FC236}">
                    <a16:creationId xmlns:a16="http://schemas.microsoft.com/office/drawing/2014/main" id="{549AFD55-8512-4FD0-AED3-6196B1893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399" y="1540493"/>
                <a:ext cx="6890402" cy="640484"/>
              </a:xfrm>
              <a:prstGeom prst="rect">
                <a:avLst/>
              </a:prstGeom>
              <a:blipFill>
                <a:blip r:embed="rId3"/>
                <a:stretch>
                  <a:fillRect t="-152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>
                <a:extLst>
                  <a:ext uri="{FF2B5EF4-FFF2-40B4-BE49-F238E27FC236}">
                    <a16:creationId xmlns:a16="http://schemas.microsoft.com/office/drawing/2014/main" id="{7477D98C-6D30-4870-A59E-5CF60E7DDE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6399" y="2058290"/>
                <a:ext cx="5299364" cy="6404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cs-CZ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𝑰𝑵</m:t>
                        </m:r>
                        <m:r>
                          <a:rPr lang="cs-CZ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cs-CZ" sz="2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6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(20</a:t>
                </a:r>
                <a14:m>
                  <m:oMath xmlns:m="http://schemas.openxmlformats.org/officeDocument/2006/math">
                    <m:r>
                      <a:rPr lang="cs-CZ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cs-CZ" sz="2600" b="1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1) </a:t>
                </a:r>
                <a:r>
                  <a:rPr lang="cs-CZ" sz="2600" b="1" dirty="0" err="1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kPa</a:t>
                </a:r>
                <a:endParaRPr lang="cs-CZ" sz="2600" b="1" dirty="0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9" name="Zástupný symbol pro obsah 2">
                <a:extLst>
                  <a:ext uri="{FF2B5EF4-FFF2-40B4-BE49-F238E27FC236}">
                    <a16:creationId xmlns:a16="http://schemas.microsoft.com/office/drawing/2014/main" id="{7477D98C-6D30-4870-A59E-5CF60E7D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399" y="2058290"/>
                <a:ext cx="5299364" cy="640484"/>
              </a:xfrm>
              <a:prstGeom prst="rect">
                <a:avLst/>
              </a:prstGeom>
              <a:blipFill>
                <a:blip r:embed="rId4"/>
                <a:stretch>
                  <a:fillRect t="-152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>
            <a:extLst>
              <a:ext uri="{FF2B5EF4-FFF2-40B4-BE49-F238E27FC236}">
                <a16:creationId xmlns:a16="http://schemas.microsoft.com/office/drawing/2014/main" id="{9A9B31FA-0B03-4819-B983-88F14C10724D}"/>
              </a:ext>
            </a:extLst>
          </p:cNvPr>
          <p:cNvSpPr txBox="1"/>
          <p:nvPr/>
        </p:nvSpPr>
        <p:spPr>
          <a:xfrm>
            <a:off x="3935363" y="6279861"/>
            <a:ext cx="3406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err="1">
                <a:latin typeface="Garamond" panose="02020404030301010803" pitchFamily="18" charset="0"/>
              </a:rPr>
              <a:t>number</a:t>
            </a:r>
            <a:r>
              <a:rPr lang="cs-CZ" sz="2700" dirty="0">
                <a:latin typeface="Garamond" panose="02020404030301010803" pitchFamily="18" charset="0"/>
              </a:rPr>
              <a:t> </a:t>
            </a:r>
            <a:r>
              <a:rPr lang="cs-CZ" sz="2700" dirty="0" err="1">
                <a:latin typeface="Garamond" panose="02020404030301010803" pitchFamily="18" charset="0"/>
              </a:rPr>
              <a:t>of</a:t>
            </a:r>
            <a:r>
              <a:rPr lang="cs-CZ" sz="2700" dirty="0">
                <a:latin typeface="Garamond" panose="02020404030301010803" pitchFamily="18" charset="0"/>
              </a:rPr>
              <a:t> </a:t>
            </a:r>
            <a:r>
              <a:rPr lang="cs-CZ" sz="2700" dirty="0" err="1">
                <a:latin typeface="Garamond" panose="02020404030301010803" pitchFamily="18" charset="0"/>
              </a:rPr>
              <a:t>segments</a:t>
            </a:r>
            <a:endParaRPr lang="cs-CZ" sz="2700" dirty="0">
              <a:latin typeface="Garamond" panose="02020404030301010803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6E7534A-AAB2-49AE-9F8E-8B759FA1CC13}"/>
              </a:ext>
            </a:extLst>
          </p:cNvPr>
          <p:cNvSpPr txBox="1"/>
          <p:nvPr/>
        </p:nvSpPr>
        <p:spPr>
          <a:xfrm rot="16200000">
            <a:off x="-923848" y="2124616"/>
            <a:ext cx="3406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err="1">
                <a:latin typeface="Garamond" panose="02020404030301010803" pitchFamily="18" charset="0"/>
              </a:rPr>
              <a:t>Diodicity</a:t>
            </a:r>
            <a:endParaRPr lang="cs-CZ" sz="27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6F08C772-15AF-4779-8BEA-AF66AE2B9846}"/>
                  </a:ext>
                </a:extLst>
              </p:cNvPr>
              <p:cNvSpPr txBox="1"/>
              <p:nvPr/>
            </p:nvSpPr>
            <p:spPr>
              <a:xfrm>
                <a:off x="10466673" y="1674883"/>
                <a:ext cx="4129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cs-CZ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𝑰𝑵</m:t>
                          </m:r>
                          <m:r>
                            <a:rPr lang="cs-CZ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</m:oMath>
                  </m:oMathPara>
                </a14:m>
                <a:endParaRPr lang="cs-CZ" sz="2400" b="1" i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6F08C772-15AF-4779-8BEA-AF66AE2B9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673" y="1674883"/>
                <a:ext cx="412955" cy="461665"/>
              </a:xfrm>
              <a:prstGeom prst="rect">
                <a:avLst/>
              </a:prstGeom>
              <a:blipFill>
                <a:blip r:embed="rId5"/>
                <a:stretch>
                  <a:fillRect l="-5882" r="-114706" b="-14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ovéPole 16">
            <a:extLst>
              <a:ext uri="{FF2B5EF4-FFF2-40B4-BE49-F238E27FC236}">
                <a16:creationId xmlns:a16="http://schemas.microsoft.com/office/drawing/2014/main" id="{4FB3A4EF-AFC3-486D-A88E-3483FFDD0821}"/>
              </a:ext>
            </a:extLst>
          </p:cNvPr>
          <p:cNvSpPr txBox="1"/>
          <p:nvPr/>
        </p:nvSpPr>
        <p:spPr>
          <a:xfrm>
            <a:off x="9448800" y="2249586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dirty="0" err="1">
                <a:latin typeface="Garamond" panose="02020404030301010803" pitchFamily="18" charset="0"/>
              </a:rPr>
              <a:t>inlet</a:t>
            </a:r>
            <a:r>
              <a:rPr lang="cs-CZ" sz="2700" dirty="0">
                <a:latin typeface="Garamond" panose="02020404030301010803" pitchFamily="18" charset="0"/>
              </a:rPr>
              <a:t> </a:t>
            </a:r>
            <a:r>
              <a:rPr lang="cs-CZ" sz="2700" dirty="0" err="1">
                <a:latin typeface="Garamond" panose="02020404030301010803" pitchFamily="18" charset="0"/>
              </a:rPr>
              <a:t>pressure</a:t>
            </a:r>
            <a:r>
              <a:rPr lang="cs-CZ" sz="2700" dirty="0">
                <a:latin typeface="Garamond" panose="02020404030301010803" pitchFamily="18" charset="0"/>
              </a:rPr>
              <a:t> in </a:t>
            </a:r>
            <a:r>
              <a:rPr lang="cs-CZ" sz="2700" dirty="0" err="1">
                <a:latin typeface="Garamond" panose="02020404030301010803" pitchFamily="18" charset="0"/>
              </a:rPr>
              <a:t>reversed</a:t>
            </a:r>
            <a:r>
              <a:rPr lang="cs-CZ" sz="2700" dirty="0">
                <a:latin typeface="Garamond" panose="02020404030301010803" pitchFamily="18" charset="0"/>
              </a:rPr>
              <a:t> </a:t>
            </a:r>
            <a:r>
              <a:rPr lang="cs-CZ" sz="2700" dirty="0" err="1">
                <a:latin typeface="Garamond" panose="02020404030301010803" pitchFamily="18" charset="0"/>
              </a:rPr>
              <a:t>direction</a:t>
            </a:r>
            <a:endParaRPr lang="cs-CZ" sz="2700" dirty="0">
              <a:latin typeface="Garamond" panose="02020404030301010803" pitchFamily="18" charset="0"/>
            </a:endParaRP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B5AF7939-B11B-4AB3-B684-FA767C7C6B0D}"/>
              </a:ext>
            </a:extLst>
          </p:cNvPr>
          <p:cNvGrpSpPr/>
          <p:nvPr/>
        </p:nvGrpSpPr>
        <p:grpSpPr>
          <a:xfrm rot="17762981">
            <a:off x="9970045" y="2860821"/>
            <a:ext cx="2401731" cy="2832595"/>
            <a:chOff x="1259804" y="4036024"/>
            <a:chExt cx="2827288" cy="3568367"/>
          </a:xfrm>
        </p:grpSpPr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FF1C70BA-094A-4DA7-9538-3F40C7339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74"/>
            <a:stretch/>
          </p:blipFill>
          <p:spPr>
            <a:xfrm rot="9541643">
              <a:off x="1259804" y="4156778"/>
              <a:ext cx="2170482" cy="3200408"/>
            </a:xfrm>
            <a:prstGeom prst="rect">
              <a:avLst/>
            </a:prstGeom>
          </p:spPr>
        </p:pic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B0F9CB1C-9D14-429F-ADC1-80DE736EEE7B}"/>
                </a:ext>
              </a:extLst>
            </p:cNvPr>
            <p:cNvSpPr/>
            <p:nvPr/>
          </p:nvSpPr>
          <p:spPr>
            <a:xfrm>
              <a:off x="1514195" y="6665323"/>
              <a:ext cx="2572897" cy="939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3F605371-31A5-4F1B-AFD5-44248BDB27A4}"/>
                </a:ext>
              </a:extLst>
            </p:cNvPr>
            <p:cNvSpPr/>
            <p:nvPr/>
          </p:nvSpPr>
          <p:spPr>
            <a:xfrm>
              <a:off x="1925379" y="6365557"/>
              <a:ext cx="605321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ovéPole 24">
                  <a:extLst>
                    <a:ext uri="{FF2B5EF4-FFF2-40B4-BE49-F238E27FC236}">
                      <a16:creationId xmlns:a16="http://schemas.microsoft.com/office/drawing/2014/main" id="{1D6C6BD1-249D-45B8-B83E-906C72E7C2DF}"/>
                    </a:ext>
                  </a:extLst>
                </p:cNvPr>
                <p:cNvSpPr txBox="1"/>
                <p:nvPr/>
              </p:nvSpPr>
              <p:spPr>
                <a:xfrm rot="3837019">
                  <a:off x="946989" y="4835151"/>
                  <a:ext cx="2058424" cy="460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cs-CZ" sz="2600" dirty="0">
                      <a:latin typeface="Garamond" panose="02020404030301010803" pitchFamily="18" charset="0"/>
                    </a:rPr>
                    <a:t>1.36 cm</a:t>
                  </a:r>
                </a:p>
              </p:txBody>
            </p:sp>
          </mc:Choice>
          <mc:Fallback xmlns="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B356886C-F103-4BB5-B33E-375A7ED6FB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837019">
                  <a:off x="946989" y="4835151"/>
                  <a:ext cx="2058424" cy="460169"/>
                </a:xfrm>
                <a:prstGeom prst="rect">
                  <a:avLst/>
                </a:prstGeom>
                <a:blipFill>
                  <a:blip r:embed="rId8"/>
                  <a:stretch>
                    <a:fillRect t="-14063" b="-6562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Přímá spojnice se šipkou 25">
              <a:extLst>
                <a:ext uri="{FF2B5EF4-FFF2-40B4-BE49-F238E27FC236}">
                  <a16:creationId xmlns:a16="http://schemas.microsoft.com/office/drawing/2014/main" id="{816C3301-70D8-4799-B215-AB9F14DF366D}"/>
                </a:ext>
              </a:extLst>
            </p:cNvPr>
            <p:cNvCxnSpPr>
              <a:cxnSpLocks/>
            </p:cNvCxnSpPr>
            <p:nvPr/>
          </p:nvCxnSpPr>
          <p:spPr>
            <a:xfrm rot="3837019">
              <a:off x="1888894" y="4210305"/>
              <a:ext cx="102322" cy="25569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1FD01721-E60D-45A9-8BFD-9FEF07062619}"/>
              </a:ext>
            </a:extLst>
          </p:cNvPr>
          <p:cNvSpPr/>
          <p:nvPr/>
        </p:nvSpPr>
        <p:spPr>
          <a:xfrm>
            <a:off x="9625782" y="5086572"/>
            <a:ext cx="1051091" cy="308296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D8A67E4-99B6-44FD-9DFB-E4813C0D89B7}"/>
              </a:ext>
            </a:extLst>
          </p:cNvPr>
          <p:cNvSpPr txBox="1"/>
          <p:nvPr/>
        </p:nvSpPr>
        <p:spPr>
          <a:xfrm>
            <a:off x="8089566" y="5463679"/>
            <a:ext cx="262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 err="1">
                <a:latin typeface="Garamond" panose="02020404030301010803" pitchFamily="18" charset="0"/>
              </a:rPr>
              <a:t>reversed</a:t>
            </a:r>
            <a:endParaRPr lang="cs-CZ" sz="2400" dirty="0">
              <a:latin typeface="Garamond" panose="02020404030301010803" pitchFamily="18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C6DA5673-4036-4CF4-BFCC-1743D57E27E2}"/>
              </a:ext>
            </a:extLst>
          </p:cNvPr>
          <p:cNvSpPr txBox="1"/>
          <p:nvPr/>
        </p:nvSpPr>
        <p:spPr>
          <a:xfrm>
            <a:off x="4543563" y="4704239"/>
            <a:ext cx="484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press</a:t>
            </a:r>
            <a:r>
              <a:rPr lang="cs-CZ" sz="2600" dirty="0">
                <a:latin typeface="Garamond" panose="02020404030301010803" pitchFamily="18" charset="0"/>
              </a:rPr>
              <a:t>. drop in forward </a:t>
            </a:r>
            <a:r>
              <a:rPr lang="cs-CZ" sz="2600" dirty="0" err="1">
                <a:latin typeface="Garamond" panose="02020404030301010803" pitchFamily="18" charset="0"/>
              </a:rPr>
              <a:t>dir</a:t>
            </a:r>
            <a:r>
              <a:rPr lang="cs-CZ" sz="26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B380E5C-9568-42C3-973D-40D8FA5781CA}"/>
              </a:ext>
            </a:extLst>
          </p:cNvPr>
          <p:cNvSpPr txBox="1"/>
          <p:nvPr/>
        </p:nvSpPr>
        <p:spPr>
          <a:xfrm>
            <a:off x="4534159" y="4249073"/>
            <a:ext cx="484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press</a:t>
            </a:r>
            <a:r>
              <a:rPr lang="cs-CZ" sz="2600" dirty="0">
                <a:latin typeface="Garamond" panose="02020404030301010803" pitchFamily="18" charset="0"/>
              </a:rPr>
              <a:t>. drop in </a:t>
            </a:r>
            <a:r>
              <a:rPr lang="cs-CZ" sz="2600" dirty="0" err="1">
                <a:latin typeface="Garamond" panose="02020404030301010803" pitchFamily="18" charset="0"/>
              </a:rPr>
              <a:t>reversed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dir</a:t>
            </a:r>
            <a:r>
              <a:rPr lang="cs-CZ" sz="26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55525521-28DC-427B-A760-019D21D7460E}"/>
              </a:ext>
            </a:extLst>
          </p:cNvPr>
          <p:cNvSpPr txBox="1"/>
          <p:nvPr/>
        </p:nvSpPr>
        <p:spPr>
          <a:xfrm>
            <a:off x="3728653" y="4570924"/>
            <a:ext cx="484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i="1" dirty="0">
                <a:latin typeface="Garamond" panose="02020404030301010803" pitchFamily="18" charset="0"/>
              </a:rPr>
              <a:t>Di</a:t>
            </a:r>
            <a:r>
              <a:rPr lang="cs-CZ" sz="2600" dirty="0">
                <a:latin typeface="Garamond" panose="02020404030301010803" pitchFamily="18" charset="0"/>
              </a:rPr>
              <a:t> =</a:t>
            </a:r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CD73CA5A-173C-4C89-A75C-42B49B10BDE8}"/>
              </a:ext>
            </a:extLst>
          </p:cNvPr>
          <p:cNvCxnSpPr/>
          <p:nvPr/>
        </p:nvCxnSpPr>
        <p:spPr>
          <a:xfrm flipV="1">
            <a:off x="4574267" y="4796842"/>
            <a:ext cx="3425174" cy="20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A80B11DF-05F5-4850-AE62-4D62D51CFAC6}"/>
              </a:ext>
            </a:extLst>
          </p:cNvPr>
          <p:cNvGrpSpPr/>
          <p:nvPr/>
        </p:nvGrpSpPr>
        <p:grpSpPr>
          <a:xfrm>
            <a:off x="10320558" y="4104051"/>
            <a:ext cx="1358951" cy="898316"/>
            <a:chOff x="8510412" y="2466304"/>
            <a:chExt cx="1358951" cy="898316"/>
          </a:xfrm>
        </p:grpSpPr>
        <p:cxnSp>
          <p:nvCxnSpPr>
            <p:cNvPr id="29" name="Přímá spojnice 28">
              <a:extLst>
                <a:ext uri="{FF2B5EF4-FFF2-40B4-BE49-F238E27FC236}">
                  <a16:creationId xmlns:a16="http://schemas.microsoft.com/office/drawing/2014/main" id="{7E8DAFFB-6FC4-44A0-911E-97AEB1C0499E}"/>
                </a:ext>
              </a:extLst>
            </p:cNvPr>
            <p:cNvCxnSpPr>
              <a:cxnSpLocks/>
            </p:cNvCxnSpPr>
            <p:nvPr/>
          </p:nvCxnSpPr>
          <p:spPr>
            <a:xfrm>
              <a:off x="8528308" y="2503778"/>
              <a:ext cx="1327950" cy="8608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4F9A39BD-E7DD-414C-8BE1-79A0207E8D9A}"/>
                </a:ext>
              </a:extLst>
            </p:cNvPr>
            <p:cNvCxnSpPr>
              <a:cxnSpLocks/>
            </p:cNvCxnSpPr>
            <p:nvPr/>
          </p:nvCxnSpPr>
          <p:spPr>
            <a:xfrm>
              <a:off x="8510412" y="2497311"/>
              <a:ext cx="1358951" cy="32261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ovéPole 35">
                  <a:extLst>
                    <a:ext uri="{FF2B5EF4-FFF2-40B4-BE49-F238E27FC236}">
                      <a16:creationId xmlns:a16="http://schemas.microsoft.com/office/drawing/2014/main" id="{CEF5630B-E531-4D5F-9B09-E0925838FD14}"/>
                    </a:ext>
                  </a:extLst>
                </p:cNvPr>
                <p:cNvSpPr txBox="1"/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45°</m:t>
                        </m:r>
                      </m:oMath>
                    </m:oMathPara>
                  </a14:m>
                  <a:endParaRPr lang="cs-CZ" sz="2300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ovéPole 35">
                  <a:extLst>
                    <a:ext uri="{FF2B5EF4-FFF2-40B4-BE49-F238E27FC236}">
                      <a16:creationId xmlns:a16="http://schemas.microsoft.com/office/drawing/2014/main" id="{CEF5630B-E531-4D5F-9B09-E0925838FD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blipFill>
                  <a:blip r:embed="rId9"/>
                  <a:stretch>
                    <a:fillRect l="-5405" r="-18378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Oblouk 36">
              <a:extLst>
                <a:ext uri="{FF2B5EF4-FFF2-40B4-BE49-F238E27FC236}">
                  <a16:creationId xmlns:a16="http://schemas.microsoft.com/office/drawing/2014/main" id="{939FB049-91E3-4B4F-AD46-DF10DB58F35E}"/>
                </a:ext>
              </a:extLst>
            </p:cNvPr>
            <p:cNvSpPr/>
            <p:nvPr/>
          </p:nvSpPr>
          <p:spPr>
            <a:xfrm rot="4171857">
              <a:off x="9021552" y="2528987"/>
              <a:ext cx="620514" cy="495148"/>
            </a:xfrm>
            <a:prstGeom prst="arc">
              <a:avLst>
                <a:gd name="adj1" fmla="val 17418797"/>
                <a:gd name="adj2" fmla="val 13893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682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AD7DB-9EE4-4346-BFF8-DD0FA26C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41"/>
            <a:ext cx="10515600" cy="1325563"/>
          </a:xfrm>
        </p:spPr>
        <p:txBody>
          <a:bodyPr/>
          <a:lstStyle/>
          <a:p>
            <a:r>
              <a:rPr lang="cs-CZ" dirty="0" err="1"/>
              <a:t>diodicity</a:t>
            </a:r>
            <a:r>
              <a:rPr lang="cs-CZ" dirty="0"/>
              <a:t> – </a:t>
            </a:r>
            <a:r>
              <a:rPr lang="cs-CZ" dirty="0" err="1"/>
              <a:t>inlet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132AC4-D903-43BB-9C00-BF7C2F2F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21</a:t>
            </a:fld>
            <a:endParaRPr lang="en-GB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E4BE6BC-34A2-48F9-A9B8-EF5465C2A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0" y="1452374"/>
            <a:ext cx="6059311" cy="438318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9994316-8C24-4B64-A94A-C82696C1FA3C}"/>
              </a:ext>
            </a:extLst>
          </p:cNvPr>
          <p:cNvSpPr txBox="1"/>
          <p:nvPr/>
        </p:nvSpPr>
        <p:spPr>
          <a:xfrm rot="16200000">
            <a:off x="-1027037" y="2108556"/>
            <a:ext cx="3406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 err="1">
                <a:latin typeface="Garamond" panose="02020404030301010803" pitchFamily="18" charset="0"/>
              </a:rPr>
              <a:t>Diodicity</a:t>
            </a:r>
            <a:endParaRPr lang="cs-CZ" sz="2700" dirty="0">
              <a:latin typeface="Garamond" panose="02020404030301010803" pitchFamily="18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1E6A9AA-0B4A-457B-838A-101E0C8D9218}"/>
              </a:ext>
            </a:extLst>
          </p:cNvPr>
          <p:cNvSpPr txBox="1"/>
          <p:nvPr/>
        </p:nvSpPr>
        <p:spPr>
          <a:xfrm>
            <a:off x="2406170" y="5955349"/>
            <a:ext cx="8360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err="1">
                <a:latin typeface="Garamond" panose="02020404030301010803" pitchFamily="18" charset="0"/>
              </a:rPr>
              <a:t>inlet</a:t>
            </a:r>
            <a:r>
              <a:rPr lang="cs-CZ" sz="3600" dirty="0">
                <a:latin typeface="Garamond" panose="02020404030301010803" pitchFamily="18" charset="0"/>
              </a:rPr>
              <a:t> </a:t>
            </a:r>
            <a:r>
              <a:rPr lang="cs-CZ" sz="3600" dirty="0" err="1">
                <a:latin typeface="Garamond" panose="02020404030301010803" pitchFamily="18" charset="0"/>
              </a:rPr>
              <a:t>pressure</a:t>
            </a:r>
            <a:r>
              <a:rPr lang="cs-CZ" sz="3600" dirty="0">
                <a:latin typeface="Garamond" panose="02020404030301010803" pitchFamily="18" charset="0"/>
              </a:rPr>
              <a:t> in </a:t>
            </a:r>
            <a:r>
              <a:rPr lang="cs-CZ" sz="3600" dirty="0" err="1">
                <a:latin typeface="Garamond" panose="02020404030301010803" pitchFamily="18" charset="0"/>
              </a:rPr>
              <a:t>reversed</a:t>
            </a:r>
            <a:r>
              <a:rPr lang="cs-CZ" sz="3600" dirty="0">
                <a:latin typeface="Garamond" panose="02020404030301010803" pitchFamily="18" charset="0"/>
              </a:rPr>
              <a:t> </a:t>
            </a:r>
            <a:r>
              <a:rPr lang="cs-CZ" sz="3600" dirty="0" err="1">
                <a:latin typeface="Garamond" panose="02020404030301010803" pitchFamily="18" charset="0"/>
              </a:rPr>
              <a:t>direction</a:t>
            </a:r>
            <a:r>
              <a:rPr lang="cs-CZ" sz="3600" dirty="0">
                <a:latin typeface="Garamond" panose="02020404030301010803" pitchFamily="18" charset="0"/>
              </a:rPr>
              <a:t> [</a:t>
            </a:r>
            <a:r>
              <a:rPr lang="cs-CZ" sz="3600" dirty="0" err="1">
                <a:latin typeface="Garamond" panose="02020404030301010803" pitchFamily="18" charset="0"/>
              </a:rPr>
              <a:t>kPa</a:t>
            </a:r>
            <a:r>
              <a:rPr lang="cs-CZ" sz="27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24" name="Zástupný symbol pro obsah 2">
            <a:extLst>
              <a:ext uri="{FF2B5EF4-FFF2-40B4-BE49-F238E27FC236}">
                <a16:creationId xmlns:a16="http://schemas.microsoft.com/office/drawing/2014/main" id="{BBB4104D-4A4E-4DB2-B39E-5B67CA7B3B49}"/>
              </a:ext>
            </a:extLst>
          </p:cNvPr>
          <p:cNvSpPr txBox="1">
            <a:spLocks/>
          </p:cNvSpPr>
          <p:nvPr/>
        </p:nvSpPr>
        <p:spPr>
          <a:xfrm>
            <a:off x="1691080" y="1918372"/>
            <a:ext cx="6890402" cy="640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600" b="1" dirty="0">
                <a:solidFill>
                  <a:srgbClr val="6C0000"/>
                </a:solidFill>
                <a:latin typeface="Garamond" panose="02020404030301010803" pitchFamily="18" charset="0"/>
              </a:rPr>
              <a:t>14 </a:t>
            </a:r>
            <a:r>
              <a:rPr lang="cs-CZ" sz="2600" b="1" dirty="0" err="1">
                <a:solidFill>
                  <a:srgbClr val="6C0000"/>
                </a:solidFill>
                <a:latin typeface="Garamond" panose="02020404030301010803" pitchFamily="18" charset="0"/>
              </a:rPr>
              <a:t>segments</a:t>
            </a:r>
            <a:endParaRPr lang="cs-CZ" sz="2600" b="1" dirty="0">
              <a:solidFill>
                <a:srgbClr val="6C0000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Zástupný symbol pro obsah 2">
            <a:extLst>
              <a:ext uri="{FF2B5EF4-FFF2-40B4-BE49-F238E27FC236}">
                <a16:creationId xmlns:a16="http://schemas.microsoft.com/office/drawing/2014/main" id="{4BED7403-CD35-4906-8F8E-AA6D43FC57BF}"/>
              </a:ext>
            </a:extLst>
          </p:cNvPr>
          <p:cNvSpPr txBox="1">
            <a:spLocks/>
          </p:cNvSpPr>
          <p:nvPr/>
        </p:nvSpPr>
        <p:spPr>
          <a:xfrm>
            <a:off x="1787914" y="2686231"/>
            <a:ext cx="6890402" cy="640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600" b="1" dirty="0">
                <a:solidFill>
                  <a:srgbClr val="FF5757"/>
                </a:solidFill>
                <a:latin typeface="Garamond" panose="02020404030301010803" pitchFamily="18" charset="0"/>
              </a:rPr>
              <a:t>8 </a:t>
            </a:r>
            <a:r>
              <a:rPr lang="cs-CZ" sz="2600" b="1" dirty="0" err="1">
                <a:solidFill>
                  <a:srgbClr val="FF5757"/>
                </a:solidFill>
                <a:latin typeface="Garamond" panose="02020404030301010803" pitchFamily="18" charset="0"/>
              </a:rPr>
              <a:t>segments</a:t>
            </a:r>
            <a:endParaRPr lang="cs-CZ" sz="2600" b="1" dirty="0">
              <a:solidFill>
                <a:srgbClr val="FF5757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Zástupný symbol pro obsah 2">
            <a:extLst>
              <a:ext uri="{FF2B5EF4-FFF2-40B4-BE49-F238E27FC236}">
                <a16:creationId xmlns:a16="http://schemas.microsoft.com/office/drawing/2014/main" id="{2735A314-FAB0-4280-8ECB-C68A503ECD4C}"/>
              </a:ext>
            </a:extLst>
          </p:cNvPr>
          <p:cNvSpPr txBox="1">
            <a:spLocks/>
          </p:cNvSpPr>
          <p:nvPr/>
        </p:nvSpPr>
        <p:spPr>
          <a:xfrm>
            <a:off x="1715246" y="2289996"/>
            <a:ext cx="6890402" cy="640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600" b="1" dirty="0">
                <a:solidFill>
                  <a:srgbClr val="FF0000"/>
                </a:solidFill>
                <a:latin typeface="Garamond" panose="02020404030301010803" pitchFamily="18" charset="0"/>
              </a:rPr>
              <a:t>11 </a:t>
            </a:r>
            <a:r>
              <a:rPr lang="cs-CZ" sz="2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segments</a:t>
            </a:r>
            <a:endParaRPr lang="cs-CZ" sz="26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10D5A813-FA4D-40E9-80B9-9459F2C0C09D}"/>
              </a:ext>
            </a:extLst>
          </p:cNvPr>
          <p:cNvSpPr/>
          <p:nvPr/>
        </p:nvSpPr>
        <p:spPr>
          <a:xfrm>
            <a:off x="9926997" y="1519717"/>
            <a:ext cx="123802" cy="2330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0C8371B3-9A90-4AF1-8C7C-6C0978E64D0D}"/>
              </a:ext>
            </a:extLst>
          </p:cNvPr>
          <p:cNvSpPr/>
          <p:nvPr/>
        </p:nvSpPr>
        <p:spPr>
          <a:xfrm rot="16200000">
            <a:off x="8808441" y="573920"/>
            <a:ext cx="79953" cy="2172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02962A1-974E-441B-BED0-D1803326C61E}"/>
              </a:ext>
            </a:extLst>
          </p:cNvPr>
          <p:cNvSpPr/>
          <p:nvPr/>
        </p:nvSpPr>
        <p:spPr>
          <a:xfrm rot="16200000">
            <a:off x="4166724" y="-1424723"/>
            <a:ext cx="190741" cy="6130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D26F28A-C09C-4A29-9CA5-E55FFF0ED6A0}"/>
              </a:ext>
            </a:extLst>
          </p:cNvPr>
          <p:cNvSpPr/>
          <p:nvPr/>
        </p:nvSpPr>
        <p:spPr>
          <a:xfrm>
            <a:off x="9555811" y="5269031"/>
            <a:ext cx="550777" cy="425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B6085553-B9D4-4B96-9489-F99097257217}"/>
              </a:ext>
            </a:extLst>
          </p:cNvPr>
          <p:cNvSpPr/>
          <p:nvPr/>
        </p:nvSpPr>
        <p:spPr>
          <a:xfrm rot="17762981">
            <a:off x="6329530" y="1926379"/>
            <a:ext cx="514209" cy="39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2F3BD492-5317-4B99-B55F-A328522807A0}"/>
              </a:ext>
            </a:extLst>
          </p:cNvPr>
          <p:cNvSpPr/>
          <p:nvPr/>
        </p:nvSpPr>
        <p:spPr>
          <a:xfrm rot="17762981">
            <a:off x="6177391" y="2131331"/>
            <a:ext cx="514209" cy="26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8D9E1C49-59D4-4405-9C7A-0F61D16F8832}"/>
              </a:ext>
            </a:extLst>
          </p:cNvPr>
          <p:cNvSpPr/>
          <p:nvPr/>
        </p:nvSpPr>
        <p:spPr>
          <a:xfrm>
            <a:off x="7151458" y="1688136"/>
            <a:ext cx="196907" cy="40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3" name="Obrázek 52">
            <a:extLst>
              <a:ext uri="{FF2B5EF4-FFF2-40B4-BE49-F238E27FC236}">
                <a16:creationId xmlns:a16="http://schemas.microsoft.com/office/drawing/2014/main" id="{9BC40121-3C8D-48F0-8CD2-90E7FB78C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79"/>
          <a:stretch/>
        </p:blipFill>
        <p:spPr>
          <a:xfrm>
            <a:off x="7214069" y="1429206"/>
            <a:ext cx="480267" cy="4383180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38DB6EB2-D7E9-4129-821A-0AD9B96FC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98" r="10486" b="-433"/>
          <a:stretch/>
        </p:blipFill>
        <p:spPr>
          <a:xfrm>
            <a:off x="7257611" y="5095863"/>
            <a:ext cx="4637799" cy="737916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048BE628-8090-4426-AF1B-9A5E450E8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t="11784" r="13529" b="44632"/>
          <a:stretch/>
        </p:blipFill>
        <p:spPr>
          <a:xfrm>
            <a:off x="7604303" y="2219781"/>
            <a:ext cx="4544485" cy="2376749"/>
          </a:xfrm>
          <a:prstGeom prst="rect">
            <a:avLst/>
          </a:prstGeom>
        </p:spPr>
      </p:pic>
      <p:sp>
        <p:nvSpPr>
          <p:cNvPr id="60" name="Obdélník 59">
            <a:extLst>
              <a:ext uri="{FF2B5EF4-FFF2-40B4-BE49-F238E27FC236}">
                <a16:creationId xmlns:a16="http://schemas.microsoft.com/office/drawing/2014/main" id="{98702822-9E9A-48CD-A7BE-28BB57BF002D}"/>
              </a:ext>
            </a:extLst>
          </p:cNvPr>
          <p:cNvSpPr/>
          <p:nvPr/>
        </p:nvSpPr>
        <p:spPr>
          <a:xfrm>
            <a:off x="7307190" y="1450599"/>
            <a:ext cx="389583" cy="361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Zástupný symbol pro obsah 2">
            <a:extLst>
              <a:ext uri="{FF2B5EF4-FFF2-40B4-BE49-F238E27FC236}">
                <a16:creationId xmlns:a16="http://schemas.microsoft.com/office/drawing/2014/main" id="{D3EC6078-6C82-4516-BC9B-CEDECE87C05B}"/>
              </a:ext>
            </a:extLst>
          </p:cNvPr>
          <p:cNvSpPr txBox="1">
            <a:spLocks/>
          </p:cNvSpPr>
          <p:nvPr/>
        </p:nvSpPr>
        <p:spPr>
          <a:xfrm>
            <a:off x="7694101" y="1944739"/>
            <a:ext cx="6890402" cy="640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600" b="1" dirty="0">
                <a:solidFill>
                  <a:srgbClr val="FF0000"/>
                </a:solidFill>
                <a:latin typeface="Garamond" panose="02020404030301010803" pitchFamily="18" charset="0"/>
              </a:rPr>
              <a:t>Tesla </a:t>
            </a:r>
            <a:r>
              <a:rPr lang="cs-CZ" sz="2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original</a:t>
            </a:r>
            <a:r>
              <a:rPr lang="cs-CZ" sz="2600" b="1" dirty="0">
                <a:solidFill>
                  <a:srgbClr val="FF0000"/>
                </a:solidFill>
                <a:latin typeface="Garamond" panose="02020404030301010803" pitchFamily="18" charset="0"/>
              </a:rPr>
              <a:t> design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600" b="1" dirty="0">
                <a:solidFill>
                  <a:srgbClr val="FF0000"/>
                </a:solidFill>
                <a:latin typeface="Garamond" panose="02020404030301010803" pitchFamily="18" charset="0"/>
              </a:rPr>
              <a:t>11 </a:t>
            </a:r>
            <a:r>
              <a:rPr lang="cs-CZ" sz="2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segments</a:t>
            </a:r>
            <a:endParaRPr lang="cs-CZ" sz="26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FB4E29BF-A825-40EE-9C81-9CCA473C79C8}"/>
              </a:ext>
            </a:extLst>
          </p:cNvPr>
          <p:cNvCxnSpPr>
            <a:cxnSpLocks/>
          </p:cNvCxnSpPr>
          <p:nvPr/>
        </p:nvCxnSpPr>
        <p:spPr>
          <a:xfrm flipV="1">
            <a:off x="5021943" y="3132389"/>
            <a:ext cx="4898567" cy="356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bdélník 67">
            <a:extLst>
              <a:ext uri="{FF2B5EF4-FFF2-40B4-BE49-F238E27FC236}">
                <a16:creationId xmlns:a16="http://schemas.microsoft.com/office/drawing/2014/main" id="{5F2CA649-C602-4F4C-84D7-E4585FDB8769}"/>
              </a:ext>
            </a:extLst>
          </p:cNvPr>
          <p:cNvSpPr/>
          <p:nvPr/>
        </p:nvSpPr>
        <p:spPr>
          <a:xfrm>
            <a:off x="6688645" y="4065911"/>
            <a:ext cx="305936" cy="135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31F1F15D-A6C3-4BD3-953C-69DD7081194D}"/>
              </a:ext>
            </a:extLst>
          </p:cNvPr>
          <p:cNvCxnSpPr>
            <a:cxnSpLocks/>
          </p:cNvCxnSpPr>
          <p:nvPr/>
        </p:nvCxnSpPr>
        <p:spPr>
          <a:xfrm flipV="1">
            <a:off x="1787816" y="4431413"/>
            <a:ext cx="6354697" cy="170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D59D369C-A9F0-4EB9-B976-F3C05D13D662}"/>
              </a:ext>
            </a:extLst>
          </p:cNvPr>
          <p:cNvSpPr txBox="1"/>
          <p:nvPr/>
        </p:nvSpPr>
        <p:spPr>
          <a:xfrm rot="16200000">
            <a:off x="5325417" y="2124129"/>
            <a:ext cx="3406878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700" dirty="0" err="1">
                <a:latin typeface="Garamond" panose="02020404030301010803" pitchFamily="18" charset="0"/>
              </a:rPr>
              <a:t>Diodicity</a:t>
            </a:r>
            <a:endParaRPr lang="cs-CZ" sz="2700" dirty="0">
              <a:latin typeface="Garamond" panose="02020404030301010803" pitchFamily="18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4A1D7A8-AE64-4EF5-9A9C-91A408F532E0}"/>
              </a:ext>
            </a:extLst>
          </p:cNvPr>
          <p:cNvGrpSpPr/>
          <p:nvPr/>
        </p:nvGrpSpPr>
        <p:grpSpPr>
          <a:xfrm rot="17762981">
            <a:off x="4966630" y="387443"/>
            <a:ext cx="1614580" cy="2714936"/>
            <a:chOff x="1918282" y="4184729"/>
            <a:chExt cx="1900664" cy="3420146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7F67389F-C093-4E9F-8D60-B137CA52C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74" r="44939"/>
            <a:stretch/>
          </p:blipFill>
          <p:spPr>
            <a:xfrm rot="9541643">
              <a:off x="2623858" y="4404468"/>
              <a:ext cx="1195088" cy="3200407"/>
            </a:xfrm>
            <a:prstGeom prst="rect">
              <a:avLst/>
            </a:prstGeom>
          </p:spPr>
        </p:pic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18EE4BDE-6317-42B8-8919-FB368154163A}"/>
                </a:ext>
              </a:extLst>
            </p:cNvPr>
            <p:cNvCxnSpPr>
              <a:cxnSpLocks/>
            </p:cNvCxnSpPr>
            <p:nvPr/>
          </p:nvCxnSpPr>
          <p:spPr>
            <a:xfrm rot="3837019">
              <a:off x="2353123" y="4658077"/>
              <a:ext cx="78252" cy="24400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203954E6-21B4-4679-ADB6-049D63B87870}"/>
                    </a:ext>
                  </a:extLst>
                </p:cNvPr>
                <p:cNvSpPr txBox="1"/>
                <p:nvPr/>
              </p:nvSpPr>
              <p:spPr>
                <a:xfrm rot="3837019">
                  <a:off x="1119154" y="4983857"/>
                  <a:ext cx="2058425" cy="460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cs-CZ" sz="2600" dirty="0">
                      <a:latin typeface="Garamond" panose="02020404030301010803" pitchFamily="18" charset="0"/>
                    </a:rPr>
                    <a:t>1.36 cm</a:t>
                  </a:r>
                </a:p>
              </p:txBody>
            </p:sp>
          </mc:Choice>
          <mc:Fallback xmlns="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203954E6-21B4-4679-ADB6-049D63B878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837019">
                  <a:off x="1119154" y="4983857"/>
                  <a:ext cx="2058425" cy="460169"/>
                </a:xfrm>
                <a:prstGeom prst="rect">
                  <a:avLst/>
                </a:prstGeom>
                <a:blipFill>
                  <a:blip r:embed="rId5"/>
                  <a:stretch>
                    <a:fillRect t="-13846" b="-63077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1" name="Obdélník 70">
            <a:extLst>
              <a:ext uri="{FF2B5EF4-FFF2-40B4-BE49-F238E27FC236}">
                <a16:creationId xmlns:a16="http://schemas.microsoft.com/office/drawing/2014/main" id="{01B3DA78-AB3A-4B90-8D86-D879C020C11E}"/>
              </a:ext>
            </a:extLst>
          </p:cNvPr>
          <p:cNvSpPr/>
          <p:nvPr/>
        </p:nvSpPr>
        <p:spPr>
          <a:xfrm>
            <a:off x="6791880" y="1774052"/>
            <a:ext cx="464922" cy="504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FC42B48-E19D-4CF5-A9C0-5382301E3203}"/>
              </a:ext>
            </a:extLst>
          </p:cNvPr>
          <p:cNvGrpSpPr/>
          <p:nvPr/>
        </p:nvGrpSpPr>
        <p:grpSpPr>
          <a:xfrm>
            <a:off x="5276052" y="1509558"/>
            <a:ext cx="1358951" cy="898316"/>
            <a:chOff x="8510412" y="2466304"/>
            <a:chExt cx="1358951" cy="898316"/>
          </a:xfrm>
        </p:grpSpPr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2965F484-511B-43BE-957B-D5636A3CAECE}"/>
                </a:ext>
              </a:extLst>
            </p:cNvPr>
            <p:cNvCxnSpPr>
              <a:cxnSpLocks/>
            </p:cNvCxnSpPr>
            <p:nvPr/>
          </p:nvCxnSpPr>
          <p:spPr>
            <a:xfrm>
              <a:off x="8528308" y="2503778"/>
              <a:ext cx="1327950" cy="86084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>
              <a:extLst>
                <a:ext uri="{FF2B5EF4-FFF2-40B4-BE49-F238E27FC236}">
                  <a16:creationId xmlns:a16="http://schemas.microsoft.com/office/drawing/2014/main" id="{B5A008AA-C32A-49FD-B678-11151642FCC1}"/>
                </a:ext>
              </a:extLst>
            </p:cNvPr>
            <p:cNvCxnSpPr>
              <a:cxnSpLocks/>
            </p:cNvCxnSpPr>
            <p:nvPr/>
          </p:nvCxnSpPr>
          <p:spPr>
            <a:xfrm>
              <a:off x="8510412" y="2497311"/>
              <a:ext cx="1358951" cy="32261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ovéPole 44">
                  <a:extLst>
                    <a:ext uri="{FF2B5EF4-FFF2-40B4-BE49-F238E27FC236}">
                      <a16:creationId xmlns:a16="http://schemas.microsoft.com/office/drawing/2014/main" id="{839A99ED-743D-4107-BFE1-5A6585F0DE6E}"/>
                    </a:ext>
                  </a:extLst>
                </p:cNvPr>
                <p:cNvSpPr txBox="1"/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45°</m:t>
                        </m:r>
                      </m:oMath>
                    </m:oMathPara>
                  </a14:m>
                  <a:endParaRPr lang="cs-CZ" sz="2300" dirty="0">
                    <a:solidFill>
                      <a:srgbClr val="FF0000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ovéPole 44">
                  <a:extLst>
                    <a:ext uri="{FF2B5EF4-FFF2-40B4-BE49-F238E27FC236}">
                      <a16:creationId xmlns:a16="http://schemas.microsoft.com/office/drawing/2014/main" id="{839A99ED-743D-4107-BFE1-5A6585F0D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7914" y="2819923"/>
                  <a:ext cx="224462" cy="446276"/>
                </a:xfrm>
                <a:prstGeom prst="rect">
                  <a:avLst/>
                </a:prstGeom>
                <a:blipFill>
                  <a:blip r:embed="rId6"/>
                  <a:stretch>
                    <a:fillRect l="-8333" r="-188889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blouk 45">
              <a:extLst>
                <a:ext uri="{FF2B5EF4-FFF2-40B4-BE49-F238E27FC236}">
                  <a16:creationId xmlns:a16="http://schemas.microsoft.com/office/drawing/2014/main" id="{8058BC0E-0699-44A4-BA6A-003ABE1B20A8}"/>
                </a:ext>
              </a:extLst>
            </p:cNvPr>
            <p:cNvSpPr/>
            <p:nvPr/>
          </p:nvSpPr>
          <p:spPr>
            <a:xfrm rot="4171857">
              <a:off x="9021552" y="2528987"/>
              <a:ext cx="620514" cy="495148"/>
            </a:xfrm>
            <a:prstGeom prst="arc">
              <a:avLst>
                <a:gd name="adj1" fmla="val 17418797"/>
                <a:gd name="adj2" fmla="val 13893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09011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335F7F2-87C6-41F9-9E1C-52B453F7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64" y="1334704"/>
            <a:ext cx="11052949" cy="579253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2251FBE-0BEE-4706-96A2-BF8FD20D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88357"/>
            <a:ext cx="10515600" cy="1016322"/>
          </a:xfrm>
          <a:solidFill>
            <a:schemeClr val="bg1"/>
          </a:solidFill>
        </p:spPr>
        <p:txBody>
          <a:bodyPr/>
          <a:lstStyle/>
          <a:p>
            <a:r>
              <a:rPr lang="cs-CZ" dirty="0" err="1"/>
              <a:t>Diodicity</a:t>
            </a:r>
            <a:r>
              <a:rPr lang="cs-CZ" dirty="0"/>
              <a:t>- </a:t>
            </a:r>
            <a:r>
              <a:rPr lang="cs-CZ" dirty="0" err="1"/>
              <a:t>angle</a:t>
            </a:r>
            <a:r>
              <a:rPr lang="cs-CZ" dirty="0"/>
              <a:t> </a:t>
            </a:r>
            <a:r>
              <a:rPr lang="cs-CZ" dirty="0" err="1"/>
              <a:t>dependecy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FC1A07B-1B75-4C5B-A8F9-0C057419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9AEA98F1-B409-4ECA-93A7-64BDE5448006}"/>
                  </a:ext>
                </a:extLst>
              </p:cNvPr>
              <p:cNvSpPr txBox="1"/>
              <p:nvPr/>
            </p:nvSpPr>
            <p:spPr>
              <a:xfrm>
                <a:off x="5462957" y="6022380"/>
                <a:ext cx="2414954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100" dirty="0" err="1">
                    <a:latin typeface="Garamond" panose="02020404030301010803" pitchFamily="18" charset="0"/>
                  </a:rPr>
                  <a:t>angle</a:t>
                </a:r>
                <a:r>
                  <a:rPr lang="cs-CZ" sz="31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cs-CZ" sz="3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3100" dirty="0">
                    <a:latin typeface="Garamond" panose="02020404030301010803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cs-CZ" sz="31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cs-CZ" sz="3100" dirty="0">
                    <a:latin typeface="Garamond" panose="02020404030301010803" pitchFamily="18" charset="0"/>
                  </a:rPr>
                  <a:t>]</a:t>
                </a:r>
              </a:p>
            </p:txBody>
          </p:sp>
        </mc:Choice>
        <mc:Fallback xmlns="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9AEA98F1-B409-4ECA-93A7-64BDE5448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57" y="6022380"/>
                <a:ext cx="2414954" cy="569387"/>
              </a:xfrm>
              <a:prstGeom prst="rect">
                <a:avLst/>
              </a:prstGeom>
              <a:blipFill>
                <a:blip r:embed="rId3"/>
                <a:stretch>
                  <a:fillRect l="-6061" t="-13978" b="-344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ovéPole 18">
            <a:extLst>
              <a:ext uri="{FF2B5EF4-FFF2-40B4-BE49-F238E27FC236}">
                <a16:creationId xmlns:a16="http://schemas.microsoft.com/office/drawing/2014/main" id="{9A66FBAA-B160-4EB1-86CC-10E799DD373E}"/>
              </a:ext>
            </a:extLst>
          </p:cNvPr>
          <p:cNvSpPr txBox="1"/>
          <p:nvPr/>
        </p:nvSpPr>
        <p:spPr>
          <a:xfrm rot="16200000">
            <a:off x="-346623" y="2880005"/>
            <a:ext cx="24149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100" dirty="0" err="1">
                <a:latin typeface="Garamond" panose="02020404030301010803" pitchFamily="18" charset="0"/>
              </a:rPr>
              <a:t>diodicity</a:t>
            </a:r>
            <a:endParaRPr lang="cs-CZ" sz="3100" dirty="0">
              <a:latin typeface="Garamond" panose="02020404030301010803" pitchFamily="18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78E630F-1EFD-463D-9689-609E1835A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4"/>
          <a:stretch/>
        </p:blipFill>
        <p:spPr>
          <a:xfrm rot="5704624">
            <a:off x="8934213" y="1224083"/>
            <a:ext cx="2256070" cy="3108583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7725A78A-4660-4232-A441-78AF1747C34A}"/>
              </a:ext>
            </a:extLst>
          </p:cNvPr>
          <p:cNvCxnSpPr>
            <a:cxnSpLocks/>
          </p:cNvCxnSpPr>
          <p:nvPr/>
        </p:nvCxnSpPr>
        <p:spPr>
          <a:xfrm>
            <a:off x="9248747" y="2309814"/>
            <a:ext cx="1327950" cy="86084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5818E4-CE6B-4E88-A724-C8E40F34C7A5}"/>
              </a:ext>
            </a:extLst>
          </p:cNvPr>
          <p:cNvCxnSpPr>
            <a:cxnSpLocks/>
          </p:cNvCxnSpPr>
          <p:nvPr/>
        </p:nvCxnSpPr>
        <p:spPr>
          <a:xfrm>
            <a:off x="9230851" y="2303347"/>
            <a:ext cx="1358951" cy="32261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0F74ECBE-33C6-4897-BA75-3510812E4BC1}"/>
                  </a:ext>
                </a:extLst>
              </p:cNvPr>
              <p:cNvSpPr txBox="1"/>
              <p:nvPr/>
            </p:nvSpPr>
            <p:spPr>
              <a:xfrm>
                <a:off x="10254360" y="2614118"/>
                <a:ext cx="224462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3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cs-CZ" sz="2300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0F74ECBE-33C6-4897-BA75-3510812E4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360" y="2614118"/>
                <a:ext cx="224462" cy="446276"/>
              </a:xfrm>
              <a:prstGeom prst="rect">
                <a:avLst/>
              </a:prstGeom>
              <a:blipFill>
                <a:blip r:embed="rId5"/>
                <a:stretch>
                  <a:fillRect r="-513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E56742A1-4090-4133-9B91-C33E9D692410}"/>
                  </a:ext>
                </a:extLst>
              </p:cNvPr>
              <p:cNvSpPr txBox="1"/>
              <p:nvPr/>
            </p:nvSpPr>
            <p:spPr>
              <a:xfrm>
                <a:off x="8413855" y="2542551"/>
                <a:ext cx="1633992" cy="390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cs-CZ" sz="2600" dirty="0">
                    <a:latin typeface="Garamond" panose="02020404030301010803" pitchFamily="18" charset="0"/>
                  </a:rPr>
                  <a:t>1.36 cm</a:t>
                </a:r>
              </a:p>
            </p:txBody>
          </p:sp>
        </mc:Choice>
        <mc:Fallback xmlns=""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E56742A1-4090-4133-9B91-C33E9D692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3855" y="2542551"/>
                <a:ext cx="1633992" cy="390905"/>
              </a:xfrm>
              <a:prstGeom prst="rect">
                <a:avLst/>
              </a:prstGeom>
              <a:blipFill>
                <a:blip r:embed="rId6"/>
                <a:stretch>
                  <a:fillRect t="-14063" b="-6562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bdélník 25">
            <a:extLst>
              <a:ext uri="{FF2B5EF4-FFF2-40B4-BE49-F238E27FC236}">
                <a16:creationId xmlns:a16="http://schemas.microsoft.com/office/drawing/2014/main" id="{3A7F3D93-0B91-4005-BF87-ABDF6B52F558}"/>
              </a:ext>
            </a:extLst>
          </p:cNvPr>
          <p:cNvSpPr/>
          <p:nvPr/>
        </p:nvSpPr>
        <p:spPr>
          <a:xfrm rot="1917720">
            <a:off x="10522136" y="2915860"/>
            <a:ext cx="506748" cy="624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3E06C102-892C-4EB8-B92E-1951126CB311}"/>
              </a:ext>
            </a:extLst>
          </p:cNvPr>
          <p:cNvSpPr/>
          <p:nvPr/>
        </p:nvSpPr>
        <p:spPr>
          <a:xfrm rot="1917720">
            <a:off x="10356136" y="3534847"/>
            <a:ext cx="506748" cy="624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573F0816-0DED-4BAF-8429-7D6265B2AB9B}"/>
              </a:ext>
            </a:extLst>
          </p:cNvPr>
          <p:cNvSpPr/>
          <p:nvPr/>
        </p:nvSpPr>
        <p:spPr>
          <a:xfrm rot="1917720">
            <a:off x="10734566" y="2829940"/>
            <a:ext cx="506748" cy="624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louk 35">
            <a:extLst>
              <a:ext uri="{FF2B5EF4-FFF2-40B4-BE49-F238E27FC236}">
                <a16:creationId xmlns:a16="http://schemas.microsoft.com/office/drawing/2014/main" id="{44F5688A-15AE-4633-93E6-1724E4A37D4E}"/>
              </a:ext>
            </a:extLst>
          </p:cNvPr>
          <p:cNvSpPr/>
          <p:nvPr/>
        </p:nvSpPr>
        <p:spPr>
          <a:xfrm rot="4171857">
            <a:off x="9741991" y="2335023"/>
            <a:ext cx="620514" cy="495148"/>
          </a:xfrm>
          <a:prstGeom prst="arc">
            <a:avLst>
              <a:gd name="adj1" fmla="val 17418797"/>
              <a:gd name="adj2" fmla="val 13893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45808948-2F0A-4D06-A401-542B122A7B33}"/>
              </a:ext>
            </a:extLst>
          </p:cNvPr>
          <p:cNvCxnSpPr>
            <a:cxnSpLocks/>
          </p:cNvCxnSpPr>
          <p:nvPr/>
        </p:nvCxnSpPr>
        <p:spPr>
          <a:xfrm>
            <a:off x="2180351" y="1593273"/>
            <a:ext cx="0" cy="403964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7A4C8398-8022-4C7D-BE4D-19D2C00A1B9C}"/>
              </a:ext>
            </a:extLst>
          </p:cNvPr>
          <p:cNvSpPr txBox="1"/>
          <p:nvPr/>
        </p:nvSpPr>
        <p:spPr>
          <a:xfrm>
            <a:off x="2414964" y="4804773"/>
            <a:ext cx="304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latin typeface="Garamond" panose="02020404030301010803" pitchFamily="18" charset="0"/>
              </a:rPr>
              <a:t>Tesla‘s</a:t>
            </a:r>
            <a:r>
              <a:rPr lang="cs-CZ" sz="3600" dirty="0">
                <a:latin typeface="Garamond" panose="02020404030301010803" pitchFamily="18" charset="0"/>
              </a:rPr>
              <a:t> </a:t>
            </a:r>
            <a:r>
              <a:rPr lang="cs-CZ" sz="3600" dirty="0" err="1">
                <a:latin typeface="Garamond" panose="02020404030301010803" pitchFamily="18" charset="0"/>
              </a:rPr>
              <a:t>device</a:t>
            </a:r>
            <a:endParaRPr lang="cs-CZ" sz="36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ovéPole 41">
                <a:extLst>
                  <a:ext uri="{FF2B5EF4-FFF2-40B4-BE49-F238E27FC236}">
                    <a16:creationId xmlns:a16="http://schemas.microsoft.com/office/drawing/2014/main" id="{A95CA1D6-B69F-47E8-A4BC-EF4573933C9F}"/>
                  </a:ext>
                </a:extLst>
              </p:cNvPr>
              <p:cNvSpPr txBox="1"/>
              <p:nvPr/>
            </p:nvSpPr>
            <p:spPr>
              <a:xfrm>
                <a:off x="2783920" y="2933456"/>
                <a:ext cx="26554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400" dirty="0">
                    <a:latin typeface="Garamond" panose="02020404030301010803" pitchFamily="18" charset="0"/>
                  </a:rPr>
                  <a:t>optimal </a:t>
                </a:r>
                <a:r>
                  <a:rPr lang="cs-CZ" sz="2400" dirty="0" err="1">
                    <a:latin typeface="Garamond" panose="02020404030301010803" pitchFamily="18" charset="0"/>
                  </a:rPr>
                  <a:t>angle</a:t>
                </a:r>
                <a:r>
                  <a:rPr lang="cs-CZ" sz="2400" dirty="0">
                    <a:latin typeface="Garamond" panose="02020404030301010803" pitchFamily="18" charset="0"/>
                  </a:rPr>
                  <a:t> </a:t>
                </a:r>
                <a:endParaRPr lang="cs-CZ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cs-CZ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=(35.0±7.5)°</m:t>
                      </m:r>
                    </m:oMath>
                  </m:oMathPara>
                </a14:m>
                <a:endParaRPr lang="cs-CZ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42" name="TextovéPole 41">
                <a:extLst>
                  <a:ext uri="{FF2B5EF4-FFF2-40B4-BE49-F238E27FC236}">
                    <a16:creationId xmlns:a16="http://schemas.microsoft.com/office/drawing/2014/main" id="{A95CA1D6-B69F-47E8-A4BC-EF4573933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920" y="2933456"/>
                <a:ext cx="2655437" cy="830997"/>
              </a:xfrm>
              <a:prstGeom prst="rect">
                <a:avLst/>
              </a:prstGeom>
              <a:blipFill>
                <a:blip r:embed="rId7"/>
                <a:stretch>
                  <a:fillRect t="-5109" b="-80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ál 42">
            <a:extLst>
              <a:ext uri="{FF2B5EF4-FFF2-40B4-BE49-F238E27FC236}">
                <a16:creationId xmlns:a16="http://schemas.microsoft.com/office/drawing/2014/main" id="{9D7402A3-516D-43D8-93A7-1E0A05D41EEC}"/>
              </a:ext>
            </a:extLst>
          </p:cNvPr>
          <p:cNvSpPr/>
          <p:nvPr/>
        </p:nvSpPr>
        <p:spPr>
          <a:xfrm>
            <a:off x="3403935" y="1817712"/>
            <a:ext cx="794243" cy="72082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ástupný symbol pro obsah 2">
                <a:extLst>
                  <a:ext uri="{FF2B5EF4-FFF2-40B4-BE49-F238E27FC236}">
                    <a16:creationId xmlns:a16="http://schemas.microsoft.com/office/drawing/2014/main" id="{629F518D-93ED-4EFE-B23B-4B86D04E2F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6072" y="1807766"/>
                <a:ext cx="5299364" cy="6404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600" b="1" i="1" smtClean="0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600" b="1" i="1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cs-CZ" sz="2600" b="1" i="1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𝑰𝑵</m:t>
                        </m:r>
                        <m:r>
                          <a:rPr lang="cs-CZ" sz="2600" b="1" i="1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600" b="1" i="1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cs-CZ" sz="2600" b="1" i="1">
                        <a:solidFill>
                          <a:srgbClr val="6C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600" b="1" dirty="0">
                    <a:solidFill>
                      <a:srgbClr val="6C0000"/>
                    </a:solidFill>
                    <a:latin typeface="Garamond" panose="02020404030301010803" pitchFamily="18" charset="0"/>
                  </a:rPr>
                  <a:t>(20</a:t>
                </a:r>
                <a14:m>
                  <m:oMath xmlns:m="http://schemas.openxmlformats.org/officeDocument/2006/math">
                    <m:r>
                      <a:rPr lang="cs-CZ" sz="2600" b="1" i="1" smtClean="0">
                        <a:solidFill>
                          <a:srgbClr val="6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cs-CZ" sz="2600" b="1" dirty="0">
                    <a:solidFill>
                      <a:srgbClr val="6C0000"/>
                    </a:solidFill>
                    <a:latin typeface="Garamond" panose="02020404030301010803" pitchFamily="18" charset="0"/>
                  </a:rPr>
                  <a:t>1) </a:t>
                </a:r>
                <a:r>
                  <a:rPr lang="cs-CZ" sz="2600" b="1" dirty="0" err="1">
                    <a:solidFill>
                      <a:srgbClr val="6C0000"/>
                    </a:solidFill>
                    <a:latin typeface="Garamond" panose="02020404030301010803" pitchFamily="18" charset="0"/>
                  </a:rPr>
                  <a:t>kPa</a:t>
                </a:r>
                <a:endParaRPr lang="cs-CZ" sz="2600" b="1" dirty="0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0" name="Zástupný symbol pro obsah 2">
                <a:extLst>
                  <a:ext uri="{FF2B5EF4-FFF2-40B4-BE49-F238E27FC236}">
                    <a16:creationId xmlns:a16="http://schemas.microsoft.com/office/drawing/2014/main" id="{629F518D-93ED-4EFE-B23B-4B86D04E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72" y="1807766"/>
                <a:ext cx="5299364" cy="640484"/>
              </a:xfrm>
              <a:prstGeom prst="rect">
                <a:avLst/>
              </a:prstGeom>
              <a:blipFill>
                <a:blip r:embed="rId8"/>
                <a:stretch>
                  <a:fillRect t="-152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bdélník 33">
            <a:extLst>
              <a:ext uri="{FF2B5EF4-FFF2-40B4-BE49-F238E27FC236}">
                <a16:creationId xmlns:a16="http://schemas.microsoft.com/office/drawing/2014/main" id="{B972BC0A-811B-4A27-BF10-642762F4995F}"/>
              </a:ext>
            </a:extLst>
          </p:cNvPr>
          <p:cNvSpPr/>
          <p:nvPr/>
        </p:nvSpPr>
        <p:spPr>
          <a:xfrm>
            <a:off x="11353800" y="1517218"/>
            <a:ext cx="527752" cy="4115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111E59BB-FE8B-42EB-B129-336C23BCB131}"/>
              </a:ext>
            </a:extLst>
          </p:cNvPr>
          <p:cNvSpPr/>
          <p:nvPr/>
        </p:nvSpPr>
        <p:spPr>
          <a:xfrm>
            <a:off x="10966920" y="2843905"/>
            <a:ext cx="527752" cy="90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E7DD73CC-0D95-4150-9B15-2F27EA8069FD}"/>
              </a:ext>
            </a:extLst>
          </p:cNvPr>
          <p:cNvSpPr/>
          <p:nvPr/>
        </p:nvSpPr>
        <p:spPr>
          <a:xfrm>
            <a:off x="11257241" y="1496289"/>
            <a:ext cx="527752" cy="2147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5A39C339-47DF-4F3C-B718-83FE3ADCBDDA}"/>
              </a:ext>
            </a:extLst>
          </p:cNvPr>
          <p:cNvSpPr/>
          <p:nvPr/>
        </p:nvSpPr>
        <p:spPr>
          <a:xfrm>
            <a:off x="11422119" y="3537223"/>
            <a:ext cx="527752" cy="2147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973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40EA8F8-2AAE-4867-BAC7-94DB1E611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3" b="18099"/>
          <a:stretch/>
        </p:blipFill>
        <p:spPr>
          <a:xfrm>
            <a:off x="665018" y="1354569"/>
            <a:ext cx="11203840" cy="4741430"/>
          </a:xfr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73548CE-A0EE-4990-AA31-827907FB7AF6}"/>
              </a:ext>
            </a:extLst>
          </p:cNvPr>
          <p:cNvCxnSpPr>
            <a:cxnSpLocks/>
          </p:cNvCxnSpPr>
          <p:nvPr/>
        </p:nvCxnSpPr>
        <p:spPr>
          <a:xfrm>
            <a:off x="7576940" y="1496288"/>
            <a:ext cx="0" cy="4225635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8B32E70B-22B7-4B80-88E0-7E80E502212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65017" y="170725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cs-CZ" dirty="0" err="1"/>
                  <a:t>diodicity</a:t>
                </a:r>
                <a:r>
                  <a:rPr lang="cs-CZ" dirty="0"/>
                  <a:t> – </a:t>
                </a:r>
                <a:r>
                  <a:rPr lang="cs-CZ" dirty="0" err="1"/>
                  <a:t>side</a:t>
                </a:r>
                <a:r>
                  <a:rPr lang="cs-CZ" dirty="0"/>
                  <a:t> ratio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800" i="1" dirty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cs-CZ" sz="4800" i="1" dirty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cs-CZ" sz="4800" dirty="0"/>
              </a:p>
            </p:txBody>
          </p:sp>
        </mc:Choice>
        <mc:Fallback xmlns="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8B32E70B-22B7-4B80-88E0-7E80E50221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65017" y="170725"/>
                <a:ext cx="10515600" cy="1325563"/>
              </a:xfrm>
              <a:blipFill>
                <a:blip r:embed="rId3"/>
                <a:stretch>
                  <a:fillRect l="-231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1CFFEE-A01C-4CCD-842D-323F2408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23</a:t>
            </a:fld>
            <a:endParaRPr lang="en-GB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9845DFE-21D7-4894-A471-D42E91CC7044}"/>
              </a:ext>
            </a:extLst>
          </p:cNvPr>
          <p:cNvSpPr txBox="1"/>
          <p:nvPr/>
        </p:nvSpPr>
        <p:spPr>
          <a:xfrm>
            <a:off x="7583879" y="4857100"/>
            <a:ext cx="2923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latin typeface="Garamond" panose="02020404030301010803" pitchFamily="18" charset="0"/>
              </a:rPr>
              <a:t>Tesla‘s</a:t>
            </a:r>
            <a:r>
              <a:rPr lang="cs-CZ" sz="3600" dirty="0">
                <a:latin typeface="Garamond" panose="02020404030301010803" pitchFamily="18" charset="0"/>
              </a:rPr>
              <a:t> </a:t>
            </a:r>
            <a:r>
              <a:rPr lang="cs-CZ" sz="3600" dirty="0" err="1">
                <a:latin typeface="Garamond" panose="02020404030301010803" pitchFamily="18" charset="0"/>
              </a:rPr>
              <a:t>device</a:t>
            </a:r>
            <a:endParaRPr lang="cs-CZ" sz="36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9CA54FCE-A354-4CAB-AEDB-A3337DDA3B31}"/>
                  </a:ext>
                </a:extLst>
              </p:cNvPr>
              <p:cNvSpPr txBox="1"/>
              <p:nvPr/>
            </p:nvSpPr>
            <p:spPr>
              <a:xfrm>
                <a:off x="5670775" y="6076062"/>
                <a:ext cx="2414954" cy="833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dirty="0">
                    <a:latin typeface="Garamond" panose="02020404030301010803" pitchFamily="18" charset="0"/>
                  </a:rPr>
                  <a:t>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i="1" dirty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cs-CZ" sz="3600" i="1" dirty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cs-CZ" sz="3600" dirty="0"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9CA54FCE-A354-4CAB-AEDB-A3337DDA3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775" y="6076062"/>
                <a:ext cx="2414954" cy="833626"/>
              </a:xfrm>
              <a:prstGeom prst="rect">
                <a:avLst/>
              </a:prstGeom>
              <a:blipFill>
                <a:blip r:embed="rId4"/>
                <a:stretch>
                  <a:fillRect l="-7576" t="-2206" b="-1470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ECA495-CA9B-461B-B74B-0DCD55F0877E}"/>
              </a:ext>
            </a:extLst>
          </p:cNvPr>
          <p:cNvSpPr txBox="1"/>
          <p:nvPr/>
        </p:nvSpPr>
        <p:spPr>
          <a:xfrm rot="16200000">
            <a:off x="-865624" y="2810094"/>
            <a:ext cx="241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latin typeface="Garamond" panose="02020404030301010803" pitchFamily="18" charset="0"/>
              </a:rPr>
              <a:t>diodicity</a:t>
            </a:r>
            <a:endParaRPr lang="cs-CZ" sz="3600" dirty="0">
              <a:latin typeface="Garamond" panose="02020404030301010803" pitchFamily="18" charset="0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B1DD009F-DB20-46A5-9599-1D867FB2AC82}"/>
              </a:ext>
            </a:extLst>
          </p:cNvPr>
          <p:cNvSpPr/>
          <p:nvPr/>
        </p:nvSpPr>
        <p:spPr>
          <a:xfrm rot="2295635">
            <a:off x="10090113" y="2869949"/>
            <a:ext cx="1040567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87D545D4-E21D-4617-B4AB-0EEDF2ADD598}"/>
                  </a:ext>
                </a:extLst>
              </p:cNvPr>
              <p:cNvSpPr txBox="1"/>
              <p:nvPr/>
            </p:nvSpPr>
            <p:spPr>
              <a:xfrm>
                <a:off x="5120320" y="2674902"/>
                <a:ext cx="2133953" cy="586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 err="1">
                    <a:latin typeface="Garamond" panose="02020404030301010803" pitchFamily="18" charset="0"/>
                  </a:rPr>
                  <a:t>optimal</a:t>
                </a:r>
                <a:r>
                  <a:rPr lang="cs-CZ" sz="2400" dirty="0">
                    <a:latin typeface="Garamond" panose="02020404030301010803" pitchFamily="18" charset="0"/>
                  </a:rPr>
                  <a:t>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 dirty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cs-CZ" sz="2400" i="1" dirty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cs-CZ" sz="2400" dirty="0"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87D545D4-E21D-4617-B4AB-0EEDF2ADD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320" y="2674902"/>
                <a:ext cx="2133953" cy="586571"/>
              </a:xfrm>
              <a:prstGeom prst="rect">
                <a:avLst/>
              </a:prstGeom>
              <a:blipFill>
                <a:blip r:embed="rId6"/>
                <a:stretch>
                  <a:fillRect l="-4571" b="-114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ovéPole 23">
            <a:extLst>
              <a:ext uri="{FF2B5EF4-FFF2-40B4-BE49-F238E27FC236}">
                <a16:creationId xmlns:a16="http://schemas.microsoft.com/office/drawing/2014/main" id="{1423E05F-B2EA-41AF-A25B-908EC8F7D630}"/>
              </a:ext>
            </a:extLst>
          </p:cNvPr>
          <p:cNvSpPr txBox="1"/>
          <p:nvPr/>
        </p:nvSpPr>
        <p:spPr>
          <a:xfrm>
            <a:off x="5562450" y="3609105"/>
            <a:ext cx="33756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slightly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larger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diameter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i="1" dirty="0">
                <a:latin typeface="Garamond" panose="02020404030301010803" pitchFamily="18" charset="0"/>
              </a:rPr>
              <a:t>a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7265D495-C1CB-4975-977B-3283F0520EB3}"/>
              </a:ext>
            </a:extLst>
          </p:cNvPr>
          <p:cNvSpPr/>
          <p:nvPr/>
        </p:nvSpPr>
        <p:spPr>
          <a:xfrm>
            <a:off x="5196181" y="1725695"/>
            <a:ext cx="794243" cy="72082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prava 25">
            <a:extLst>
              <a:ext uri="{FF2B5EF4-FFF2-40B4-BE49-F238E27FC236}">
                <a16:creationId xmlns:a16="http://schemas.microsoft.com/office/drawing/2014/main" id="{5D63ACC1-17ED-4CBB-B717-A12D41AF8EC6}"/>
              </a:ext>
            </a:extLst>
          </p:cNvPr>
          <p:cNvSpPr/>
          <p:nvPr/>
        </p:nvSpPr>
        <p:spPr>
          <a:xfrm rot="19486038">
            <a:off x="8010138" y="2945755"/>
            <a:ext cx="915715" cy="461665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C96E9A51-1DA9-4DD3-83F4-F4325713DA62}"/>
                  </a:ext>
                </a:extLst>
              </p:cNvPr>
              <p:cNvSpPr txBox="1"/>
              <p:nvPr/>
            </p:nvSpPr>
            <p:spPr>
              <a:xfrm>
                <a:off x="5326744" y="3261473"/>
                <a:ext cx="1727551" cy="46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cs-CZ" dirty="0">
                    <a:latin typeface="Cambria" panose="02040503050406030204" pitchFamily="18" charset="0"/>
                  </a:rPr>
                  <a:t>=(1.25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0.20)</m:t>
                    </m:r>
                  </m:oMath>
                </a14:m>
                <a:endParaRPr lang="cs-CZ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C96E9A51-1DA9-4DD3-83F4-F4325713D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744" y="3261473"/>
                <a:ext cx="1727551" cy="462947"/>
              </a:xfrm>
              <a:prstGeom prst="rect">
                <a:avLst/>
              </a:prstGeom>
              <a:blipFill>
                <a:blip r:embed="rId7"/>
                <a:stretch>
                  <a:fillRect t="-1316" b="-52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>
            <a:extLst>
              <a:ext uri="{FF2B5EF4-FFF2-40B4-BE49-F238E27FC236}">
                <a16:creationId xmlns:a16="http://schemas.microsoft.com/office/drawing/2014/main" id="{132D2512-0E71-44F3-98FF-81909D410E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42" y="1918254"/>
            <a:ext cx="3007475" cy="1963248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00EB3BB6-4B73-45FE-A538-C55E8D7DD125}"/>
              </a:ext>
            </a:extLst>
          </p:cNvPr>
          <p:cNvCxnSpPr>
            <a:cxnSpLocks/>
          </p:cNvCxnSpPr>
          <p:nvPr/>
        </p:nvCxnSpPr>
        <p:spPr>
          <a:xfrm flipH="1">
            <a:off x="9045534" y="2690132"/>
            <a:ext cx="209302" cy="209746"/>
          </a:xfrm>
          <a:prstGeom prst="straightConnector1">
            <a:avLst/>
          </a:prstGeom>
          <a:ln w="28575">
            <a:solidFill>
              <a:srgbClr val="6C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A5B872C9-2F5F-4EBE-B65A-F56D71B81980}"/>
              </a:ext>
            </a:extLst>
          </p:cNvPr>
          <p:cNvSpPr txBox="1"/>
          <p:nvPr/>
        </p:nvSpPr>
        <p:spPr>
          <a:xfrm>
            <a:off x="9139459" y="2544111"/>
            <a:ext cx="16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>
                <a:latin typeface="Cambria" panose="02040503050406030204" pitchFamily="18" charset="0"/>
              </a:rPr>
              <a:t>a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0D59ACB8-8C8D-4262-A8E2-0D5CDB8D61BD}"/>
              </a:ext>
            </a:extLst>
          </p:cNvPr>
          <p:cNvCxnSpPr>
            <a:cxnSpLocks/>
            <a:endCxn id="5" idx="0"/>
          </p:cNvCxnSpPr>
          <p:nvPr/>
        </p:nvCxnSpPr>
        <p:spPr>
          <a:xfrm flipV="1">
            <a:off x="8637814" y="1918254"/>
            <a:ext cx="807266" cy="42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30F87B4F-4DDB-402A-BEC8-D3EE8AA2D136}"/>
              </a:ext>
            </a:extLst>
          </p:cNvPr>
          <p:cNvCxnSpPr>
            <a:cxnSpLocks/>
          </p:cNvCxnSpPr>
          <p:nvPr/>
        </p:nvCxnSpPr>
        <p:spPr>
          <a:xfrm>
            <a:off x="8809807" y="2041600"/>
            <a:ext cx="7228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2723F8B-A675-42AC-8EFE-743A09D8AEC9}"/>
              </a:ext>
            </a:extLst>
          </p:cNvPr>
          <p:cNvSpPr txBox="1"/>
          <p:nvPr/>
        </p:nvSpPr>
        <p:spPr>
          <a:xfrm>
            <a:off x="9425179" y="1521183"/>
            <a:ext cx="16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>
                <a:latin typeface="Cambria" panose="02040503050406030204" pitchFamily="18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ástupný symbol pro obsah 2">
                <a:extLst>
                  <a:ext uri="{FF2B5EF4-FFF2-40B4-BE49-F238E27FC236}">
                    <a16:creationId xmlns:a16="http://schemas.microsoft.com/office/drawing/2014/main" id="{AC4E1DA4-8803-4537-8A46-794227803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49950" y="1571471"/>
                <a:ext cx="5299364" cy="6404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2600" b="1" i="1" smtClean="0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600" b="1" i="1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cs-CZ" sz="2600" b="1" i="1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𝑰𝑵</m:t>
                        </m:r>
                        <m:r>
                          <a:rPr lang="cs-CZ" sz="2600" b="1" i="1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600" b="1" i="1">
                            <a:solidFill>
                              <a:srgbClr val="6C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cs-CZ" sz="2600" b="1" i="1">
                        <a:solidFill>
                          <a:srgbClr val="6C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600" b="1" dirty="0">
                    <a:solidFill>
                      <a:srgbClr val="6C0000"/>
                    </a:solidFill>
                    <a:latin typeface="Garamond" panose="02020404030301010803" pitchFamily="18" charset="0"/>
                  </a:rPr>
                  <a:t>(20</a:t>
                </a:r>
                <a14:m>
                  <m:oMath xmlns:m="http://schemas.openxmlformats.org/officeDocument/2006/math">
                    <m:r>
                      <a:rPr lang="cs-CZ" sz="2600" b="1" i="1" smtClean="0">
                        <a:solidFill>
                          <a:srgbClr val="6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cs-CZ" sz="2600" b="1" dirty="0">
                    <a:solidFill>
                      <a:srgbClr val="6C0000"/>
                    </a:solidFill>
                    <a:latin typeface="Garamond" panose="02020404030301010803" pitchFamily="18" charset="0"/>
                  </a:rPr>
                  <a:t>1) </a:t>
                </a:r>
                <a:r>
                  <a:rPr lang="cs-CZ" sz="2600" b="1" dirty="0" err="1">
                    <a:solidFill>
                      <a:srgbClr val="6C0000"/>
                    </a:solidFill>
                    <a:latin typeface="Garamond" panose="02020404030301010803" pitchFamily="18" charset="0"/>
                  </a:rPr>
                  <a:t>kPa</a:t>
                </a:r>
                <a:endParaRPr lang="cs-CZ" sz="2600" b="1" dirty="0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2" name="Zástupný symbol pro obsah 2">
                <a:extLst>
                  <a:ext uri="{FF2B5EF4-FFF2-40B4-BE49-F238E27FC236}">
                    <a16:creationId xmlns:a16="http://schemas.microsoft.com/office/drawing/2014/main" id="{AC4E1DA4-8803-4537-8A46-794227803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950" y="1571471"/>
                <a:ext cx="5299364" cy="640484"/>
              </a:xfrm>
              <a:prstGeom prst="rect">
                <a:avLst/>
              </a:prstGeom>
              <a:blipFill>
                <a:blip r:embed="rId9"/>
                <a:stretch>
                  <a:fillRect t="-1428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693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>
            <a:extLst>
              <a:ext uri="{FF2B5EF4-FFF2-40B4-BE49-F238E27FC236}">
                <a16:creationId xmlns:a16="http://schemas.microsoft.com/office/drawing/2014/main" id="{FE5E5597-24AF-4D9C-9674-6B59BACCC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r="11435"/>
          <a:stretch/>
        </p:blipFill>
        <p:spPr>
          <a:xfrm>
            <a:off x="193435" y="248672"/>
            <a:ext cx="11063065" cy="65835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7666F4E-6274-4346-A276-1B7A2DC4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67" y="31431"/>
            <a:ext cx="10515600" cy="1057869"/>
          </a:xfrm>
        </p:spPr>
        <p:txBody>
          <a:bodyPr/>
          <a:lstStyle/>
          <a:p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diodicity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FD654A-AE83-495D-9679-7D2B03EC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24</a:t>
            </a:fld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57A0A2B-18C1-4F5A-8334-14298834FB2F}"/>
              </a:ext>
            </a:extLst>
          </p:cNvPr>
          <p:cNvSpPr txBox="1"/>
          <p:nvPr/>
        </p:nvSpPr>
        <p:spPr>
          <a:xfrm>
            <a:off x="4066169" y="1367232"/>
            <a:ext cx="511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latin typeface="Garamond" panose="02020404030301010803" pitchFamily="18" charset="0"/>
              </a:rPr>
              <a:t>optimal</a:t>
            </a:r>
            <a:r>
              <a:rPr lang="cs-CZ" sz="2800" b="1" dirty="0">
                <a:latin typeface="Garamond" panose="02020404030301010803" pitchFamily="18" charset="0"/>
              </a:rPr>
              <a:t> </a:t>
            </a:r>
            <a:r>
              <a:rPr lang="cs-CZ" sz="2800" b="1" dirty="0" err="1">
                <a:latin typeface="Garamond" panose="02020404030301010803" pitchFamily="18" charset="0"/>
              </a:rPr>
              <a:t>number</a:t>
            </a:r>
            <a:r>
              <a:rPr lang="cs-CZ" sz="2800" b="1" dirty="0">
                <a:latin typeface="Garamond" panose="02020404030301010803" pitchFamily="18" charset="0"/>
              </a:rPr>
              <a:t> </a:t>
            </a:r>
            <a:r>
              <a:rPr lang="cs-CZ" sz="2800" b="1" dirty="0" err="1">
                <a:latin typeface="Garamond" panose="02020404030301010803" pitchFamily="18" charset="0"/>
              </a:rPr>
              <a:t>of</a:t>
            </a:r>
            <a:r>
              <a:rPr lang="cs-CZ" sz="2800" b="1" dirty="0">
                <a:latin typeface="Garamond" panose="02020404030301010803" pitchFamily="18" charset="0"/>
              </a:rPr>
              <a:t> </a:t>
            </a:r>
            <a:r>
              <a:rPr lang="cs-CZ" sz="2800" b="1" dirty="0" err="1">
                <a:latin typeface="Garamond" panose="02020404030301010803" pitchFamily="18" charset="0"/>
              </a:rPr>
              <a:t>segments</a:t>
            </a:r>
            <a:r>
              <a:rPr lang="cs-CZ" sz="2800" b="1" dirty="0">
                <a:latin typeface="Garamond" panose="02020404030301010803" pitchFamily="18" charset="0"/>
              </a:rPr>
              <a:t> </a:t>
            </a:r>
            <a:r>
              <a:rPr lang="cs-CZ" sz="2800" dirty="0" err="1">
                <a:latin typeface="Garamond" panose="02020404030301010803" pitchFamily="18" charset="0"/>
              </a:rPr>
              <a:t>for</a:t>
            </a:r>
            <a:r>
              <a:rPr lang="cs-CZ" sz="2800" dirty="0">
                <a:latin typeface="Garamond" panose="02020404030301010803" pitchFamily="18" charset="0"/>
              </a:rPr>
              <a:t> </a:t>
            </a:r>
            <a:r>
              <a:rPr lang="cs-CZ" sz="2800" dirty="0" err="1">
                <a:latin typeface="Garamond" panose="02020404030301010803" pitchFamily="18" charset="0"/>
              </a:rPr>
              <a:t>variable</a:t>
            </a:r>
            <a:r>
              <a:rPr lang="cs-CZ" sz="2800" dirty="0">
                <a:latin typeface="Garamond" panose="02020404030301010803" pitchFamily="18" charset="0"/>
              </a:rPr>
              <a:t> </a:t>
            </a:r>
            <a:r>
              <a:rPr lang="cs-CZ" sz="2800" dirty="0" err="1">
                <a:latin typeface="Garamond" panose="02020404030301010803" pitchFamily="18" charset="0"/>
              </a:rPr>
              <a:t>inlet</a:t>
            </a:r>
            <a:r>
              <a:rPr lang="cs-CZ" sz="2800">
                <a:latin typeface="Garamond" panose="02020404030301010803" pitchFamily="18" charset="0"/>
              </a:rPr>
              <a:t> pressure</a:t>
            </a:r>
            <a:endParaRPr lang="cs-CZ" sz="2800" i="1" dirty="0">
              <a:latin typeface="Garamond" panose="02020404030301010803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7046080-F75C-4D9D-9C90-715492EAF2E5}"/>
              </a:ext>
            </a:extLst>
          </p:cNvPr>
          <p:cNvSpPr txBox="1"/>
          <p:nvPr/>
        </p:nvSpPr>
        <p:spPr>
          <a:xfrm>
            <a:off x="2285089" y="4962651"/>
            <a:ext cx="484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press</a:t>
            </a:r>
            <a:r>
              <a:rPr lang="cs-CZ" sz="2600" dirty="0">
                <a:latin typeface="Garamond" panose="02020404030301010803" pitchFamily="18" charset="0"/>
              </a:rPr>
              <a:t>. drop in forward </a:t>
            </a:r>
            <a:r>
              <a:rPr lang="cs-CZ" sz="2600" dirty="0" err="1">
                <a:latin typeface="Garamond" panose="02020404030301010803" pitchFamily="18" charset="0"/>
              </a:rPr>
              <a:t>dir</a:t>
            </a:r>
            <a:r>
              <a:rPr lang="cs-CZ" sz="26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BAF48A-082B-4057-8EFE-EC2FAD8776A5}"/>
              </a:ext>
            </a:extLst>
          </p:cNvPr>
          <p:cNvSpPr txBox="1"/>
          <p:nvPr/>
        </p:nvSpPr>
        <p:spPr>
          <a:xfrm>
            <a:off x="2275685" y="4507485"/>
            <a:ext cx="484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press</a:t>
            </a:r>
            <a:r>
              <a:rPr lang="cs-CZ" sz="2600" dirty="0">
                <a:latin typeface="Garamond" panose="02020404030301010803" pitchFamily="18" charset="0"/>
              </a:rPr>
              <a:t>. drop in </a:t>
            </a:r>
            <a:r>
              <a:rPr lang="cs-CZ" sz="2600" dirty="0" err="1">
                <a:latin typeface="Garamond" panose="02020404030301010803" pitchFamily="18" charset="0"/>
              </a:rPr>
              <a:t>reversed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dir</a:t>
            </a:r>
            <a:r>
              <a:rPr lang="cs-CZ" sz="26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0D98AD-4B75-4C4D-9220-CD3569CA3DC0}"/>
              </a:ext>
            </a:extLst>
          </p:cNvPr>
          <p:cNvSpPr txBox="1"/>
          <p:nvPr/>
        </p:nvSpPr>
        <p:spPr>
          <a:xfrm>
            <a:off x="1561718" y="4813005"/>
            <a:ext cx="484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i="1" dirty="0">
                <a:latin typeface="Garamond" panose="02020404030301010803" pitchFamily="18" charset="0"/>
              </a:rPr>
              <a:t>Di</a:t>
            </a:r>
            <a:r>
              <a:rPr lang="cs-CZ" sz="2600" dirty="0">
                <a:latin typeface="Garamond" panose="02020404030301010803" pitchFamily="18" charset="0"/>
              </a:rPr>
              <a:t> =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99239951-4D17-4283-A667-9870201FF027}"/>
              </a:ext>
            </a:extLst>
          </p:cNvPr>
          <p:cNvCxnSpPr/>
          <p:nvPr/>
        </p:nvCxnSpPr>
        <p:spPr>
          <a:xfrm flipV="1">
            <a:off x="2275685" y="5028625"/>
            <a:ext cx="3425174" cy="20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>
            <a:extLst>
              <a:ext uri="{FF2B5EF4-FFF2-40B4-BE49-F238E27FC236}">
                <a16:creationId xmlns:a16="http://schemas.microsoft.com/office/drawing/2014/main" id="{CF316C86-131D-40F8-A104-54C15EB4B844}"/>
              </a:ext>
            </a:extLst>
          </p:cNvPr>
          <p:cNvSpPr/>
          <p:nvPr/>
        </p:nvSpPr>
        <p:spPr>
          <a:xfrm>
            <a:off x="8273395" y="5156117"/>
            <a:ext cx="591984" cy="591984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EF2D5860-7560-458A-BCEA-94B79C2B3E20}"/>
              </a:ext>
            </a:extLst>
          </p:cNvPr>
          <p:cNvSpPr/>
          <p:nvPr/>
        </p:nvSpPr>
        <p:spPr>
          <a:xfrm rot="3991692">
            <a:off x="7872643" y="4284690"/>
            <a:ext cx="779460" cy="512604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CB4ED7A-8265-4FAA-8768-7AEFBEBD9959}"/>
              </a:ext>
            </a:extLst>
          </p:cNvPr>
          <p:cNvSpPr txBox="1"/>
          <p:nvPr/>
        </p:nvSpPr>
        <p:spPr>
          <a:xfrm>
            <a:off x="6298056" y="3182116"/>
            <a:ext cx="35252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maximal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observed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diodicity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b="1" dirty="0">
                <a:latin typeface="Garamond" panose="02020404030301010803" pitchFamily="18" charset="0"/>
              </a:rPr>
              <a:t>6.3</a:t>
            </a:r>
          </a:p>
        </p:txBody>
      </p:sp>
    </p:spTree>
    <p:extLst>
      <p:ext uri="{BB962C8B-B14F-4D97-AF65-F5344CB8AC3E}">
        <p14:creationId xmlns:p14="http://schemas.microsoft.com/office/powerpoint/2010/main" val="24145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9F36D01-F98D-4864-85BB-4E9312178E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39" t="36177" r="26907" b="25377"/>
          <a:stretch/>
        </p:blipFill>
        <p:spPr>
          <a:xfrm>
            <a:off x="7197196" y="633579"/>
            <a:ext cx="4994804" cy="26366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F29F33-0CCB-4894-93FF-882BE068C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7124" y="1222027"/>
            <a:ext cx="3163529" cy="6054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4783226-576C-4EE6-86AD-8ABB8CE5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62" y="152777"/>
            <a:ext cx="10515600" cy="1325563"/>
          </a:xfrm>
        </p:spPr>
        <p:txBody>
          <a:bodyPr/>
          <a:lstStyle/>
          <a:p>
            <a:r>
              <a:rPr lang="cs-CZ" dirty="0" err="1">
                <a:latin typeface="Garamond" panose="02020404030301010803" pitchFamily="18" charset="0"/>
              </a:rPr>
              <a:t>our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cs-CZ" dirty="0" err="1">
                <a:latin typeface="Garamond" panose="02020404030301010803" pitchFamily="18" charset="0"/>
              </a:rPr>
              <a:t>fixed</a:t>
            </a:r>
            <a:r>
              <a:rPr lang="cs-CZ" dirty="0">
                <a:latin typeface="Garamond" panose="02020404030301010803" pitchFamily="18" charset="0"/>
              </a:rPr>
              <a:t> geometry </a:t>
            </a:r>
            <a:r>
              <a:rPr lang="cs-CZ" dirty="0" err="1">
                <a:latin typeface="Garamond" panose="02020404030301010803" pitchFamily="18" charset="0"/>
              </a:rPr>
              <a:t>valve</a:t>
            </a:r>
            <a:endParaRPr lang="cs-CZ" dirty="0">
              <a:latin typeface="Garamond" panose="02020404030301010803" pitchFamily="18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A3C7CA-A91D-4341-A241-4B46320DA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4" y="1126957"/>
            <a:ext cx="6976105" cy="9787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900" dirty="0" err="1">
                <a:latin typeface="Garamond" panose="02020404030301010803" pitchFamily="18" charset="0"/>
              </a:rPr>
              <a:t>our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own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unique</a:t>
            </a:r>
            <a:r>
              <a:rPr lang="cs-CZ" sz="2900" dirty="0">
                <a:latin typeface="Garamond" panose="02020404030301010803" pitchFamily="18" charset="0"/>
              </a:rPr>
              <a:t> model </a:t>
            </a:r>
            <a:r>
              <a:rPr lang="cs-CZ" sz="2900" dirty="0" err="1">
                <a:latin typeface="Garamond" panose="02020404030301010803" pitchFamily="18" charset="0"/>
              </a:rPr>
              <a:t>of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one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direction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br>
              <a:rPr lang="cs-CZ" sz="2900" dirty="0">
                <a:latin typeface="Garamond" panose="02020404030301010803" pitchFamily="18" charset="0"/>
              </a:rPr>
            </a:br>
            <a:r>
              <a:rPr lang="cs-CZ" sz="2900" dirty="0" err="1">
                <a:latin typeface="Garamond" panose="02020404030301010803" pitchFamily="18" charset="0"/>
              </a:rPr>
              <a:t>passive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valve</a:t>
            </a:r>
            <a:endParaRPr lang="cs-CZ" sz="2900" dirty="0">
              <a:latin typeface="Garamond" panose="02020404030301010803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2757D6-D6CE-498D-9A73-C3C923CE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25</a:t>
            </a:fld>
            <a:endParaRPr lang="en-GB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C7F70452-CF83-4BC6-AC4D-CB78B89419A8}"/>
              </a:ext>
            </a:extLst>
          </p:cNvPr>
          <p:cNvCxnSpPr>
            <a:cxnSpLocks/>
          </p:cNvCxnSpPr>
          <p:nvPr/>
        </p:nvCxnSpPr>
        <p:spPr>
          <a:xfrm>
            <a:off x="957008" y="3913185"/>
            <a:ext cx="0" cy="518311"/>
          </a:xfrm>
          <a:prstGeom prst="straightConnector1">
            <a:avLst/>
          </a:prstGeom>
          <a:ln w="28575">
            <a:solidFill>
              <a:srgbClr val="6C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8A055C7F-A7ED-4240-8D79-1D0AAC7F42D7}"/>
                  </a:ext>
                </a:extLst>
              </p:cNvPr>
              <p:cNvSpPr txBox="1"/>
              <p:nvPr/>
            </p:nvSpPr>
            <p:spPr>
              <a:xfrm>
                <a:off x="1062856" y="3998221"/>
                <a:ext cx="1633992" cy="390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cs-CZ" sz="2600" dirty="0">
                    <a:latin typeface="Garamond" panose="02020404030301010803" pitchFamily="18" charset="0"/>
                  </a:rPr>
                  <a:t>1.36 cm</a:t>
                </a:r>
              </a:p>
            </p:txBody>
          </p:sp>
        </mc:Choice>
        <mc:Fallback xmlns="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8A055C7F-A7ED-4240-8D79-1D0AAC7F4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56" y="3998221"/>
                <a:ext cx="1633992" cy="390905"/>
              </a:xfrm>
              <a:prstGeom prst="rect">
                <a:avLst/>
              </a:prstGeom>
              <a:blipFill>
                <a:blip r:embed="rId5"/>
                <a:stretch>
                  <a:fillRect t="-14063" b="-640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4067EA54-CFA7-4889-A1DB-FE0D53ABF713}"/>
              </a:ext>
            </a:extLst>
          </p:cNvPr>
          <p:cNvSpPr/>
          <p:nvPr/>
        </p:nvSpPr>
        <p:spPr>
          <a:xfrm>
            <a:off x="782369" y="2290183"/>
            <a:ext cx="1365278" cy="375492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EDF288AF-584D-4D6C-A24A-D7A1A57DAD53}"/>
              </a:ext>
            </a:extLst>
          </p:cNvPr>
          <p:cNvSpPr/>
          <p:nvPr/>
        </p:nvSpPr>
        <p:spPr>
          <a:xfrm rot="10800000">
            <a:off x="3813247" y="2286015"/>
            <a:ext cx="2743201" cy="359204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3440AF4-CC89-4876-9586-5DAA0D4F7393}"/>
              </a:ext>
            </a:extLst>
          </p:cNvPr>
          <p:cNvSpPr txBox="1"/>
          <p:nvPr/>
        </p:nvSpPr>
        <p:spPr>
          <a:xfrm>
            <a:off x="5184848" y="2671350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Garamond" panose="02020404030301010803" pitchFamily="18" charset="0"/>
              </a:rPr>
              <a:t>forward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1A0457B-8945-4B44-BE7A-01594CBB9601}"/>
              </a:ext>
            </a:extLst>
          </p:cNvPr>
          <p:cNvSpPr txBox="1"/>
          <p:nvPr/>
        </p:nvSpPr>
        <p:spPr>
          <a:xfrm>
            <a:off x="776048" y="2676468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reversed</a:t>
            </a:r>
            <a:endParaRPr lang="cs-CZ" sz="2600" dirty="0">
              <a:latin typeface="Garamond" panose="02020404030301010803" pitchFamily="18" charset="0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FBA4B7E-9018-4CDC-A657-83943CE59C7E}"/>
              </a:ext>
            </a:extLst>
          </p:cNvPr>
          <p:cNvCxnSpPr/>
          <p:nvPr/>
        </p:nvCxnSpPr>
        <p:spPr>
          <a:xfrm>
            <a:off x="801720" y="2758749"/>
            <a:ext cx="0" cy="2636644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EC915CA-FDDC-433B-A739-96CE1D21E574}"/>
              </a:ext>
            </a:extLst>
          </p:cNvPr>
          <p:cNvCxnSpPr/>
          <p:nvPr/>
        </p:nvCxnSpPr>
        <p:spPr>
          <a:xfrm>
            <a:off x="6544855" y="2530680"/>
            <a:ext cx="0" cy="2636644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5C78DA3-E7AC-4312-9F39-96280248D1B5}"/>
              </a:ext>
            </a:extLst>
          </p:cNvPr>
          <p:cNvSpPr txBox="1"/>
          <p:nvPr/>
        </p:nvSpPr>
        <p:spPr>
          <a:xfrm>
            <a:off x="8753120" y="5634446"/>
            <a:ext cx="2215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Garamond" panose="02020404030301010803" pitchFamily="18" charset="0"/>
              </a:rPr>
              <a:t>1-38 </a:t>
            </a:r>
            <a:r>
              <a:rPr lang="cs-CZ" sz="3600" b="1" dirty="0" err="1">
                <a:latin typeface="Garamond" panose="02020404030301010803" pitchFamily="18" charset="0"/>
              </a:rPr>
              <a:t>kPa</a:t>
            </a:r>
            <a:endParaRPr lang="cs-CZ" sz="3600" b="1" dirty="0">
              <a:latin typeface="Garamond" panose="02020404030301010803" pitchFamily="18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7006157" y="2112650"/>
            <a:ext cx="5090921" cy="3868700"/>
            <a:chOff x="7006157" y="2112650"/>
            <a:chExt cx="5090921" cy="3868700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043163E0-DEE8-46B3-A1BB-E86C61C5E557}"/>
                </a:ext>
              </a:extLst>
            </p:cNvPr>
            <p:cNvSpPr/>
            <p:nvPr/>
          </p:nvSpPr>
          <p:spPr>
            <a:xfrm>
              <a:off x="7624714" y="3525251"/>
              <a:ext cx="3925602" cy="2101501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chemeClr val="bg1"/>
              </a:bgClr>
            </a:pattFill>
            <a:ln w="38100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B438F64F-9302-48E5-B7DE-0B32AE10239F}"/>
                </a:ext>
              </a:extLst>
            </p:cNvPr>
            <p:cNvCxnSpPr>
              <a:cxnSpLocks/>
            </p:cNvCxnSpPr>
            <p:nvPr/>
          </p:nvCxnSpPr>
          <p:spPr>
            <a:xfrm>
              <a:off x="7624714" y="3264272"/>
              <a:ext cx="0" cy="2362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ED1BD79A-8288-4A80-98FF-5C74B3CC6A11}"/>
                </a:ext>
              </a:extLst>
            </p:cNvPr>
            <p:cNvSpPr txBox="1"/>
            <p:nvPr/>
          </p:nvSpPr>
          <p:spPr>
            <a:xfrm>
              <a:off x="8119105" y="4362197"/>
              <a:ext cx="272746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 err="1">
                  <a:latin typeface="Cambria" panose="02040503050406030204" pitchFamily="18" charset="0"/>
                </a:rPr>
                <a:t>better</a:t>
              </a:r>
              <a:r>
                <a:rPr lang="cs-CZ" sz="2400" dirty="0">
                  <a:latin typeface="Cambria" panose="02040503050406030204" pitchFamily="18" charset="0"/>
                </a:rPr>
                <a:t> </a:t>
              </a:r>
              <a:r>
                <a:rPr lang="cs-CZ" sz="2400" dirty="0" err="1">
                  <a:latin typeface="Cambria" panose="02040503050406030204" pitchFamily="18" charset="0"/>
                </a:rPr>
                <a:t>properties</a:t>
              </a:r>
              <a:r>
                <a:rPr lang="cs-CZ" sz="2400" dirty="0">
                  <a:latin typeface="Cambria" panose="02040503050406030204" pitchFamily="18" charset="0"/>
                </a:rPr>
                <a:t> </a:t>
              </a:r>
              <a:r>
                <a:rPr lang="cs-CZ" sz="2400" dirty="0" err="1">
                  <a:latin typeface="Cambria" panose="02040503050406030204" pitchFamily="18" charset="0"/>
                </a:rPr>
                <a:t>than</a:t>
              </a:r>
              <a:r>
                <a:rPr lang="cs-CZ" sz="2400" dirty="0">
                  <a:latin typeface="Cambria" panose="02040503050406030204" pitchFamily="18" charset="0"/>
                </a:rPr>
                <a:t> </a:t>
              </a:r>
              <a:r>
                <a:rPr lang="cs-CZ" sz="2400" b="1" dirty="0">
                  <a:latin typeface="Cambria" panose="02040503050406030204" pitchFamily="18" charset="0"/>
                </a:rPr>
                <a:t>Tesla model</a:t>
              </a:r>
            </a:p>
          </p:txBody>
        </p: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0072B213-54A9-4E04-A4F8-1833CC8A1CAB}"/>
                </a:ext>
              </a:extLst>
            </p:cNvPr>
            <p:cNvCxnSpPr>
              <a:cxnSpLocks/>
            </p:cNvCxnSpPr>
            <p:nvPr/>
          </p:nvCxnSpPr>
          <p:spPr>
            <a:xfrm>
              <a:off x="7624714" y="5626752"/>
              <a:ext cx="44723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5F9EE1EA-EEEB-48AE-A3D4-DEC641E8D65C}"/>
                </a:ext>
              </a:extLst>
            </p:cNvPr>
            <p:cNvSpPr txBox="1"/>
            <p:nvPr/>
          </p:nvSpPr>
          <p:spPr>
            <a:xfrm rot="16200000">
              <a:off x="5364195" y="3754612"/>
              <a:ext cx="3868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b="1" dirty="0">
                  <a:latin typeface="Garamond" panose="02020404030301010803" pitchFamily="18" charset="0"/>
                </a:rPr>
                <a:t>1-4 SEGMENTS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35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EBCC2-F885-424A-8DFD-6F75E0C6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cs-CZ" dirty="0"/>
              <a:t>OWN GEOMETRY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78A479-944B-4ED3-8BA3-4B404A48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26</a:t>
            </a:fld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E7DC93-FD87-444B-9E3D-795D68A30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7" y="1158384"/>
            <a:ext cx="8423787" cy="50542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3E50D62-1905-42EF-BC4D-EB03FB6EEE92}"/>
              </a:ext>
            </a:extLst>
          </p:cNvPr>
          <p:cNvSpPr txBox="1"/>
          <p:nvPr/>
        </p:nvSpPr>
        <p:spPr>
          <a:xfrm>
            <a:off x="1804873" y="6213644"/>
            <a:ext cx="60135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dirty="0" err="1">
                <a:latin typeface="Garamond" panose="02020404030301010803" pitchFamily="18" charset="0"/>
              </a:rPr>
              <a:t>inlet</a:t>
            </a:r>
            <a:r>
              <a:rPr lang="cs-CZ" sz="2700" dirty="0">
                <a:latin typeface="Garamond" panose="02020404030301010803" pitchFamily="18" charset="0"/>
              </a:rPr>
              <a:t> </a:t>
            </a:r>
            <a:r>
              <a:rPr lang="cs-CZ" sz="2700" dirty="0" err="1">
                <a:latin typeface="Garamond" panose="02020404030301010803" pitchFamily="18" charset="0"/>
              </a:rPr>
              <a:t>pressure</a:t>
            </a:r>
            <a:r>
              <a:rPr lang="cs-CZ" sz="2700" dirty="0">
                <a:latin typeface="Garamond" panose="02020404030301010803" pitchFamily="18" charset="0"/>
              </a:rPr>
              <a:t> in </a:t>
            </a:r>
            <a:r>
              <a:rPr lang="cs-CZ" sz="2700" dirty="0" err="1">
                <a:latin typeface="Garamond" panose="02020404030301010803" pitchFamily="18" charset="0"/>
              </a:rPr>
              <a:t>reversed</a:t>
            </a:r>
            <a:r>
              <a:rPr lang="cs-CZ" sz="2700" dirty="0">
                <a:latin typeface="Garamond" panose="02020404030301010803" pitchFamily="18" charset="0"/>
              </a:rPr>
              <a:t> </a:t>
            </a:r>
            <a:r>
              <a:rPr lang="cs-CZ" sz="2700" dirty="0" err="1">
                <a:latin typeface="Garamond" panose="02020404030301010803" pitchFamily="18" charset="0"/>
              </a:rPr>
              <a:t>direction</a:t>
            </a:r>
            <a:r>
              <a:rPr lang="cs-CZ" sz="2700" dirty="0">
                <a:latin typeface="Garamond" panose="02020404030301010803" pitchFamily="18" charset="0"/>
              </a:rPr>
              <a:t> [</a:t>
            </a:r>
            <a:r>
              <a:rPr lang="cs-CZ" sz="2700" dirty="0" err="1">
                <a:latin typeface="Garamond" panose="02020404030301010803" pitchFamily="18" charset="0"/>
              </a:rPr>
              <a:t>kPa</a:t>
            </a:r>
            <a:r>
              <a:rPr lang="cs-CZ" sz="27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60EDA12-730A-4C72-9DA1-611935AAF634}"/>
              </a:ext>
            </a:extLst>
          </p:cNvPr>
          <p:cNvSpPr txBox="1"/>
          <p:nvPr/>
        </p:nvSpPr>
        <p:spPr>
          <a:xfrm rot="16200000">
            <a:off x="-2660937" y="3278209"/>
            <a:ext cx="60135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dirty="0" err="1">
                <a:latin typeface="Garamond" panose="02020404030301010803" pitchFamily="18" charset="0"/>
              </a:rPr>
              <a:t>Diodicity</a:t>
            </a:r>
            <a:endParaRPr lang="cs-CZ" sz="2700" dirty="0">
              <a:latin typeface="Garamond" panose="02020404030301010803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4F46006-3640-4A7D-97E1-A89FFDC70B72}"/>
              </a:ext>
            </a:extLst>
          </p:cNvPr>
          <p:cNvSpPr txBox="1"/>
          <p:nvPr/>
        </p:nvSpPr>
        <p:spPr>
          <a:xfrm>
            <a:off x="9249204" y="3408298"/>
            <a:ext cx="262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Tesla </a:t>
            </a:r>
            <a:r>
              <a:rPr lang="cs-CZ" sz="2400" b="1" dirty="0" err="1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valve</a:t>
            </a:r>
            <a:endParaRPr lang="cs-CZ" sz="2400" b="1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E9B365-EA5F-4810-BC13-C8818613ECA8}"/>
              </a:ext>
            </a:extLst>
          </p:cNvPr>
          <p:cNvSpPr txBox="1"/>
          <p:nvPr/>
        </p:nvSpPr>
        <p:spPr>
          <a:xfrm>
            <a:off x="8931620" y="1688713"/>
            <a:ext cx="316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990000"/>
                </a:solidFill>
                <a:latin typeface="Garamond" panose="02020404030301010803" pitchFamily="18" charset="0"/>
              </a:rPr>
              <a:t>our</a:t>
            </a:r>
            <a:r>
              <a:rPr lang="cs-CZ" sz="2400" b="1" dirty="0">
                <a:solidFill>
                  <a:srgbClr val="990000"/>
                </a:solidFill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solidFill>
                  <a:srgbClr val="990000"/>
                </a:solidFill>
                <a:latin typeface="Garamond" panose="02020404030301010803" pitchFamily="18" charset="0"/>
              </a:rPr>
              <a:t>own</a:t>
            </a:r>
            <a:r>
              <a:rPr lang="cs-CZ" sz="2400" b="1" dirty="0">
                <a:solidFill>
                  <a:srgbClr val="990000"/>
                </a:solidFill>
                <a:latin typeface="Garamond" panose="02020404030301010803" pitchFamily="18" charset="0"/>
              </a:rPr>
              <a:t> model </a:t>
            </a:r>
            <a:r>
              <a:rPr lang="cs-CZ" sz="2400" b="1" dirty="0" err="1">
                <a:solidFill>
                  <a:srgbClr val="990000"/>
                </a:solidFill>
                <a:latin typeface="Garamond" panose="02020404030301010803" pitchFamily="18" charset="0"/>
              </a:rPr>
              <a:t>of</a:t>
            </a:r>
            <a:r>
              <a:rPr lang="cs-CZ" sz="2400" b="1" dirty="0">
                <a:solidFill>
                  <a:srgbClr val="990000"/>
                </a:solidFill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solidFill>
                  <a:srgbClr val="990000"/>
                </a:solidFill>
                <a:latin typeface="Garamond" panose="02020404030301010803" pitchFamily="18" charset="0"/>
              </a:rPr>
              <a:t>one</a:t>
            </a:r>
            <a:r>
              <a:rPr lang="cs-CZ" sz="2400" b="1" dirty="0">
                <a:solidFill>
                  <a:srgbClr val="990000"/>
                </a:solidFill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solidFill>
                  <a:srgbClr val="990000"/>
                </a:solidFill>
                <a:latin typeface="Garamond" panose="02020404030301010803" pitchFamily="18" charset="0"/>
              </a:rPr>
              <a:t>direction</a:t>
            </a:r>
            <a:r>
              <a:rPr lang="cs-CZ" sz="2400" b="1" dirty="0">
                <a:solidFill>
                  <a:srgbClr val="990000"/>
                </a:solidFill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solidFill>
                  <a:srgbClr val="990000"/>
                </a:solidFill>
                <a:latin typeface="Garamond" panose="02020404030301010803" pitchFamily="18" charset="0"/>
              </a:rPr>
              <a:t>passive</a:t>
            </a:r>
            <a:r>
              <a:rPr lang="cs-CZ" sz="2400" b="1" dirty="0">
                <a:solidFill>
                  <a:srgbClr val="990000"/>
                </a:solidFill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solidFill>
                  <a:srgbClr val="990000"/>
                </a:solidFill>
                <a:latin typeface="Garamond" panose="02020404030301010803" pitchFamily="18" charset="0"/>
              </a:rPr>
              <a:t>valve</a:t>
            </a:r>
            <a:endParaRPr lang="cs-CZ" sz="2400" b="1" dirty="0">
              <a:solidFill>
                <a:srgbClr val="99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9A0540ED-51D3-4904-BB34-8847ECF445D7}"/>
              </a:ext>
            </a:extLst>
          </p:cNvPr>
          <p:cNvSpPr/>
          <p:nvPr/>
        </p:nvSpPr>
        <p:spPr>
          <a:xfrm rot="5400000">
            <a:off x="3686165" y="2646446"/>
            <a:ext cx="420376" cy="4182964"/>
          </a:xfrm>
          <a:prstGeom prst="rightBrace">
            <a:avLst/>
          </a:prstGeom>
          <a:ln w="57150">
            <a:solidFill>
              <a:srgbClr val="6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C91D5AD-88D5-4C45-A2A6-650F9B1F94BD}"/>
              </a:ext>
            </a:extLst>
          </p:cNvPr>
          <p:cNvSpPr txBox="1"/>
          <p:nvPr/>
        </p:nvSpPr>
        <p:spPr>
          <a:xfrm>
            <a:off x="2031016" y="5140440"/>
            <a:ext cx="4064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6C0000"/>
                </a:solidFill>
                <a:latin typeface="Garamond" panose="02020404030301010803" pitchFamily="18" charset="0"/>
              </a:rPr>
              <a:t>our</a:t>
            </a:r>
            <a:r>
              <a:rPr lang="cs-CZ" sz="2400" b="1" dirty="0">
                <a:solidFill>
                  <a:srgbClr val="6C0000"/>
                </a:solidFill>
                <a:latin typeface="Garamond" panose="02020404030301010803" pitchFamily="18" charset="0"/>
              </a:rPr>
              <a:t> model </a:t>
            </a:r>
            <a:r>
              <a:rPr lang="cs-CZ" sz="2400" dirty="0" err="1">
                <a:latin typeface="Garamond" panose="02020404030301010803" pitchFamily="18" charset="0"/>
              </a:rPr>
              <a:t>better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properties</a:t>
            </a:r>
            <a:endParaRPr lang="cs-CZ" sz="2400" dirty="0">
              <a:latin typeface="Garamond" panose="02020404030301010803" pitchFamily="18" charset="0"/>
            </a:endParaRP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FF9A2759-9177-4470-B9AD-A2B03C613242}"/>
              </a:ext>
            </a:extLst>
          </p:cNvPr>
          <p:cNvCxnSpPr/>
          <p:nvPr/>
        </p:nvCxnSpPr>
        <p:spPr>
          <a:xfrm flipV="1">
            <a:off x="5987844" y="1951285"/>
            <a:ext cx="0" cy="2507634"/>
          </a:xfrm>
          <a:prstGeom prst="line">
            <a:avLst/>
          </a:prstGeom>
          <a:ln w="57150">
            <a:solidFill>
              <a:srgbClr val="6C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9EC8C9DA-A70A-404A-80EE-E205D3A5296E}"/>
              </a:ext>
            </a:extLst>
          </p:cNvPr>
          <p:cNvCxnSpPr>
            <a:cxnSpLocks/>
          </p:cNvCxnSpPr>
          <p:nvPr/>
        </p:nvCxnSpPr>
        <p:spPr>
          <a:xfrm flipV="1">
            <a:off x="1804871" y="2777618"/>
            <a:ext cx="0" cy="1681301"/>
          </a:xfrm>
          <a:prstGeom prst="line">
            <a:avLst/>
          </a:prstGeom>
          <a:ln w="57150">
            <a:solidFill>
              <a:srgbClr val="6C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FD21777E-2412-44FB-89BE-EB7337EA3BF9}"/>
              </a:ext>
            </a:extLst>
          </p:cNvPr>
          <p:cNvGrpSpPr/>
          <p:nvPr/>
        </p:nvGrpSpPr>
        <p:grpSpPr>
          <a:xfrm rot="15759389">
            <a:off x="10510724" y="4195611"/>
            <a:ext cx="2005189" cy="2028630"/>
            <a:chOff x="1259804" y="4156778"/>
            <a:chExt cx="2827288" cy="3447613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E3C32370-1B18-4B16-B736-03BB7747B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74"/>
            <a:stretch/>
          </p:blipFill>
          <p:spPr>
            <a:xfrm rot="9541643">
              <a:off x="1259804" y="4156778"/>
              <a:ext cx="2170482" cy="3200408"/>
            </a:xfrm>
            <a:prstGeom prst="rect">
              <a:avLst/>
            </a:prstGeom>
          </p:spPr>
        </p:pic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11C2E107-2A98-42EE-9CD9-B51A77259851}"/>
                </a:ext>
              </a:extLst>
            </p:cNvPr>
            <p:cNvSpPr/>
            <p:nvPr/>
          </p:nvSpPr>
          <p:spPr>
            <a:xfrm>
              <a:off x="1514195" y="6665323"/>
              <a:ext cx="2572897" cy="939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" name="Obrázek 19">
            <a:extLst>
              <a:ext uri="{FF2B5EF4-FFF2-40B4-BE49-F238E27FC236}">
                <a16:creationId xmlns:a16="http://schemas.microsoft.com/office/drawing/2014/main" id="{1792FF23-2546-4C9B-8D70-A24D30FD5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5491">
            <a:off x="9300784" y="4324994"/>
            <a:ext cx="935310" cy="1767838"/>
          </a:xfrm>
          <a:prstGeom prst="rect">
            <a:avLst/>
          </a:prstGeom>
        </p:spPr>
      </p:pic>
      <p:sp>
        <p:nvSpPr>
          <p:cNvPr id="31" name="Obdélník 30">
            <a:extLst>
              <a:ext uri="{FF2B5EF4-FFF2-40B4-BE49-F238E27FC236}">
                <a16:creationId xmlns:a16="http://schemas.microsoft.com/office/drawing/2014/main" id="{CECF21D4-E52A-485B-985B-B06C5AA69412}"/>
              </a:ext>
            </a:extLst>
          </p:cNvPr>
          <p:cNvSpPr/>
          <p:nvPr/>
        </p:nvSpPr>
        <p:spPr>
          <a:xfrm>
            <a:off x="10487329" y="4458919"/>
            <a:ext cx="1559066" cy="15707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C3DD8B01-1290-4554-8072-5476FB22061F}"/>
              </a:ext>
            </a:extLst>
          </p:cNvPr>
          <p:cNvSpPr/>
          <p:nvPr/>
        </p:nvSpPr>
        <p:spPr>
          <a:xfrm>
            <a:off x="8828063" y="4451453"/>
            <a:ext cx="1559066" cy="1570741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7B97B86C-6D91-4564-B666-A784D2B51A9F}"/>
                  </a:ext>
                </a:extLst>
              </p:cNvPr>
              <p:cNvSpPr txBox="1"/>
              <p:nvPr/>
            </p:nvSpPr>
            <p:spPr>
              <a:xfrm>
                <a:off x="9229095" y="3869870"/>
                <a:ext cx="30346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4 </a:t>
                </a:r>
                <a:r>
                  <a:rPr lang="cs-CZ" sz="2400" dirty="0" err="1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segments</a:t>
                </a:r>
                <a:r>
                  <a:rPr lang="cs-CZ" sz="2400" dirty="0">
                    <a:solidFill>
                      <a:schemeClr val="accent1">
                        <a:lumMod val="50000"/>
                      </a:schemeClr>
                    </a:solidFill>
                    <a:latin typeface="Garamond" panose="02020404030301010803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cs-CZ" sz="24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cs-CZ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=45°)</m:t>
                    </m:r>
                  </m:oMath>
                </a14:m>
                <a:endParaRPr lang="cs-CZ" sz="2400" dirty="0">
                  <a:solidFill>
                    <a:schemeClr val="accent1">
                      <a:lumMod val="50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7B97B86C-6D91-4564-B666-A784D2B51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095" y="3869870"/>
                <a:ext cx="3034679" cy="461665"/>
              </a:xfrm>
              <a:prstGeom prst="rect">
                <a:avLst/>
              </a:prstGeom>
              <a:blipFill>
                <a:blip r:embed="rId5"/>
                <a:stretch>
                  <a:fillRect l="-3213" t="-10526" b="-289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418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EA7F7-FB16-4F5A-AD55-AE7984FA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30" y="114380"/>
            <a:ext cx="10515600" cy="1325563"/>
          </a:xfrm>
        </p:spPr>
        <p:txBody>
          <a:bodyPr/>
          <a:lstStyle/>
          <a:p>
            <a:r>
              <a:rPr lang="cs-CZ" dirty="0" err="1"/>
              <a:t>Conclusion</a:t>
            </a:r>
            <a:r>
              <a:rPr lang="cs-CZ" dirty="0"/>
              <a:t> I.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90F9D3-39AA-4870-939C-10E981543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997" y="1262727"/>
            <a:ext cx="6418006" cy="460375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dirty="0" err="1">
                <a:latin typeface="Garamond" panose="02020404030301010803" pitchFamily="18" charset="0"/>
              </a:rPr>
              <a:t>own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functional</a:t>
            </a:r>
            <a:r>
              <a:rPr lang="cs-CZ" sz="2600" dirty="0">
                <a:latin typeface="Garamond" panose="02020404030301010803" pitchFamily="18" charset="0"/>
              </a:rPr>
              <a:t> model </a:t>
            </a:r>
            <a:r>
              <a:rPr lang="cs-CZ" sz="2600" dirty="0" err="1">
                <a:latin typeface="Garamond" panose="02020404030301010803" pitchFamily="18" charset="0"/>
              </a:rPr>
              <a:t>designed</a:t>
            </a:r>
            <a:r>
              <a:rPr lang="cs-CZ" sz="2600" dirty="0">
                <a:latin typeface="Garamond" panose="02020404030301010803" pitchFamily="18" charset="0"/>
              </a:rPr>
              <a:t> &amp; </a:t>
            </a:r>
            <a:r>
              <a:rPr lang="cs-CZ" sz="2600" dirty="0" err="1">
                <a:latin typeface="Garamond" panose="02020404030301010803" pitchFamily="18" charset="0"/>
              </a:rPr>
              <a:t>constructed</a:t>
            </a:r>
            <a:endParaRPr lang="cs-CZ" sz="2600" dirty="0">
              <a:latin typeface="Garamond" panose="02020404030301010803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A92746-BA33-41A0-BF29-519023AE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27</a:t>
            </a:fld>
            <a:endParaRPr lang="en-GB" dirty="0"/>
          </a:p>
        </p:txBody>
      </p:sp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14FEEA04-C5C0-4D34-9318-39E7CA4131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/>
          <a:stretch/>
        </p:blipFill>
        <p:spPr>
          <a:xfrm>
            <a:off x="552662" y="1940183"/>
            <a:ext cx="5076668" cy="43513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B2A7B82-33D5-41B9-A45F-C597E2E0C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5" t="6210" r="4336"/>
          <a:stretch/>
        </p:blipFill>
        <p:spPr>
          <a:xfrm>
            <a:off x="6651161" y="1940183"/>
            <a:ext cx="5076668" cy="43513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904F864-D1AF-40FA-803D-B420B58C894A}"/>
              </a:ext>
            </a:extLst>
          </p:cNvPr>
          <p:cNvSpPr txBox="1"/>
          <p:nvPr/>
        </p:nvSpPr>
        <p:spPr>
          <a:xfrm>
            <a:off x="1719396" y="6291521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Garamond" panose="02020404030301010803" pitchFamily="18" charset="0"/>
              </a:rPr>
              <a:t>forward </a:t>
            </a:r>
            <a:r>
              <a:rPr lang="cs-CZ" sz="2400" dirty="0" err="1">
                <a:latin typeface="Garamond" panose="02020404030301010803" pitchFamily="18" charset="0"/>
              </a:rPr>
              <a:t>direction</a:t>
            </a:r>
            <a:endParaRPr lang="cs-CZ" sz="2400" dirty="0">
              <a:latin typeface="Garamond" panose="02020404030301010803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1E0682-403B-4A3E-8F9C-F9B23E2194DE}"/>
              </a:ext>
            </a:extLst>
          </p:cNvPr>
          <p:cNvSpPr txBox="1"/>
          <p:nvPr/>
        </p:nvSpPr>
        <p:spPr>
          <a:xfrm>
            <a:off x="8192653" y="6291521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reversed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direction</a:t>
            </a:r>
            <a:endParaRPr lang="cs-CZ" sz="2400" dirty="0">
              <a:latin typeface="Garamond" panose="02020404030301010803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CDA4949-0423-45F3-BF5C-AE8B9F2094F8}"/>
              </a:ext>
            </a:extLst>
          </p:cNvPr>
          <p:cNvSpPr txBox="1"/>
          <p:nvPr/>
        </p:nvSpPr>
        <p:spPr>
          <a:xfrm>
            <a:off x="10259559" y="1500014"/>
            <a:ext cx="2554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>
                <a:latin typeface="Garamond" panose="02020404030301010803" pitchFamily="18" charset="0"/>
              </a:rPr>
              <a:t>two</a:t>
            </a:r>
            <a:r>
              <a:rPr lang="cs-CZ" sz="2200" dirty="0">
                <a:latin typeface="Garamond" panose="02020404030301010803" pitchFamily="18" charset="0"/>
              </a:rPr>
              <a:t> </a:t>
            </a:r>
            <a:r>
              <a:rPr lang="cs-CZ" sz="2200" dirty="0" err="1">
                <a:latin typeface="Garamond" panose="02020404030301010803" pitchFamily="18" charset="0"/>
              </a:rPr>
              <a:t>segments</a:t>
            </a:r>
            <a:endParaRPr lang="cs-CZ" sz="22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3DAEB32E-F945-4320-8897-77460FF6FA4C}"/>
                  </a:ext>
                </a:extLst>
              </p:cNvPr>
              <p:cNvSpPr txBox="1"/>
              <p:nvPr/>
            </p:nvSpPr>
            <p:spPr>
              <a:xfrm>
                <a:off x="10259559" y="1117021"/>
                <a:ext cx="32166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2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cs-CZ" sz="2200" b="0" i="1" dirty="0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cs-CZ" sz="2200" dirty="0">
                    <a:latin typeface="Garamond" panose="02020404030301010803" pitchFamily="18" charset="0"/>
                  </a:rPr>
                  <a:t> = </a:t>
                </a:r>
                <a:r>
                  <a:rPr lang="cs-CZ" sz="2200" b="1" dirty="0">
                    <a:latin typeface="Garamond" panose="02020404030301010803" pitchFamily="18" charset="0"/>
                  </a:rPr>
                  <a:t>15 </a:t>
                </a:r>
                <a:r>
                  <a:rPr lang="cs-CZ" sz="2200" b="1" dirty="0" err="1">
                    <a:latin typeface="Garamond" panose="02020404030301010803" pitchFamily="18" charset="0"/>
                  </a:rPr>
                  <a:t>MPa</a:t>
                </a:r>
                <a:endParaRPr lang="cs-CZ" sz="22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3DAEB32E-F945-4320-8897-77460FF6F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559" y="1117021"/>
                <a:ext cx="3216640" cy="430887"/>
              </a:xfrm>
              <a:prstGeom prst="rect">
                <a:avLst/>
              </a:prstGeom>
              <a:blipFill>
                <a:blip r:embed="rId4"/>
                <a:stretch>
                  <a:fillRect l="-379" t="-9859" b="-2816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3671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5BD7AE3-DF7A-4C5A-AFBB-830FBE05D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96" t="40151" r="25555" b="27040"/>
          <a:stretch/>
        </p:blipFill>
        <p:spPr>
          <a:xfrm>
            <a:off x="7881256" y="1999777"/>
            <a:ext cx="3946039" cy="16841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84953FE-8178-40AE-8EB1-4A8ED3EFD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08" y="3654014"/>
            <a:ext cx="5537496" cy="29872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A9784D2-A723-4C8D-9318-B3A618E86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54" y="136525"/>
            <a:ext cx="10515600" cy="1325563"/>
          </a:xfrm>
        </p:spPr>
        <p:txBody>
          <a:bodyPr/>
          <a:lstStyle/>
          <a:p>
            <a:r>
              <a:rPr lang="cs-CZ" dirty="0"/>
              <a:t>CONCLUSION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BA2A0C-D898-4FE8-8B82-880227C4A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9"/>
            <a:ext cx="5022954" cy="8913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 err="1">
                <a:latin typeface="Garamond" panose="02020404030301010803" pitchFamily="18" charset="0"/>
              </a:rPr>
              <a:t>own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geometrical</a:t>
            </a:r>
            <a:r>
              <a:rPr lang="cs-CZ" sz="2400" dirty="0">
                <a:latin typeface="Garamond" panose="02020404030301010803" pitchFamily="18" charset="0"/>
              </a:rPr>
              <a:t> model </a:t>
            </a:r>
            <a:r>
              <a:rPr lang="cs-CZ" sz="2400" dirty="0" err="1">
                <a:latin typeface="Garamond" panose="02020404030301010803" pitchFamily="18" charset="0"/>
              </a:rPr>
              <a:t>of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b="1" dirty="0">
                <a:latin typeface="Garamond" panose="02020404030301010803" pitchFamily="18" charset="0"/>
              </a:rPr>
              <a:t>Tesla </a:t>
            </a:r>
            <a:r>
              <a:rPr lang="cs-CZ" sz="2400" b="1" dirty="0" err="1">
                <a:latin typeface="Garamond" panose="02020404030301010803" pitchFamily="18" charset="0"/>
              </a:rPr>
              <a:t>Valve</a:t>
            </a:r>
            <a:r>
              <a:rPr lang="cs-CZ" sz="2400" b="1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with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independet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parameters</a:t>
            </a:r>
            <a:endParaRPr lang="cs-CZ" sz="2400" dirty="0">
              <a:latin typeface="Garamond" panose="02020404030301010803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F47804-84AD-484D-B660-549D8C13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005" y="6464389"/>
            <a:ext cx="2743200" cy="365125"/>
          </a:xfrm>
        </p:spPr>
        <p:txBody>
          <a:bodyPr/>
          <a:lstStyle/>
          <a:p>
            <a:fld id="{1DFC2CA2-BD60-4C7C-998F-74A2A38A88D1}" type="slidenum">
              <a:rPr lang="en-GB" smtClean="0"/>
              <a:t>28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2">
                <a:extLst>
                  <a:ext uri="{FF2B5EF4-FFF2-40B4-BE49-F238E27FC236}">
                    <a16:creationId xmlns:a16="http://schemas.microsoft.com/office/drawing/2014/main" id="{62B0EBB6-2301-4CDA-A90B-FE3BD410B1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4108569"/>
                <a:ext cx="5022954" cy="891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None/>
                </a:pPr>
                <a:r>
                  <a:rPr lang="cs-CZ" sz="2400" b="1" dirty="0" err="1">
                    <a:latin typeface="Garamond" panose="02020404030301010803" pitchFamily="18" charset="0"/>
                  </a:rPr>
                  <a:t>angle</a:t>
                </a:r>
                <a:r>
                  <a:rPr lang="cs-CZ" sz="2400" b="1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cs-CZ" sz="2400" dirty="0">
                    <a:latin typeface="Garamond" panose="02020404030301010803" pitchFamily="18" charset="0"/>
                  </a:rPr>
                  <a:t>, </a:t>
                </a:r>
                <a:r>
                  <a:rPr lang="cs-CZ" sz="2400" b="1" dirty="0">
                    <a:latin typeface="Garamond" panose="02020404030301010803" pitchFamily="18" charset="0"/>
                  </a:rPr>
                  <a:t>ratio </a:t>
                </a:r>
                <a:r>
                  <a:rPr lang="cs-CZ" sz="2400" b="1" dirty="0" err="1">
                    <a:latin typeface="Garamond" panose="02020404030301010803" pitchFamily="18" charset="0"/>
                  </a:rPr>
                  <a:t>of</a:t>
                </a:r>
                <a:r>
                  <a:rPr lang="cs-CZ" sz="2400" b="1" dirty="0">
                    <a:latin typeface="Garamond" panose="02020404030301010803" pitchFamily="18" charset="0"/>
                  </a:rPr>
                  <a:t> </a:t>
                </a:r>
                <a:r>
                  <a:rPr lang="cs-CZ" sz="2400" b="1" dirty="0" err="1">
                    <a:latin typeface="Garamond" panose="02020404030301010803" pitchFamily="18" charset="0"/>
                  </a:rPr>
                  <a:t>sides</a:t>
                </a:r>
                <a:r>
                  <a:rPr lang="cs-CZ" sz="2400" b="1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cs-CZ" sz="2400" b="1" i="1" dirty="0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cs-CZ" sz="2400" dirty="0">
                    <a:latin typeface="Garamond" panose="02020404030301010803" pitchFamily="18" charset="0"/>
                  </a:rPr>
                  <a:t>, </a:t>
                </a:r>
                <a:r>
                  <a:rPr lang="cs-CZ" sz="2400" b="1" dirty="0" err="1">
                    <a:latin typeface="Garamond" panose="02020404030301010803" pitchFamily="18" charset="0"/>
                  </a:rPr>
                  <a:t>number</a:t>
                </a:r>
                <a:r>
                  <a:rPr lang="cs-CZ" sz="2400" b="1" dirty="0">
                    <a:latin typeface="Garamond" panose="02020404030301010803" pitchFamily="18" charset="0"/>
                  </a:rPr>
                  <a:t> </a:t>
                </a:r>
                <a:r>
                  <a:rPr lang="cs-CZ" sz="2400" b="1" dirty="0" err="1">
                    <a:latin typeface="Garamond" panose="02020404030301010803" pitchFamily="18" charset="0"/>
                  </a:rPr>
                  <a:t>of</a:t>
                </a:r>
                <a:r>
                  <a:rPr lang="cs-CZ" sz="2400" b="1" dirty="0">
                    <a:latin typeface="Garamond" panose="02020404030301010803" pitchFamily="18" charset="0"/>
                  </a:rPr>
                  <a:t> segment</a:t>
                </a:r>
                <a:r>
                  <a:rPr lang="cs-CZ" sz="2400" dirty="0">
                    <a:latin typeface="Garamond" panose="02020404030301010803" pitchFamily="18" charset="0"/>
                  </a:rPr>
                  <a:t> </a:t>
                </a:r>
                <a:r>
                  <a:rPr lang="cs-CZ" sz="2400" dirty="0" err="1">
                    <a:latin typeface="Garamond" panose="02020404030301010803" pitchFamily="18" charset="0"/>
                  </a:rPr>
                  <a:t>experimentally</a:t>
                </a:r>
                <a:r>
                  <a:rPr lang="cs-CZ" sz="2400" dirty="0">
                    <a:latin typeface="Garamond" panose="02020404030301010803" pitchFamily="18" charset="0"/>
                  </a:rPr>
                  <a:t> </a:t>
                </a:r>
                <a:r>
                  <a:rPr lang="cs-CZ" sz="2400" dirty="0" err="1">
                    <a:latin typeface="Garamond" panose="02020404030301010803" pitchFamily="18" charset="0"/>
                  </a:rPr>
                  <a:t>investigated</a:t>
                </a:r>
                <a:endParaRPr lang="cs-CZ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5" name="Zástupný symbol pro obsah 2">
                <a:extLst>
                  <a:ext uri="{FF2B5EF4-FFF2-40B4-BE49-F238E27FC236}">
                    <a16:creationId xmlns:a16="http://schemas.microsoft.com/office/drawing/2014/main" id="{62B0EBB6-2301-4CDA-A90B-FE3BD410B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08569"/>
                <a:ext cx="5022954" cy="891368"/>
              </a:xfrm>
              <a:prstGeom prst="rect">
                <a:avLst/>
              </a:prstGeom>
              <a:blipFill>
                <a:blip r:embed="rId5"/>
                <a:stretch>
                  <a:fillRect l="-1944" t="-3425" r="-1944" b="-1301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1DD347B-DE02-472D-834C-32ED2270121E}"/>
              </a:ext>
            </a:extLst>
          </p:cNvPr>
          <p:cNvSpPr txBox="1">
            <a:spLocks/>
          </p:cNvSpPr>
          <p:nvPr/>
        </p:nvSpPr>
        <p:spPr>
          <a:xfrm>
            <a:off x="838199" y="5442375"/>
            <a:ext cx="5140377" cy="891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s-CZ" sz="2400" b="1" dirty="0" err="1">
                <a:latin typeface="Garamond" panose="02020404030301010803" pitchFamily="18" charset="0"/>
              </a:rPr>
              <a:t>optimal</a:t>
            </a:r>
            <a:r>
              <a:rPr lang="cs-CZ" sz="2400" b="1" dirty="0"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latin typeface="Garamond" panose="02020404030301010803" pitchFamily="18" charset="0"/>
              </a:rPr>
              <a:t>number</a:t>
            </a:r>
            <a:r>
              <a:rPr lang="cs-CZ" sz="2400" b="1" dirty="0"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latin typeface="Garamond" panose="02020404030301010803" pitchFamily="18" charset="0"/>
              </a:rPr>
              <a:t>of</a:t>
            </a:r>
            <a:r>
              <a:rPr lang="cs-CZ" sz="2400" b="1" dirty="0">
                <a:latin typeface="Garamond" panose="02020404030301010803" pitchFamily="18" charset="0"/>
              </a:rPr>
              <a:t> segment </a:t>
            </a:r>
            <a:r>
              <a:rPr lang="cs-CZ" sz="2400" dirty="0" err="1">
                <a:latin typeface="Garamond" panose="02020404030301010803" pitchFamily="18" charset="0"/>
              </a:rPr>
              <a:t>for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latin typeface="Garamond" panose="02020404030301010803" pitchFamily="18" charset="0"/>
              </a:rPr>
              <a:t>maximal</a:t>
            </a:r>
            <a:r>
              <a:rPr lang="cs-CZ" sz="2400" b="1" dirty="0">
                <a:latin typeface="Garamond" panose="02020404030301010803" pitchFamily="18" charset="0"/>
              </a:rPr>
              <a:t> </a:t>
            </a:r>
            <a:r>
              <a:rPr lang="cs-CZ" sz="2400" b="1" i="1" dirty="0">
                <a:latin typeface="Garamond" panose="02020404030301010803" pitchFamily="18" charset="0"/>
              </a:rPr>
              <a:t>Di</a:t>
            </a:r>
            <a:endParaRPr lang="cs-CZ" sz="2400" b="1" dirty="0">
              <a:latin typeface="Garamond" panose="02020404030301010803" pitchFamily="18" charset="0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C6D6EA8-D46B-42A6-A273-26D1AEDE46CD}"/>
              </a:ext>
            </a:extLst>
          </p:cNvPr>
          <p:cNvSpPr txBox="1">
            <a:spLocks/>
          </p:cNvSpPr>
          <p:nvPr/>
        </p:nvSpPr>
        <p:spPr>
          <a:xfrm>
            <a:off x="838200" y="2541140"/>
            <a:ext cx="5022954" cy="891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s-CZ" sz="2400" b="1" dirty="0" err="1">
                <a:latin typeface="Garamond" panose="02020404030301010803" pitchFamily="18" charset="0"/>
              </a:rPr>
              <a:t>pressure</a:t>
            </a:r>
            <a:r>
              <a:rPr lang="cs-CZ" sz="2400" b="1" dirty="0">
                <a:latin typeface="Garamond" panose="02020404030301010803" pitchFamily="18" charset="0"/>
              </a:rPr>
              <a:t> drops </a:t>
            </a:r>
            <a:r>
              <a:rPr lang="cs-CZ" sz="2400" dirty="0">
                <a:latin typeface="Garamond" panose="02020404030301010803" pitchFamily="18" charset="0"/>
              </a:rPr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>
                <a:latin typeface="Garamond" panose="02020404030301010803" pitchFamily="18" charset="0"/>
              </a:rPr>
              <a:t>	</a:t>
            </a:r>
            <a:r>
              <a:rPr lang="cs-CZ" sz="2400" b="1" dirty="0" err="1">
                <a:latin typeface="Garamond" panose="02020404030301010803" pitchFamily="18" charset="0"/>
              </a:rPr>
              <a:t>Darcy-Weisenbach</a:t>
            </a:r>
            <a:r>
              <a:rPr lang="cs-CZ" sz="2400" b="1" dirty="0"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latin typeface="Garamond" panose="02020404030301010803" pitchFamily="18" charset="0"/>
              </a:rPr>
              <a:t>equation</a:t>
            </a:r>
            <a:r>
              <a:rPr lang="cs-CZ" sz="2400" dirty="0">
                <a:latin typeface="Garamond" panose="02020404030301010803" pitchFamily="18" charset="0"/>
              </a:rPr>
              <a:t>  	(forward </a:t>
            </a:r>
            <a:r>
              <a:rPr lang="cs-CZ" sz="2400" dirty="0" err="1">
                <a:latin typeface="Garamond" panose="02020404030301010803" pitchFamily="18" charset="0"/>
              </a:rPr>
              <a:t>direction</a:t>
            </a:r>
            <a:r>
              <a:rPr lang="cs-CZ" sz="2400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8F6FE0E-C092-4AFF-93D4-AA804E6BA515}"/>
              </a:ext>
            </a:extLst>
          </p:cNvPr>
          <p:cNvSpPr txBox="1">
            <a:spLocks/>
          </p:cNvSpPr>
          <p:nvPr/>
        </p:nvSpPr>
        <p:spPr>
          <a:xfrm>
            <a:off x="6345007" y="1395937"/>
            <a:ext cx="5257799" cy="1023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s-CZ" sz="2400" dirty="0" err="1">
                <a:latin typeface="Garamond" panose="02020404030301010803" pitchFamily="18" charset="0"/>
              </a:rPr>
              <a:t>own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geometric</a:t>
            </a:r>
            <a:r>
              <a:rPr lang="cs-CZ" sz="2400" dirty="0">
                <a:latin typeface="Garamond" panose="02020404030301010803" pitchFamily="18" charset="0"/>
              </a:rPr>
              <a:t> model </a:t>
            </a:r>
            <a:r>
              <a:rPr lang="cs-CZ" sz="2400" dirty="0" err="1">
                <a:latin typeface="Garamond" panose="02020404030301010803" pitchFamily="18" charset="0"/>
              </a:rPr>
              <a:t>with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latin typeface="Garamond" panose="02020404030301010803" pitchFamily="18" charset="0"/>
              </a:rPr>
              <a:t>better</a:t>
            </a:r>
            <a:r>
              <a:rPr lang="cs-CZ" sz="2400" b="1" dirty="0">
                <a:latin typeface="Garamond" panose="02020404030301010803" pitchFamily="18" charset="0"/>
              </a:rPr>
              <a:t> </a:t>
            </a:r>
            <a:r>
              <a:rPr lang="cs-CZ" sz="2400" b="1" dirty="0" err="1">
                <a:latin typeface="Garamond" panose="02020404030301010803" pitchFamily="18" charset="0"/>
              </a:rPr>
              <a:t>properties</a:t>
            </a:r>
            <a:r>
              <a:rPr lang="cs-CZ" sz="2400" b="1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than</a:t>
            </a:r>
            <a:r>
              <a:rPr lang="cs-CZ" sz="2400" dirty="0">
                <a:latin typeface="Garamond" panose="02020404030301010803" pitchFamily="18" charset="0"/>
              </a:rPr>
              <a:t> geometry </a:t>
            </a:r>
            <a:r>
              <a:rPr lang="cs-CZ" sz="2400" dirty="0" err="1">
                <a:latin typeface="Garamond" panose="02020404030301010803" pitchFamily="18" charset="0"/>
              </a:rPr>
              <a:t>of</a:t>
            </a:r>
            <a:r>
              <a:rPr lang="cs-CZ" sz="2400" dirty="0">
                <a:latin typeface="Garamond" panose="02020404030301010803" pitchFamily="18" charset="0"/>
              </a:rPr>
              <a:t> Tesla*   </a:t>
            </a:r>
          </a:p>
        </p:txBody>
      </p:sp>
    </p:spTree>
    <p:extLst>
      <p:ext uri="{BB962C8B-B14F-4D97-AF65-F5344CB8AC3E}">
        <p14:creationId xmlns:p14="http://schemas.microsoft.com/office/powerpoint/2010/main" val="3501852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4B6683-A2F7-4A66-99AD-D03EC485E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1508D4-7281-4E85-B06F-602669FED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[1] </a:t>
            </a:r>
            <a:r>
              <a:rPr lang="en-US" i="1" dirty="0"/>
              <a:t>The Life and Times of Nikola Tesla; Biography of a Genius</a:t>
            </a:r>
            <a:r>
              <a:rPr lang="en-US" dirty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[2] </a:t>
            </a:r>
            <a:r>
              <a:rPr lang="en-US" dirty="0"/>
              <a:t>"Patent #: US001329559". </a:t>
            </a:r>
            <a:r>
              <a:rPr lang="en-US" i="1" dirty="0"/>
              <a:t>United States Patent and Trademark Office</a:t>
            </a:r>
            <a:r>
              <a:rPr lang="en-US" dirty="0"/>
              <a:t>. Office of the Chief Communications Officer. Retrieved 2 January 2017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[3] </a:t>
            </a:r>
            <a:r>
              <a:rPr lang="cs-CZ" i="1" dirty="0" err="1"/>
              <a:t>Fundamental</a:t>
            </a:r>
            <a:r>
              <a:rPr lang="cs-CZ" i="1" dirty="0"/>
              <a:t> </a:t>
            </a:r>
            <a:r>
              <a:rPr lang="cs-CZ" i="1" dirty="0" err="1"/>
              <a:t>Mechanics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Fluids</a:t>
            </a:r>
            <a:r>
              <a:rPr lang="cs-CZ" i="1" dirty="0"/>
              <a:t>, </a:t>
            </a:r>
            <a:r>
              <a:rPr lang="cs-CZ" i="1" dirty="0" err="1"/>
              <a:t>Currie</a:t>
            </a:r>
            <a:r>
              <a:rPr lang="cs-CZ" i="1" dirty="0"/>
              <a:t> I. G.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[4]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3A133B-AF54-4E8B-9A27-5890E66F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73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ball valve">
            <a:extLst>
              <a:ext uri="{FF2B5EF4-FFF2-40B4-BE49-F238E27FC236}">
                <a16:creationId xmlns:a16="http://schemas.microsoft.com/office/drawing/2014/main" id="{EB5D9DD8-46D5-4B02-BF25-9CFD210BA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1" b="8778"/>
          <a:stretch/>
        </p:blipFill>
        <p:spPr bwMode="auto">
          <a:xfrm>
            <a:off x="285931" y="2190824"/>
            <a:ext cx="3547514" cy="338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FEA2AE7-1268-4AF9-8715-C85F82AE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31" y="220903"/>
            <a:ext cx="10515600" cy="1325563"/>
          </a:xfrm>
        </p:spPr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PROBLEMATICS WITH </a:t>
            </a:r>
            <a:r>
              <a:rPr lang="cs-CZ" dirty="0" err="1">
                <a:latin typeface="Garamond" panose="02020404030301010803" pitchFamily="18" charset="0"/>
              </a:rPr>
              <a:t>construction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cs-CZ" dirty="0" err="1">
                <a:latin typeface="Garamond" panose="02020404030301010803" pitchFamily="18" charset="0"/>
              </a:rPr>
              <a:t>of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cs-CZ" dirty="0" err="1">
                <a:latin typeface="Garamond" panose="02020404030301010803" pitchFamily="18" charset="0"/>
              </a:rPr>
              <a:t>valve</a:t>
            </a:r>
            <a:endParaRPr lang="cs-CZ" dirty="0">
              <a:latin typeface="Garamond" panose="02020404030301010803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8CE082-5525-46CE-93EC-B7286783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0241" y="6470435"/>
            <a:ext cx="2743200" cy="365125"/>
          </a:xfrm>
        </p:spPr>
        <p:txBody>
          <a:bodyPr/>
          <a:lstStyle/>
          <a:p>
            <a:fld id="{1DFC2CA2-BD60-4C7C-998F-74A2A38A88D1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077E669-6DC8-4F9D-8C5A-F3EB48603958}"/>
              </a:ext>
            </a:extLst>
          </p:cNvPr>
          <p:cNvSpPr txBox="1"/>
          <p:nvPr/>
        </p:nvSpPr>
        <p:spPr>
          <a:xfrm>
            <a:off x="468922" y="1413688"/>
            <a:ext cx="52812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Garamond" panose="02020404030301010803" pitchFamily="18" charset="0"/>
              </a:rPr>
              <a:t>BEGINNING OF 20. CENTURY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1D8D49-4E68-4C89-BB40-520082784E12}"/>
              </a:ext>
            </a:extLst>
          </p:cNvPr>
          <p:cNvSpPr txBox="1"/>
          <p:nvPr/>
        </p:nvSpPr>
        <p:spPr>
          <a:xfrm>
            <a:off x="5746869" y="1440963"/>
            <a:ext cx="62119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Garamond" panose="02020404030301010803" pitchFamily="18" charset="0"/>
              </a:rPr>
              <a:t>NOWADAYS – </a:t>
            </a:r>
            <a:r>
              <a:rPr lang="cs-CZ" sz="2600" dirty="0" err="1">
                <a:latin typeface="Garamond" panose="02020404030301010803" pitchFamily="18" charset="0"/>
              </a:rPr>
              <a:t>nanotechnologies</a:t>
            </a:r>
            <a:r>
              <a:rPr lang="cs-CZ" sz="2600" dirty="0">
                <a:latin typeface="Garamond" panose="02020404030301010803" pitchFamily="18" charset="0"/>
              </a:rPr>
              <a:t>, </a:t>
            </a:r>
            <a:r>
              <a:rPr lang="cs-CZ" sz="2600" dirty="0" err="1">
                <a:latin typeface="Garamond" panose="02020404030301010803" pitchFamily="18" charset="0"/>
              </a:rPr>
              <a:t>microfluids</a:t>
            </a:r>
            <a:endParaRPr lang="cs-CZ" sz="2600" dirty="0">
              <a:latin typeface="Garamond" panose="02020404030301010803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B9A215A-AB73-49D4-A3D0-F6CCDD3D9EC2}"/>
              </a:ext>
            </a:extLst>
          </p:cNvPr>
          <p:cNvSpPr txBox="1"/>
          <p:nvPr/>
        </p:nvSpPr>
        <p:spPr>
          <a:xfrm>
            <a:off x="468922" y="2041809"/>
            <a:ext cx="4700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high degradability of moving components</a:t>
            </a:r>
            <a:endParaRPr lang="cs-CZ" sz="2400" dirty="0">
              <a:latin typeface="Cambria" panose="020405030504060302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621A001-F641-427D-A03F-6178F67E2C34}"/>
              </a:ext>
            </a:extLst>
          </p:cNvPr>
          <p:cNvSpPr txBox="1"/>
          <p:nvPr/>
        </p:nvSpPr>
        <p:spPr>
          <a:xfrm>
            <a:off x="2485291" y="4690259"/>
            <a:ext cx="4700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Cambria" panose="02040503050406030204" pitchFamily="18" charset="0"/>
              </a:rPr>
              <a:t>ball</a:t>
            </a:r>
            <a:r>
              <a:rPr lang="cs-CZ" sz="2400" dirty="0">
                <a:latin typeface="Cambria" panose="02040503050406030204" pitchFamily="18" charset="0"/>
              </a:rPr>
              <a:t> </a:t>
            </a:r>
            <a:r>
              <a:rPr lang="cs-CZ" sz="2400" dirty="0" err="1">
                <a:latin typeface="Cambria" panose="02040503050406030204" pitchFamily="18" charset="0"/>
              </a:rPr>
              <a:t>valve</a:t>
            </a:r>
            <a:endParaRPr lang="cs-CZ" sz="2400" dirty="0">
              <a:latin typeface="Cambria" panose="02040503050406030204" pitchFamily="18" charset="0"/>
            </a:endParaRPr>
          </a:p>
        </p:txBody>
      </p:sp>
      <p:pic>
        <p:nvPicPr>
          <p:cNvPr id="1028" name="Picture 4" descr="Výsledek obrázku pro nanotechnologies">
            <a:extLst>
              <a:ext uri="{FF2B5EF4-FFF2-40B4-BE49-F238E27FC236}">
                <a16:creationId xmlns:a16="http://schemas.microsoft.com/office/drawing/2014/main" id="{9CE90B41-E657-4596-8FC4-92D008514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70" y="2987106"/>
            <a:ext cx="60198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BC376C24-3A7F-4115-B2EB-41C2F1D91523}"/>
                  </a:ext>
                </a:extLst>
              </p:cNvPr>
              <p:cNvSpPr txBox="1"/>
              <p:nvPr/>
            </p:nvSpPr>
            <p:spPr>
              <a:xfrm>
                <a:off x="5746869" y="2055173"/>
                <a:ext cx="528124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latin typeface="Cambria" panose="02040503050406030204" pitchFamily="18" charset="0"/>
                  </a:rPr>
                  <a:t>construction </a:t>
                </a:r>
                <a:r>
                  <a:rPr lang="cs-CZ" sz="2400" dirty="0" err="1">
                    <a:latin typeface="Cambria" panose="02040503050406030204" pitchFamily="18" charset="0"/>
                  </a:rPr>
                  <a:t>of</a:t>
                </a:r>
                <a:r>
                  <a:rPr lang="cs-CZ" sz="2400" dirty="0">
                    <a:latin typeface="Cambria" panose="02040503050406030204" pitchFamily="18" charset="0"/>
                  </a:rPr>
                  <a:t> </a:t>
                </a:r>
                <a:r>
                  <a:rPr lang="cs-CZ" sz="2400" dirty="0" err="1">
                    <a:latin typeface="Cambria" panose="02040503050406030204" pitchFamily="18" charset="0"/>
                  </a:rPr>
                  <a:t>moving</a:t>
                </a:r>
                <a:r>
                  <a:rPr lang="cs-CZ" sz="2400" dirty="0">
                    <a:latin typeface="Cambria" panose="02040503050406030204" pitchFamily="18" charset="0"/>
                  </a:rPr>
                  <a:t> </a:t>
                </a:r>
                <a:r>
                  <a:rPr lang="cs-CZ" sz="2400" dirty="0" err="1">
                    <a:latin typeface="Cambria" panose="02040503050406030204" pitchFamily="18" charset="0"/>
                  </a:rPr>
                  <a:t>components</a:t>
                </a:r>
                <a:r>
                  <a:rPr lang="cs-CZ" sz="2400" dirty="0">
                    <a:latin typeface="Cambria" panose="02040503050406030204" pitchFamily="18" charset="0"/>
                  </a:rPr>
                  <a:t> </a:t>
                </a:r>
                <a:r>
                  <a:rPr lang="cs-CZ" sz="2400" dirty="0" err="1">
                    <a:latin typeface="Cambria" panose="02040503050406030204" pitchFamily="18" charset="0"/>
                  </a:rPr>
                  <a:t>of</a:t>
                </a:r>
                <a:r>
                  <a:rPr lang="cs-CZ" sz="2400" dirty="0">
                    <a:latin typeface="Cambria" panose="02040503050406030204" pitchFamily="18" charset="0"/>
                  </a:rPr>
                  <a:t> </a:t>
                </a:r>
                <a:r>
                  <a:rPr lang="cs-CZ" sz="2400" dirty="0" err="1">
                    <a:latin typeface="Cambria" panose="02040503050406030204" pitchFamily="18" charset="0"/>
                  </a:rPr>
                  <a:t>valves</a:t>
                </a:r>
                <a:r>
                  <a:rPr lang="cs-CZ" sz="2400" dirty="0">
                    <a:latin typeface="Cambria" panose="02040503050406030204" pitchFamily="18" charset="0"/>
                  </a:rPr>
                  <a:t> </a:t>
                </a:r>
                <a:r>
                  <a:rPr lang="cs-CZ" sz="2400" dirty="0" err="1">
                    <a:latin typeface="Cambria" panose="02040503050406030204" pitchFamily="18" charset="0"/>
                  </a:rPr>
                  <a:t>with</a:t>
                </a:r>
                <a:r>
                  <a:rPr lang="cs-CZ" sz="2400" dirty="0">
                    <a:latin typeface="Cambria" panose="02040503050406030204" pitchFamily="18" charset="0"/>
                  </a:rPr>
                  <a:t> </a:t>
                </a:r>
                <a:r>
                  <a:rPr lang="cs-CZ" sz="2400" dirty="0" err="1">
                    <a:latin typeface="Cambria" panose="02040503050406030204" pitchFamily="18" charset="0"/>
                  </a:rPr>
                  <a:t>sizes</a:t>
                </a:r>
                <a:r>
                  <a:rPr lang="cs-CZ" sz="2400" dirty="0">
                    <a:latin typeface="Cambria" panose="02040503050406030204" pitchFamily="18" charset="0"/>
                  </a:rPr>
                  <a:t> </a:t>
                </a:r>
                <a:r>
                  <a:rPr lang="cs-CZ" sz="2400" dirty="0" err="1">
                    <a:latin typeface="Cambria" panose="02040503050406030204" pitchFamily="18" charset="0"/>
                  </a:rPr>
                  <a:t>about</a:t>
                </a:r>
                <a:r>
                  <a:rPr lang="cs-CZ" sz="2400" dirty="0"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cs-CZ" sz="2400" dirty="0">
                    <a:latin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BC376C24-3A7F-4115-B2EB-41C2F1D91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869" y="2055173"/>
                <a:ext cx="5281247" cy="830997"/>
              </a:xfrm>
              <a:prstGeom prst="rect">
                <a:avLst/>
              </a:prstGeom>
              <a:blipFill>
                <a:blip r:embed="rId4"/>
                <a:stretch>
                  <a:fillRect l="-1848" t="-5882" b="-1617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>
            <a:extLst>
              <a:ext uri="{FF2B5EF4-FFF2-40B4-BE49-F238E27FC236}">
                <a16:creationId xmlns:a16="http://schemas.microsoft.com/office/drawing/2014/main" id="{109DE930-CF89-4256-B511-755F36742074}"/>
              </a:ext>
            </a:extLst>
          </p:cNvPr>
          <p:cNvSpPr txBox="1"/>
          <p:nvPr/>
        </p:nvSpPr>
        <p:spPr>
          <a:xfrm>
            <a:off x="1885949" y="5341294"/>
            <a:ext cx="9334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>
                <a:latin typeface="Cambria" panose="02040503050406030204" pitchFamily="18" charset="0"/>
              </a:rPr>
              <a:t>[1]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23E4F04-5523-43CB-98CA-1BA2F54DA313}"/>
              </a:ext>
            </a:extLst>
          </p:cNvPr>
          <p:cNvSpPr txBox="1"/>
          <p:nvPr/>
        </p:nvSpPr>
        <p:spPr>
          <a:xfrm>
            <a:off x="11258550" y="5818348"/>
            <a:ext cx="9334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>
                <a:solidFill>
                  <a:schemeClr val="bg1"/>
                </a:solidFill>
                <a:latin typeface="Cambria" panose="02040503050406030204" pitchFamily="18" charset="0"/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323544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DBF122-0D11-4908-BD7F-306252862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APENDIX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83C15F-C029-4083-A1E4-42B795986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2B0DAE-39C2-4F42-98BC-15FFAD2F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278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866229-D1DF-4D57-BE70-97A9A512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characteristics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AC1F26-BD0B-4BD3-9477-3F6152B9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31</a:t>
            </a:fld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0AF38D6-1344-433C-890A-C8A8B5381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0" y="1961539"/>
            <a:ext cx="5720219" cy="41590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0F4C3-04E7-43D4-A673-C2207D63D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80" y="1961539"/>
            <a:ext cx="5720219" cy="4159042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38CEAAB-BC4C-42F8-B887-AA127D3DF8C9}"/>
              </a:ext>
            </a:extLst>
          </p:cNvPr>
          <p:cNvCxnSpPr>
            <a:cxnSpLocks/>
          </p:cNvCxnSpPr>
          <p:nvPr/>
        </p:nvCxnSpPr>
        <p:spPr>
          <a:xfrm>
            <a:off x="10191135" y="2330245"/>
            <a:ext cx="0" cy="3369097"/>
          </a:xfrm>
          <a:prstGeom prst="line">
            <a:avLst/>
          </a:prstGeom>
          <a:ln w="38100">
            <a:solidFill>
              <a:srgbClr val="6C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0019A15-66DB-4B12-917B-887DF66871AF}"/>
              </a:ext>
            </a:extLst>
          </p:cNvPr>
          <p:cNvCxnSpPr>
            <a:cxnSpLocks/>
          </p:cNvCxnSpPr>
          <p:nvPr/>
        </p:nvCxnSpPr>
        <p:spPr>
          <a:xfrm>
            <a:off x="11139948" y="2330245"/>
            <a:ext cx="0" cy="3369097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A91952-176C-4D7D-AF93-6613190D514B}"/>
              </a:ext>
            </a:extLst>
          </p:cNvPr>
          <p:cNvSpPr txBox="1"/>
          <p:nvPr/>
        </p:nvSpPr>
        <p:spPr>
          <a:xfrm>
            <a:off x="7524139" y="3615786"/>
            <a:ext cx="30234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Garamond" panose="02020404030301010803" pitchFamily="18" charset="0"/>
              </a:rPr>
              <a:t>not </a:t>
            </a:r>
            <a:r>
              <a:rPr lang="cs-CZ" sz="2600" dirty="0" err="1">
                <a:latin typeface="Garamond" panose="02020404030301010803" pitchFamily="18" charset="0"/>
              </a:rPr>
              <a:t>monotonic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fce</a:t>
            </a:r>
            <a:endParaRPr lang="cs-CZ" sz="2600" dirty="0">
              <a:latin typeface="Garamond" panose="02020404030301010803" pitchFamily="18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54F758B-70B7-4D45-966F-0F9074BF081E}"/>
              </a:ext>
            </a:extLst>
          </p:cNvPr>
          <p:cNvSpPr txBox="1"/>
          <p:nvPr/>
        </p:nvSpPr>
        <p:spPr>
          <a:xfrm>
            <a:off x="753799" y="3243496"/>
            <a:ext cx="15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5757"/>
                </a:solidFill>
                <a:latin typeface="Garamond" panose="02020404030301010803" pitchFamily="18" charset="0"/>
              </a:rPr>
              <a:t>8 </a:t>
            </a:r>
            <a:r>
              <a:rPr lang="cs-CZ" sz="2400" dirty="0" err="1">
                <a:solidFill>
                  <a:srgbClr val="FF5757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FF5757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FDC8A62-C9EC-405F-98E4-C7D1EB45AA16}"/>
              </a:ext>
            </a:extLst>
          </p:cNvPr>
          <p:cNvSpPr txBox="1"/>
          <p:nvPr/>
        </p:nvSpPr>
        <p:spPr>
          <a:xfrm>
            <a:off x="659984" y="2330245"/>
            <a:ext cx="16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C0000"/>
                </a:solidFill>
                <a:latin typeface="Garamond" panose="02020404030301010803" pitchFamily="18" charset="0"/>
              </a:rPr>
              <a:t>14 </a:t>
            </a:r>
            <a:r>
              <a:rPr lang="cs-CZ" sz="2400" dirty="0" err="1">
                <a:solidFill>
                  <a:srgbClr val="6C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6C0000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F7C6A08-3C22-4A0D-BA31-073B256C7574}"/>
              </a:ext>
            </a:extLst>
          </p:cNvPr>
          <p:cNvSpPr txBox="1"/>
          <p:nvPr/>
        </p:nvSpPr>
        <p:spPr>
          <a:xfrm>
            <a:off x="656721" y="2791910"/>
            <a:ext cx="170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Garamond" panose="02020404030301010803" pitchFamily="18" charset="0"/>
              </a:rPr>
              <a:t>11 </a:t>
            </a:r>
            <a:r>
              <a:rPr lang="cs-CZ" sz="2400" dirty="0" err="1">
                <a:solidFill>
                  <a:srgbClr val="C0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BE22221-D282-46FC-BB16-421B224DFE6B}"/>
              </a:ext>
            </a:extLst>
          </p:cNvPr>
          <p:cNvSpPr txBox="1"/>
          <p:nvPr/>
        </p:nvSpPr>
        <p:spPr>
          <a:xfrm>
            <a:off x="6908373" y="3167051"/>
            <a:ext cx="15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5757"/>
                </a:solidFill>
                <a:latin typeface="Garamond" panose="02020404030301010803" pitchFamily="18" charset="0"/>
              </a:rPr>
              <a:t>8 </a:t>
            </a:r>
            <a:r>
              <a:rPr lang="cs-CZ" sz="2400" dirty="0" err="1">
                <a:solidFill>
                  <a:srgbClr val="FF5757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FF5757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31F5E00-26B1-49D9-A639-05E63CCAED3B}"/>
              </a:ext>
            </a:extLst>
          </p:cNvPr>
          <p:cNvSpPr txBox="1"/>
          <p:nvPr/>
        </p:nvSpPr>
        <p:spPr>
          <a:xfrm>
            <a:off x="6814558" y="2248129"/>
            <a:ext cx="16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C0000"/>
                </a:solidFill>
                <a:latin typeface="Garamond" panose="02020404030301010803" pitchFamily="18" charset="0"/>
              </a:rPr>
              <a:t>14 </a:t>
            </a:r>
            <a:r>
              <a:rPr lang="cs-CZ" sz="2400" dirty="0" err="1">
                <a:solidFill>
                  <a:srgbClr val="6C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6C0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F032F7C-D322-472C-8DF4-30A9CB4B87F3}"/>
              </a:ext>
            </a:extLst>
          </p:cNvPr>
          <p:cNvSpPr txBox="1"/>
          <p:nvPr/>
        </p:nvSpPr>
        <p:spPr>
          <a:xfrm>
            <a:off x="6811295" y="2709794"/>
            <a:ext cx="170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Garamond" panose="02020404030301010803" pitchFamily="18" charset="0"/>
              </a:rPr>
              <a:t>11 </a:t>
            </a:r>
            <a:r>
              <a:rPr lang="cs-CZ" sz="2400" dirty="0" err="1">
                <a:solidFill>
                  <a:srgbClr val="C00000"/>
                </a:solidFill>
                <a:latin typeface="Garamond" panose="02020404030301010803" pitchFamily="18" charset="0"/>
              </a:rPr>
              <a:t>segments</a:t>
            </a:r>
            <a:endParaRPr lang="cs-CZ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788DE76-4ECD-4AB0-AB7C-7574EF43DA84}"/>
              </a:ext>
            </a:extLst>
          </p:cNvPr>
          <p:cNvSpPr txBox="1"/>
          <p:nvPr/>
        </p:nvSpPr>
        <p:spPr>
          <a:xfrm>
            <a:off x="8929467" y="2466031"/>
            <a:ext cx="16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C0000"/>
                </a:solidFill>
                <a:latin typeface="Garamond" panose="02020404030301010803" pitchFamily="18" charset="0"/>
              </a:rPr>
              <a:t>39.8 </a:t>
            </a:r>
            <a:r>
              <a:rPr lang="cs-CZ" sz="2400" dirty="0" err="1">
                <a:solidFill>
                  <a:srgbClr val="6C0000"/>
                </a:solidFill>
                <a:latin typeface="Garamond" panose="02020404030301010803" pitchFamily="18" charset="0"/>
              </a:rPr>
              <a:t>kPa</a:t>
            </a:r>
            <a:endParaRPr lang="cs-CZ" sz="2400" dirty="0">
              <a:solidFill>
                <a:srgbClr val="6C000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D335DC52-D90B-4DD3-9FED-8815BCBB2E62}"/>
              </a:ext>
            </a:extLst>
          </p:cNvPr>
          <p:cNvSpPr/>
          <p:nvPr/>
        </p:nvSpPr>
        <p:spPr>
          <a:xfrm>
            <a:off x="9832938" y="3004008"/>
            <a:ext cx="579418" cy="376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CF1428D-996B-41E7-B277-1C81927C3445}"/>
              </a:ext>
            </a:extLst>
          </p:cNvPr>
          <p:cNvSpPr txBox="1"/>
          <p:nvPr/>
        </p:nvSpPr>
        <p:spPr>
          <a:xfrm>
            <a:off x="9982200" y="3040908"/>
            <a:ext cx="16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Garamond" panose="02020404030301010803" pitchFamily="18" charset="0"/>
              </a:rPr>
              <a:t>50.7 </a:t>
            </a:r>
            <a:r>
              <a:rPr lang="cs-CZ" sz="2400" dirty="0" err="1">
                <a:solidFill>
                  <a:srgbClr val="C00000"/>
                </a:solidFill>
                <a:latin typeface="Garamond" panose="02020404030301010803" pitchFamily="18" charset="0"/>
              </a:rPr>
              <a:t>kPa</a:t>
            </a:r>
            <a:endParaRPr lang="cs-CZ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ED600D-34D2-4C65-AEC6-C290E039B17A}"/>
              </a:ext>
            </a:extLst>
          </p:cNvPr>
          <p:cNvSpPr txBox="1"/>
          <p:nvPr/>
        </p:nvSpPr>
        <p:spPr>
          <a:xfrm rot="16200000">
            <a:off x="5150164" y="3343853"/>
            <a:ext cx="221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Flow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rate</a:t>
            </a:r>
            <a:r>
              <a:rPr lang="cs-CZ" sz="2400" dirty="0">
                <a:latin typeface="Garamond" panose="02020404030301010803" pitchFamily="18" charset="0"/>
              </a:rPr>
              <a:t> [m/s]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35FC3AA-CC68-44E6-B180-375B10D61166}"/>
              </a:ext>
            </a:extLst>
          </p:cNvPr>
          <p:cNvSpPr txBox="1"/>
          <p:nvPr/>
        </p:nvSpPr>
        <p:spPr>
          <a:xfrm rot="16200000">
            <a:off x="-965804" y="3275960"/>
            <a:ext cx="235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Flow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rate</a:t>
            </a:r>
            <a:r>
              <a:rPr lang="cs-CZ" sz="2400" dirty="0">
                <a:latin typeface="Garamond" panose="02020404030301010803" pitchFamily="18" charset="0"/>
              </a:rPr>
              <a:t> [m/s]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F2EF53A-137E-4E7D-9343-783DE7A5792E}"/>
              </a:ext>
            </a:extLst>
          </p:cNvPr>
          <p:cNvSpPr txBox="1"/>
          <p:nvPr/>
        </p:nvSpPr>
        <p:spPr>
          <a:xfrm>
            <a:off x="8481982" y="6077247"/>
            <a:ext cx="248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Inlet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F99ACCF-B0DF-4F75-A962-F313F74A04AB}"/>
              </a:ext>
            </a:extLst>
          </p:cNvPr>
          <p:cNvSpPr txBox="1"/>
          <p:nvPr/>
        </p:nvSpPr>
        <p:spPr>
          <a:xfrm>
            <a:off x="1845275" y="6080697"/>
            <a:ext cx="248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Inlet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8CEE21-33AC-4B7A-9FED-4EBCAEC20566}"/>
              </a:ext>
            </a:extLst>
          </p:cNvPr>
          <p:cNvSpPr txBox="1"/>
          <p:nvPr/>
        </p:nvSpPr>
        <p:spPr>
          <a:xfrm>
            <a:off x="8354860" y="1546354"/>
            <a:ext cx="329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Arduino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flow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rate</a:t>
            </a:r>
            <a:r>
              <a:rPr lang="cs-CZ" sz="2400" dirty="0">
                <a:latin typeface="Garamond" panose="02020404030301010803" pitchFamily="18" charset="0"/>
              </a:rPr>
              <a:t> sensor</a:t>
            </a:r>
          </a:p>
        </p:txBody>
      </p:sp>
    </p:spTree>
    <p:extLst>
      <p:ext uri="{BB962C8B-B14F-4D97-AF65-F5344CB8AC3E}">
        <p14:creationId xmlns:p14="http://schemas.microsoft.com/office/powerpoint/2010/main" val="3858148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5F3A2DDF-7CD5-4B55-B554-D3C9BAE16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64" y="1233292"/>
            <a:ext cx="8092587" cy="5132265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E8ACCDAF-9601-4E83-91A2-2377D925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4"/>
          <a:stretch/>
        </p:blipFill>
        <p:spPr>
          <a:xfrm rot="9541643">
            <a:off x="1259804" y="4156778"/>
            <a:ext cx="2170482" cy="320040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31DAF6B-E3EA-42FD-8572-992AEC31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39" y="278735"/>
            <a:ext cx="10515600" cy="1325563"/>
          </a:xfrm>
        </p:spPr>
        <p:txBody>
          <a:bodyPr/>
          <a:lstStyle/>
          <a:p>
            <a:r>
              <a:rPr lang="cs-CZ" dirty="0" err="1"/>
              <a:t>Preliminary</a:t>
            </a:r>
            <a:r>
              <a:rPr lang="cs-CZ" dirty="0"/>
              <a:t> experiment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3CC8DA-F73C-4C86-9BF0-AF017617D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01" y="2943630"/>
            <a:ext cx="2942522" cy="4456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600" dirty="0" err="1">
                <a:latin typeface="Garamond" panose="02020404030301010803" pitchFamily="18" charset="0"/>
              </a:rPr>
              <a:t>fluent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descent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of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inlet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pressure</a:t>
            </a:r>
            <a:endParaRPr lang="cs-CZ" sz="2600" dirty="0">
              <a:latin typeface="Garamond" panose="02020404030301010803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79019A-4739-4DA1-8DDE-34747A5D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32</a:t>
            </a:fld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9B3FDB-0462-481B-A825-A058F60732D1}"/>
              </a:ext>
            </a:extLst>
          </p:cNvPr>
          <p:cNvSpPr txBox="1"/>
          <p:nvPr/>
        </p:nvSpPr>
        <p:spPr>
          <a:xfrm>
            <a:off x="193668" y="1527136"/>
            <a:ext cx="3881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one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curve</a:t>
            </a:r>
            <a:r>
              <a:rPr lang="cs-CZ" sz="2600" dirty="0">
                <a:latin typeface="Garamond" panose="02020404030301010803" pitchFamily="18" charset="0"/>
              </a:rPr>
              <a:t> = </a:t>
            </a:r>
            <a:r>
              <a:rPr lang="cs-CZ" sz="2600" dirty="0" err="1">
                <a:latin typeface="Garamond" panose="02020404030301010803" pitchFamily="18" charset="0"/>
              </a:rPr>
              <a:t>one</a:t>
            </a:r>
            <a:r>
              <a:rPr lang="cs-CZ" sz="2600" dirty="0">
                <a:latin typeface="Garamond" panose="02020404030301010803" pitchFamily="18" charset="0"/>
              </a:rPr>
              <a:t> experiment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C8A3B3EF-A71E-4062-8085-E88098A8A7E1}"/>
              </a:ext>
            </a:extLst>
          </p:cNvPr>
          <p:cNvSpPr/>
          <p:nvPr/>
        </p:nvSpPr>
        <p:spPr>
          <a:xfrm rot="5400000">
            <a:off x="1415069" y="2240440"/>
            <a:ext cx="649297" cy="617287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66AD30F3-F0EC-48C1-BE25-48D0AFD5B4C4}"/>
                  </a:ext>
                </a:extLst>
              </p:cNvPr>
              <p:cNvSpPr txBox="1"/>
              <p:nvPr/>
            </p:nvSpPr>
            <p:spPr>
              <a:xfrm>
                <a:off x="6942989" y="1723007"/>
                <a:ext cx="170328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600" dirty="0" err="1">
                    <a:latin typeface="Garamond" panose="02020404030301010803" pitchFamily="18" charset="0"/>
                  </a:rPr>
                  <a:t>different</a:t>
                </a:r>
                <a:r>
                  <a:rPr lang="cs-CZ" dirty="0"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cs-CZ" sz="2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66AD30F3-F0EC-48C1-BE25-48D0AFD5B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989" y="1723007"/>
                <a:ext cx="1703282" cy="492443"/>
              </a:xfrm>
              <a:prstGeom prst="rect">
                <a:avLst/>
              </a:prstGeom>
              <a:blipFill>
                <a:blip r:embed="rId4"/>
                <a:stretch>
                  <a:fillRect l="-6452" t="-12500" b="-3125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Šipka: doprava 8">
            <a:extLst>
              <a:ext uri="{FF2B5EF4-FFF2-40B4-BE49-F238E27FC236}">
                <a16:creationId xmlns:a16="http://schemas.microsoft.com/office/drawing/2014/main" id="{B0C0E1CD-1590-4CD8-B5F6-2730D5135570}"/>
              </a:ext>
            </a:extLst>
          </p:cNvPr>
          <p:cNvSpPr/>
          <p:nvPr/>
        </p:nvSpPr>
        <p:spPr>
          <a:xfrm>
            <a:off x="8614261" y="1660584"/>
            <a:ext cx="649297" cy="617287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7D831F-A412-4AE3-844D-24D55F2257D0}"/>
              </a:ext>
            </a:extLst>
          </p:cNvPr>
          <p:cNvSpPr txBox="1"/>
          <p:nvPr/>
        </p:nvSpPr>
        <p:spPr>
          <a:xfrm>
            <a:off x="9465901" y="1723005"/>
            <a:ext cx="2580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different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results</a:t>
            </a:r>
            <a:endParaRPr lang="cs-CZ" sz="2600" dirty="0">
              <a:latin typeface="Cambria" panose="02040503050406030204" pitchFamily="18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0358549-5036-4A60-BAE8-B8209DEB8D0D}"/>
              </a:ext>
            </a:extLst>
          </p:cNvPr>
          <p:cNvSpPr/>
          <p:nvPr/>
        </p:nvSpPr>
        <p:spPr>
          <a:xfrm>
            <a:off x="651361" y="3790335"/>
            <a:ext cx="734987" cy="293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9543156-6EC6-4943-854F-302738C5D12D}"/>
              </a:ext>
            </a:extLst>
          </p:cNvPr>
          <p:cNvSpPr/>
          <p:nvPr/>
        </p:nvSpPr>
        <p:spPr>
          <a:xfrm>
            <a:off x="1334497" y="3786184"/>
            <a:ext cx="45719" cy="881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8ED1794-4706-4A64-860F-4A0E2CC8BCFD}"/>
              </a:ext>
            </a:extLst>
          </p:cNvPr>
          <p:cNvSpPr/>
          <p:nvPr/>
        </p:nvSpPr>
        <p:spPr>
          <a:xfrm>
            <a:off x="1322936" y="3786184"/>
            <a:ext cx="45719" cy="881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1A2AF00-9417-46FA-A6F0-D9451C0D8E9B}"/>
              </a:ext>
            </a:extLst>
          </p:cNvPr>
          <p:cNvSpPr/>
          <p:nvPr/>
        </p:nvSpPr>
        <p:spPr>
          <a:xfrm>
            <a:off x="659936" y="3786184"/>
            <a:ext cx="45719" cy="881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7DBECB81-A657-471C-992E-0A20E0A21A21}"/>
              </a:ext>
            </a:extLst>
          </p:cNvPr>
          <p:cNvSpPr/>
          <p:nvPr/>
        </p:nvSpPr>
        <p:spPr>
          <a:xfrm>
            <a:off x="664635" y="3786184"/>
            <a:ext cx="45719" cy="881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12D415B-C964-40A5-876D-688CCA850E1B}"/>
              </a:ext>
            </a:extLst>
          </p:cNvPr>
          <p:cNvSpPr/>
          <p:nvPr/>
        </p:nvSpPr>
        <p:spPr>
          <a:xfrm>
            <a:off x="710354" y="4138047"/>
            <a:ext cx="617320" cy="25272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1A5D0408-DA42-4EB4-A5C1-D3CB1EA40E99}"/>
              </a:ext>
            </a:extLst>
          </p:cNvPr>
          <p:cNvSpPr/>
          <p:nvPr/>
        </p:nvSpPr>
        <p:spPr>
          <a:xfrm>
            <a:off x="715411" y="4142785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3F807357-D56D-45AF-948E-2DE29F118A5D}"/>
              </a:ext>
            </a:extLst>
          </p:cNvPr>
          <p:cNvSpPr/>
          <p:nvPr/>
        </p:nvSpPr>
        <p:spPr>
          <a:xfrm>
            <a:off x="715410" y="4264001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1F2A665D-DE48-4A91-A03C-CEBA02F23E20}"/>
              </a:ext>
            </a:extLst>
          </p:cNvPr>
          <p:cNvSpPr/>
          <p:nvPr/>
        </p:nvSpPr>
        <p:spPr>
          <a:xfrm>
            <a:off x="715409" y="4387027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F6ECF29F-895F-46CC-9B4A-AA8C62F70B81}"/>
              </a:ext>
            </a:extLst>
          </p:cNvPr>
          <p:cNvSpPr/>
          <p:nvPr/>
        </p:nvSpPr>
        <p:spPr>
          <a:xfrm>
            <a:off x="715408" y="4510053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6DA3D3BF-F875-49F7-940E-B30BBA74EFB6}"/>
              </a:ext>
            </a:extLst>
          </p:cNvPr>
          <p:cNvSpPr/>
          <p:nvPr/>
        </p:nvSpPr>
        <p:spPr>
          <a:xfrm>
            <a:off x="717778" y="4633079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B0E45819-3F15-4D74-BCD9-284E42413C02}"/>
              </a:ext>
            </a:extLst>
          </p:cNvPr>
          <p:cNvSpPr/>
          <p:nvPr/>
        </p:nvSpPr>
        <p:spPr>
          <a:xfrm>
            <a:off x="715410" y="4756105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3AA4E755-4A16-456A-A0EA-392DC74A14EF}"/>
              </a:ext>
            </a:extLst>
          </p:cNvPr>
          <p:cNvSpPr/>
          <p:nvPr/>
        </p:nvSpPr>
        <p:spPr>
          <a:xfrm>
            <a:off x="715407" y="4879131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CB2F2BD-41F0-4B0C-B688-4BDBF3BF79C0}"/>
              </a:ext>
            </a:extLst>
          </p:cNvPr>
          <p:cNvSpPr/>
          <p:nvPr/>
        </p:nvSpPr>
        <p:spPr>
          <a:xfrm>
            <a:off x="716621" y="5002157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4794D868-D3F8-41A7-8C59-965ECB9FF7B7}"/>
              </a:ext>
            </a:extLst>
          </p:cNvPr>
          <p:cNvSpPr/>
          <p:nvPr/>
        </p:nvSpPr>
        <p:spPr>
          <a:xfrm>
            <a:off x="717778" y="5121029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8A620D56-DDE1-4256-859C-25414697ED6A}"/>
              </a:ext>
            </a:extLst>
          </p:cNvPr>
          <p:cNvSpPr/>
          <p:nvPr/>
        </p:nvSpPr>
        <p:spPr>
          <a:xfrm>
            <a:off x="713652" y="5240044"/>
            <a:ext cx="614275" cy="125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828D070-A01B-424E-A2D1-039D3C310FE7}"/>
              </a:ext>
            </a:extLst>
          </p:cNvPr>
          <p:cNvSpPr/>
          <p:nvPr/>
        </p:nvSpPr>
        <p:spPr>
          <a:xfrm>
            <a:off x="710354" y="3783803"/>
            <a:ext cx="617000" cy="380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A080E56A-AF4C-48E9-8B1B-22640D47F971}"/>
              </a:ext>
            </a:extLst>
          </p:cNvPr>
          <p:cNvSpPr txBox="1"/>
          <p:nvPr/>
        </p:nvSpPr>
        <p:spPr>
          <a:xfrm>
            <a:off x="7861821" y="4205326"/>
            <a:ext cx="42407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err="1">
                <a:latin typeface="Garamond" panose="02020404030301010803" pitchFamily="18" charset="0"/>
              </a:rPr>
              <a:t>current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latin typeface="Garamond" panose="02020404030301010803" pitchFamily="18" charset="0"/>
              </a:rPr>
              <a:t>behavior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dirty="0">
                <a:latin typeface="Garamond" panose="02020404030301010803" pitchFamily="18" charset="0"/>
              </a:rPr>
              <a:t>dependence </a:t>
            </a:r>
            <a:r>
              <a:rPr lang="cs-CZ" sz="2600" dirty="0" err="1">
                <a:latin typeface="Garamond" panose="02020404030301010803" pitchFamily="18" charset="0"/>
              </a:rPr>
              <a:t>also</a:t>
            </a:r>
            <a:r>
              <a:rPr lang="cs-CZ" sz="2600" dirty="0">
                <a:latin typeface="Garamond" panose="02020404030301010803" pitchFamily="18" charset="0"/>
              </a:rPr>
              <a:t> on </a:t>
            </a:r>
            <a:r>
              <a:rPr lang="cs-CZ" sz="2600" b="1" dirty="0" err="1">
                <a:latin typeface="Garamond" panose="02020404030301010803" pitchFamily="18" charset="0"/>
              </a:rPr>
              <a:t>previous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latin typeface="Garamond" panose="02020404030301010803" pitchFamily="18" charset="0"/>
              </a:rPr>
              <a:t>behavior</a:t>
            </a:r>
            <a:endParaRPr lang="cs-CZ" sz="2600" b="1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03D84124-1E64-4C67-BCF7-0BDA5C9C104A}"/>
                  </a:ext>
                </a:extLst>
              </p:cNvPr>
              <p:cNvSpPr txBox="1"/>
              <p:nvPr/>
            </p:nvSpPr>
            <p:spPr>
              <a:xfrm>
                <a:off x="866633" y="5505277"/>
                <a:ext cx="30444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cs-CZ" sz="3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03D84124-1E64-4C67-BCF7-0BDA5C9C1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33" y="5505277"/>
                <a:ext cx="30444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bdélník 14">
            <a:extLst>
              <a:ext uri="{FF2B5EF4-FFF2-40B4-BE49-F238E27FC236}">
                <a16:creationId xmlns:a16="http://schemas.microsoft.com/office/drawing/2014/main" id="{ECC3D99E-9BC8-4816-8C79-FF397AA344FF}"/>
              </a:ext>
            </a:extLst>
          </p:cNvPr>
          <p:cNvSpPr/>
          <p:nvPr/>
        </p:nvSpPr>
        <p:spPr>
          <a:xfrm>
            <a:off x="1514194" y="6665323"/>
            <a:ext cx="2572897" cy="192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D4FEC0E-C76E-4F2A-A50F-A6C50AD9F2C1}"/>
              </a:ext>
            </a:extLst>
          </p:cNvPr>
          <p:cNvSpPr/>
          <p:nvPr/>
        </p:nvSpPr>
        <p:spPr>
          <a:xfrm>
            <a:off x="1925379" y="6365557"/>
            <a:ext cx="605321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97412B4F-6434-4784-BE5B-28B7197E2D39}"/>
              </a:ext>
            </a:extLst>
          </p:cNvPr>
          <p:cNvCxnSpPr>
            <a:cxnSpLocks/>
          </p:cNvCxnSpPr>
          <p:nvPr/>
        </p:nvCxnSpPr>
        <p:spPr>
          <a:xfrm flipH="1">
            <a:off x="2426798" y="5185296"/>
            <a:ext cx="126129" cy="8448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4D5BE38C-0656-454B-B8AD-95E3A7037E4E}"/>
              </a:ext>
            </a:extLst>
          </p:cNvPr>
          <p:cNvCxnSpPr>
            <a:cxnSpLocks/>
          </p:cNvCxnSpPr>
          <p:nvPr/>
        </p:nvCxnSpPr>
        <p:spPr>
          <a:xfrm>
            <a:off x="2559498" y="5167967"/>
            <a:ext cx="790127" cy="8431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ovéPole 45">
                <a:extLst>
                  <a:ext uri="{FF2B5EF4-FFF2-40B4-BE49-F238E27FC236}">
                    <a16:creationId xmlns:a16="http://schemas.microsoft.com/office/drawing/2014/main" id="{29C134B7-22A0-4799-BB2C-51178A5DC44B}"/>
                  </a:ext>
                </a:extLst>
              </p:cNvPr>
              <p:cNvSpPr txBox="1"/>
              <p:nvPr/>
            </p:nvSpPr>
            <p:spPr>
              <a:xfrm>
                <a:off x="2566061" y="5648908"/>
                <a:ext cx="264234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300" b="0" i="1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cs-CZ" sz="23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cs-CZ" sz="23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TextovéPole 45">
                <a:extLst>
                  <a:ext uri="{FF2B5EF4-FFF2-40B4-BE49-F238E27FC236}">
                    <a16:creationId xmlns:a16="http://schemas.microsoft.com/office/drawing/2014/main" id="{29C134B7-22A0-4799-BB2C-51178A5DC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061" y="5648908"/>
                <a:ext cx="264234" cy="446276"/>
              </a:xfrm>
              <a:prstGeom prst="rect">
                <a:avLst/>
              </a:prstGeom>
              <a:blipFill>
                <a:blip r:embed="rId6"/>
                <a:stretch>
                  <a:fillRect l="-6977" r="-13953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99F58294-BE35-48AF-8603-7A9197DF95BB}"/>
                  </a:ext>
                </a:extLst>
              </p:cNvPr>
              <p:cNvSpPr txBox="1"/>
              <p:nvPr/>
            </p:nvSpPr>
            <p:spPr>
              <a:xfrm>
                <a:off x="1450118" y="3827251"/>
                <a:ext cx="192351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cs-CZ" sz="2600" dirty="0">
                    <a:latin typeface="Garamond" panose="02020404030301010803" pitchFamily="18" charset="0"/>
                  </a:rPr>
                  <a:t>1.36 cm</a:t>
                </a:r>
              </a:p>
            </p:txBody>
          </p:sp>
        </mc:Choice>
        <mc:Fallback xmlns=""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99F58294-BE35-48AF-8603-7A9197DF9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18" y="3827251"/>
                <a:ext cx="1923514" cy="492443"/>
              </a:xfrm>
              <a:prstGeom prst="rect">
                <a:avLst/>
              </a:prstGeom>
              <a:blipFill>
                <a:blip r:embed="rId7"/>
                <a:stretch>
                  <a:fillRect t="-11111" b="-2963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Přímá spojnice se šipkou 52">
            <a:extLst>
              <a:ext uri="{FF2B5EF4-FFF2-40B4-BE49-F238E27FC236}">
                <a16:creationId xmlns:a16="http://schemas.microsoft.com/office/drawing/2014/main" id="{4268974A-C48A-422C-BCEF-1ABF56098783}"/>
              </a:ext>
            </a:extLst>
          </p:cNvPr>
          <p:cNvCxnSpPr/>
          <p:nvPr/>
        </p:nvCxnSpPr>
        <p:spPr>
          <a:xfrm flipH="1">
            <a:off x="1846189" y="4292177"/>
            <a:ext cx="178698" cy="152023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Šipka: doprava 43">
            <a:extLst>
              <a:ext uri="{FF2B5EF4-FFF2-40B4-BE49-F238E27FC236}">
                <a16:creationId xmlns:a16="http://schemas.microsoft.com/office/drawing/2014/main" id="{23F93179-23CF-4165-A93D-AE824820CB8F}"/>
              </a:ext>
            </a:extLst>
          </p:cNvPr>
          <p:cNvSpPr/>
          <p:nvPr/>
        </p:nvSpPr>
        <p:spPr>
          <a:xfrm>
            <a:off x="7238899" y="4348776"/>
            <a:ext cx="475930" cy="586954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33457267-8DD1-4A08-9305-F741F38703EF}"/>
                  </a:ext>
                </a:extLst>
              </p:cNvPr>
              <p:cNvSpPr txBox="1"/>
              <p:nvPr/>
            </p:nvSpPr>
            <p:spPr>
              <a:xfrm>
                <a:off x="5036198" y="2396736"/>
                <a:ext cx="2329227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cs-CZ" sz="2400" b="1" i="1" smtClean="0">
                              <a:solidFill>
                                <a:srgbClr val="6C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400" b="1" i="1" smtClean="0">
                              <a:solidFill>
                                <a:srgbClr val="6C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cs-CZ" sz="2400" b="1" i="1" smtClean="0">
                          <a:solidFill>
                            <a:srgbClr val="6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cs-CZ" sz="2400" b="1" i="1" smtClean="0">
                          <a:solidFill>
                            <a:srgbClr val="6C0000"/>
                          </a:solidFill>
                          <a:latin typeface="Cambria Math" panose="02040503050406030204" pitchFamily="18" charset="0"/>
                        </a:rPr>
                        <m:t>𝟓𝟎𝟎</m:t>
                      </m:r>
                      <m:r>
                        <a:rPr lang="cs-CZ" sz="2400" b="1" i="1" smtClean="0">
                          <a:solidFill>
                            <a:srgbClr val="6C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400" b="1" i="0" smtClean="0">
                          <a:solidFill>
                            <a:srgbClr val="6C0000"/>
                          </a:solidFill>
                          <a:latin typeface="Cambria Math" panose="02040503050406030204" pitchFamily="18" charset="0"/>
                        </a:rPr>
                        <m:t>𝐏𝐚</m:t>
                      </m:r>
                      <m:r>
                        <a:rPr lang="cs-CZ" sz="2400" b="1" i="0" smtClean="0">
                          <a:solidFill>
                            <a:srgbClr val="6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400" b="1" i="1" smtClean="0">
                              <a:solidFill>
                                <a:srgbClr val="6C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b="1" i="0" smtClean="0">
                              <a:solidFill>
                                <a:srgbClr val="6C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cs-CZ" sz="2400" b="1" i="0" smtClean="0">
                              <a:solidFill>
                                <a:srgbClr val="6C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s-CZ" sz="2400" b="1" i="0" smtClean="0">
                              <a:solidFill>
                                <a:srgbClr val="6C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cs-CZ" sz="2400" b="1" dirty="0">
                  <a:solidFill>
                    <a:srgbClr val="6C0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33457267-8DD1-4A08-9305-F741F3870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198" y="2396736"/>
                <a:ext cx="2329227" cy="3776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534C9F21-592B-47ED-8909-7DA629D6E89A}"/>
                  </a:ext>
                </a:extLst>
              </p:cNvPr>
              <p:cNvSpPr txBox="1"/>
              <p:nvPr/>
            </p:nvSpPr>
            <p:spPr>
              <a:xfrm>
                <a:off x="5039404" y="2805130"/>
                <a:ext cx="2329227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cs-CZ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cs-CZ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cs-CZ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𝟐𝟓𝟎</m:t>
                      </m:r>
                      <m:r>
                        <a:rPr lang="cs-CZ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𝐏𝐚</m:t>
                      </m:r>
                      <m:r>
                        <a:rPr lang="cs-CZ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cs-CZ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s-CZ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cs-CZ" sz="24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534C9F21-592B-47ED-8909-7DA629D6E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04" y="2805130"/>
                <a:ext cx="2329227" cy="3776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ovéPole 31">
            <a:extLst>
              <a:ext uri="{FF2B5EF4-FFF2-40B4-BE49-F238E27FC236}">
                <a16:creationId xmlns:a16="http://schemas.microsoft.com/office/drawing/2014/main" id="{B240958F-B1C2-42DA-8002-19E49C80CB6B}"/>
              </a:ext>
            </a:extLst>
          </p:cNvPr>
          <p:cNvSpPr txBox="1"/>
          <p:nvPr/>
        </p:nvSpPr>
        <p:spPr>
          <a:xfrm>
            <a:off x="7210161" y="6312684"/>
            <a:ext cx="3022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Inlet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8D046927-2BF1-416C-9AFB-BC48FE9D4491}"/>
              </a:ext>
            </a:extLst>
          </p:cNvPr>
          <p:cNvSpPr txBox="1"/>
          <p:nvPr/>
        </p:nvSpPr>
        <p:spPr>
          <a:xfrm rot="16200000">
            <a:off x="2608722" y="3400975"/>
            <a:ext cx="3022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Pressure</a:t>
            </a:r>
            <a:r>
              <a:rPr lang="cs-CZ" sz="2400" dirty="0">
                <a:latin typeface="Garamond" panose="02020404030301010803" pitchFamily="18" charset="0"/>
              </a:rPr>
              <a:t> drop [</a:t>
            </a:r>
            <a:r>
              <a:rPr lang="cs-CZ" sz="2400" dirty="0" err="1">
                <a:latin typeface="Garamond" panose="02020404030301010803" pitchFamily="18" charset="0"/>
              </a:rPr>
              <a:t>kPa</a:t>
            </a:r>
            <a:r>
              <a:rPr lang="cs-CZ" sz="2400" dirty="0">
                <a:latin typeface="Garamond" panose="02020404030301010803" pitchFamily="18" charset="0"/>
              </a:rPr>
              <a:t>]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D9A93380-5077-49A8-B3C5-D28B27881F33}"/>
              </a:ext>
            </a:extLst>
          </p:cNvPr>
          <p:cNvSpPr txBox="1"/>
          <p:nvPr/>
        </p:nvSpPr>
        <p:spPr>
          <a:xfrm>
            <a:off x="3306862" y="6297294"/>
            <a:ext cx="19235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Garamond" panose="02020404030301010803" pitchFamily="18" charset="0"/>
              </a:rPr>
              <a:t>4 </a:t>
            </a:r>
            <a:r>
              <a:rPr lang="cs-CZ" sz="2600" dirty="0" err="1">
                <a:latin typeface="Garamond" panose="02020404030301010803" pitchFamily="18" charset="0"/>
              </a:rPr>
              <a:t>segments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8" name="Šipka: doprava 47">
            <a:extLst>
              <a:ext uri="{FF2B5EF4-FFF2-40B4-BE49-F238E27FC236}">
                <a16:creationId xmlns:a16="http://schemas.microsoft.com/office/drawing/2014/main" id="{7BBDE63F-5ED6-4841-B6BE-6E30BC4140C5}"/>
              </a:ext>
            </a:extLst>
          </p:cNvPr>
          <p:cNvSpPr/>
          <p:nvPr/>
        </p:nvSpPr>
        <p:spPr>
          <a:xfrm>
            <a:off x="7238899" y="5149155"/>
            <a:ext cx="475930" cy="586954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7B96EAFF-A55E-44F2-8816-96B62EF2042D}"/>
              </a:ext>
            </a:extLst>
          </p:cNvPr>
          <p:cNvSpPr txBox="1"/>
          <p:nvPr/>
        </p:nvSpPr>
        <p:spPr>
          <a:xfrm>
            <a:off x="7818356" y="5039618"/>
            <a:ext cx="42407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great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importance</a:t>
            </a:r>
            <a:r>
              <a:rPr lang="cs-CZ" sz="2600" dirty="0">
                <a:latin typeface="Garamond" panose="02020404030301010803" pitchFamily="18" charset="0"/>
              </a:rPr>
              <a:t> on </a:t>
            </a:r>
            <a:r>
              <a:rPr lang="cs-CZ" sz="2600" b="1" dirty="0" err="1">
                <a:latin typeface="Garamond" panose="02020404030301010803" pitchFamily="18" charset="0"/>
              </a:rPr>
              <a:t>initial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latin typeface="Garamond" panose="02020404030301010803" pitchFamily="18" charset="0"/>
              </a:rPr>
              <a:t>condition</a:t>
            </a:r>
            <a:r>
              <a:rPr lang="cs-CZ" sz="2600" b="1" dirty="0">
                <a:latin typeface="Garamond" panose="02020404030301010803" pitchFamily="18" charset="0"/>
              </a:rPr>
              <a:t> (</a:t>
            </a:r>
            <a:r>
              <a:rPr lang="cs-CZ" sz="2600" b="1" dirty="0" err="1">
                <a:latin typeface="Garamond" panose="02020404030301010803" pitchFamily="18" charset="0"/>
              </a:rPr>
              <a:t>pressure</a:t>
            </a:r>
            <a:r>
              <a:rPr lang="cs-CZ" sz="2600" b="1" dirty="0">
                <a:latin typeface="Garamond" panose="02020404030301010803" pitchFamily="18" charset="0"/>
              </a:rPr>
              <a:t>)</a:t>
            </a:r>
            <a:endParaRPr lang="cs-CZ" sz="2600" b="1" dirty="0">
              <a:latin typeface="Cambria" panose="02040503050406030204" pitchFamily="18" charset="0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2925893E-D576-47DA-AE40-2B320D764D1B}"/>
              </a:ext>
            </a:extLst>
          </p:cNvPr>
          <p:cNvSpPr txBox="1"/>
          <p:nvPr/>
        </p:nvSpPr>
        <p:spPr>
          <a:xfrm rot="2621703">
            <a:off x="2003240" y="5007779"/>
            <a:ext cx="28683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Garamond" panose="02020404030301010803" pitchFamily="18" charset="0"/>
              </a:rPr>
              <a:t>ONLY </a:t>
            </a:r>
            <a:r>
              <a:rPr lang="cs-CZ" sz="2600" dirty="0" err="1">
                <a:latin typeface="Garamond" panose="02020404030301010803" pitchFamily="18" charset="0"/>
              </a:rPr>
              <a:t>reversed</a:t>
            </a:r>
            <a:r>
              <a:rPr lang="cs-CZ" sz="2600" dirty="0">
                <a:latin typeface="Garamond" panose="02020404030301010803" pitchFamily="18" charset="0"/>
              </a:rPr>
              <a:t> </a:t>
            </a:r>
            <a:r>
              <a:rPr lang="cs-CZ" sz="2600" dirty="0" err="1">
                <a:latin typeface="Garamond" panose="02020404030301010803" pitchFamily="18" charset="0"/>
              </a:rPr>
              <a:t>dir</a:t>
            </a:r>
            <a:r>
              <a:rPr lang="cs-CZ" sz="2600" dirty="0">
                <a:latin typeface="Garamond" panose="020204040303010108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841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F8CAC990-AA9B-4669-885C-786DEBBEFADA}"/>
              </a:ext>
            </a:extLst>
          </p:cNvPr>
          <p:cNvGrpSpPr/>
          <p:nvPr/>
        </p:nvGrpSpPr>
        <p:grpSpPr>
          <a:xfrm>
            <a:off x="109923" y="1732595"/>
            <a:ext cx="4721734" cy="3235439"/>
            <a:chOff x="171450" y="1387955"/>
            <a:chExt cx="4721734" cy="3235439"/>
          </a:xfrm>
        </p:grpSpPr>
        <p:pic>
          <p:nvPicPr>
            <p:cNvPr id="18" name="Zástupný symbol pro obsah 5">
              <a:extLst>
                <a:ext uri="{FF2B5EF4-FFF2-40B4-BE49-F238E27FC236}">
                  <a16:creationId xmlns:a16="http://schemas.microsoft.com/office/drawing/2014/main" id="{61F354AA-CE97-4A61-867E-F4B28163F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2" t="29038" r="17986" b="11926"/>
            <a:stretch/>
          </p:blipFill>
          <p:spPr>
            <a:xfrm>
              <a:off x="400685" y="1407740"/>
              <a:ext cx="4276651" cy="3215654"/>
            </a:xfrm>
            <a:prstGeom prst="rect">
              <a:avLst/>
            </a:prstGeom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C17901C-673E-46FF-B346-CC63A3E1E00B}"/>
                </a:ext>
              </a:extLst>
            </p:cNvPr>
            <p:cNvSpPr/>
            <p:nvPr/>
          </p:nvSpPr>
          <p:spPr>
            <a:xfrm>
              <a:off x="4248150" y="2057400"/>
              <a:ext cx="645033" cy="1234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CB07F4F9-308C-4F03-9D31-88C209A591A9}"/>
                </a:ext>
              </a:extLst>
            </p:cNvPr>
            <p:cNvSpPr/>
            <p:nvPr/>
          </p:nvSpPr>
          <p:spPr>
            <a:xfrm>
              <a:off x="4435330" y="2961151"/>
              <a:ext cx="457854" cy="1234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4E7001C2-74EB-47CE-A918-0F935394D9FF}"/>
                </a:ext>
              </a:extLst>
            </p:cNvPr>
            <p:cNvSpPr/>
            <p:nvPr/>
          </p:nvSpPr>
          <p:spPr>
            <a:xfrm>
              <a:off x="4273816" y="2194808"/>
              <a:ext cx="457854" cy="1234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08CD7C22-6E50-4994-9461-A870CDA3AD9A}"/>
                </a:ext>
              </a:extLst>
            </p:cNvPr>
            <p:cNvSpPr/>
            <p:nvPr/>
          </p:nvSpPr>
          <p:spPr>
            <a:xfrm rot="20857572">
              <a:off x="4335595" y="3119033"/>
              <a:ext cx="457854" cy="65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E49063A2-DE12-430C-B356-51F5668B7A3D}"/>
                </a:ext>
              </a:extLst>
            </p:cNvPr>
            <p:cNvSpPr/>
            <p:nvPr/>
          </p:nvSpPr>
          <p:spPr>
            <a:xfrm>
              <a:off x="171450" y="1387955"/>
              <a:ext cx="342900" cy="1002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A160561-CB82-4252-993E-A52969BB36C1}"/>
              </a:ext>
            </a:extLst>
          </p:cNvPr>
          <p:cNvSpPr txBox="1"/>
          <p:nvPr/>
        </p:nvSpPr>
        <p:spPr>
          <a:xfrm>
            <a:off x="6050032" y="5955196"/>
            <a:ext cx="62705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</a:rPr>
              <a:t>[3] </a:t>
            </a:r>
            <a:r>
              <a:rPr lang="en-US" dirty="0"/>
              <a:t>"Patent #: US001329559". </a:t>
            </a:r>
            <a:r>
              <a:rPr lang="en-US" i="1" dirty="0"/>
              <a:t>United States Patent and Trademark Office</a:t>
            </a:r>
            <a:r>
              <a:rPr lang="en-US" dirty="0"/>
              <a:t>. Office of the Chief Communications Officer. Retrieved 2 January 2017</a:t>
            </a:r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D7FE00-CBA2-401E-9790-D771B59B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892" y="6443445"/>
            <a:ext cx="2743200" cy="365125"/>
          </a:xfrm>
        </p:spPr>
        <p:txBody>
          <a:bodyPr/>
          <a:lstStyle/>
          <a:p>
            <a:fld id="{1DFC2CA2-BD60-4C7C-998F-74A2A38A88D1}" type="slidenum">
              <a:rPr lang="en-GB" sz="2300" smtClean="0"/>
              <a:t>4</a:t>
            </a:fld>
            <a:endParaRPr lang="en-GB" sz="23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C71E02-A126-4DB8-9F9E-90FFED4B6EA9}"/>
              </a:ext>
            </a:extLst>
          </p:cNvPr>
          <p:cNvSpPr txBox="1"/>
          <p:nvPr/>
        </p:nvSpPr>
        <p:spPr>
          <a:xfrm>
            <a:off x="5160221" y="410312"/>
            <a:ext cx="359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latin typeface="Garamond" panose="02020404030301010803" pitchFamily="18" charset="0"/>
              </a:rPr>
              <a:t>Valvular</a:t>
            </a:r>
            <a:r>
              <a:rPr lang="cs-CZ" sz="3600" b="1" dirty="0">
                <a:latin typeface="Garamond" panose="02020404030301010803" pitchFamily="18" charset="0"/>
              </a:rPr>
              <a:t> </a:t>
            </a:r>
            <a:r>
              <a:rPr lang="cs-CZ" sz="3600" b="1" dirty="0" err="1">
                <a:latin typeface="Garamond" panose="02020404030301010803" pitchFamily="18" charset="0"/>
              </a:rPr>
              <a:t>Conduit</a:t>
            </a:r>
            <a:endParaRPr lang="cs-CZ" sz="3600" b="1" dirty="0">
              <a:latin typeface="Garamond" panose="02020404030301010803" pitchFamily="18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D390517A-DB85-41D2-B390-07CB37112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823" y="1505102"/>
            <a:ext cx="3945793" cy="759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800" dirty="0" err="1">
                <a:latin typeface="Garamond" panose="02020404030301010803" pitchFamily="18" charset="0"/>
              </a:rPr>
              <a:t>Patended</a:t>
            </a:r>
            <a:r>
              <a:rPr lang="cs-CZ" sz="2800" dirty="0">
                <a:latin typeface="Garamond" panose="02020404030301010803" pitchFamily="18" charset="0"/>
              </a:rPr>
              <a:t> in 1920 in USA by Nicola Tesla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3F1E723-C46C-4195-9954-2324450ED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1"/>
          <a:stretch/>
        </p:blipFill>
        <p:spPr>
          <a:xfrm>
            <a:off x="9185284" y="272247"/>
            <a:ext cx="2743200" cy="32354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BD3B173-4B30-4C02-8ADE-F90502563C7A}"/>
              </a:ext>
            </a:extLst>
          </p:cNvPr>
          <p:cNvSpPr txBox="1"/>
          <p:nvPr/>
        </p:nvSpPr>
        <p:spPr>
          <a:xfrm>
            <a:off x="11262926" y="2936557"/>
            <a:ext cx="665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chemeClr val="bg1"/>
                </a:solidFill>
                <a:latin typeface="Cambria" panose="02040503050406030204" pitchFamily="18" charset="0"/>
              </a:rPr>
              <a:t>[3]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642F01-AF10-4F89-850A-3F174088749F}"/>
              </a:ext>
            </a:extLst>
          </p:cNvPr>
          <p:cNvSpPr txBox="1"/>
          <p:nvPr/>
        </p:nvSpPr>
        <p:spPr>
          <a:xfrm>
            <a:off x="4615809" y="3838564"/>
            <a:ext cx="7489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>
                <a:latin typeface="Garamond" panose="02020404030301010803" pitchFamily="18" charset="0"/>
              </a:rPr>
              <a:t>„</a:t>
            </a:r>
            <a:r>
              <a:rPr lang="en-US" sz="2400" dirty="0">
                <a:latin typeface="Garamond" panose="02020404030301010803" pitchFamily="18" charset="0"/>
              </a:rPr>
              <a:t>The interior of the conduit offering </a:t>
            </a:r>
            <a:r>
              <a:rPr lang="en-US" sz="2400" b="1" dirty="0">
                <a:latin typeface="Garamond" panose="02020404030301010803" pitchFamily="18" charset="0"/>
              </a:rPr>
              <a:t>virtually no resistance </a:t>
            </a:r>
            <a:r>
              <a:rPr lang="en-US" sz="2400" dirty="0">
                <a:latin typeface="Garamond" panose="02020404030301010803" pitchFamily="18" charset="0"/>
              </a:rPr>
              <a:t>to the passage </a:t>
            </a:r>
            <a:r>
              <a:rPr lang="en-US" sz="2400" b="1" dirty="0">
                <a:latin typeface="Garamond" panose="02020404030301010803" pitchFamily="18" charset="0"/>
              </a:rPr>
              <a:t>of the fluid in one direction, </a:t>
            </a:r>
            <a:r>
              <a:rPr lang="en-US" sz="2400" dirty="0">
                <a:latin typeface="Garamond" panose="02020404030301010803" pitchFamily="18" charset="0"/>
              </a:rPr>
              <a:t>other than surface friction, </a:t>
            </a:r>
            <a:r>
              <a:rPr lang="en-US" sz="2400" b="1" dirty="0">
                <a:latin typeface="Garamond" panose="02020404030301010803" pitchFamily="18" charset="0"/>
              </a:rPr>
              <a:t>constitute an almost impassable barrier to its flow in the opposite direction</a:t>
            </a:r>
            <a:r>
              <a:rPr lang="cs-CZ" sz="2400" dirty="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7E69964-46BB-4C38-A503-FFE945D5A746}"/>
              </a:ext>
            </a:extLst>
          </p:cNvPr>
          <p:cNvSpPr txBox="1"/>
          <p:nvPr/>
        </p:nvSpPr>
        <p:spPr>
          <a:xfrm>
            <a:off x="9138142" y="5356123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" panose="02040503050406030204" pitchFamily="18" charset="0"/>
              </a:rPr>
              <a:t>Nicola Tesla, 1920 [3]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03F0E25-B851-40E7-90C2-A8B4BDF5525A}"/>
              </a:ext>
            </a:extLst>
          </p:cNvPr>
          <p:cNvSpPr txBox="1"/>
          <p:nvPr/>
        </p:nvSpPr>
        <p:spPr>
          <a:xfrm>
            <a:off x="5591915" y="2703984"/>
            <a:ext cx="359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Garamond" panose="02020404030301010803" pitchFamily="18" charset="0"/>
              </a:rPr>
              <a:t>„Tesla </a:t>
            </a:r>
            <a:r>
              <a:rPr lang="cs-CZ" sz="3600" b="1" dirty="0" err="1">
                <a:latin typeface="Garamond" panose="02020404030301010803" pitchFamily="18" charset="0"/>
              </a:rPr>
              <a:t>valve</a:t>
            </a:r>
            <a:r>
              <a:rPr lang="cs-CZ" sz="3600" b="1" dirty="0">
                <a:latin typeface="Garamond" panose="02020404030301010803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0198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20D37E-1C7B-4887-8E77-16CBE669D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5</a:t>
            </a:fld>
            <a:endParaRPr lang="en-GB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5E685603-1BBA-4D8F-B691-0B03B4F8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85" y="281998"/>
            <a:ext cx="4255758" cy="1325563"/>
          </a:xfrm>
        </p:spPr>
        <p:txBody>
          <a:bodyPr/>
          <a:lstStyle/>
          <a:p>
            <a:r>
              <a:rPr lang="cs-CZ" dirty="0" err="1"/>
              <a:t>future</a:t>
            </a:r>
            <a:endParaRPr lang="cs-CZ" dirty="0"/>
          </a:p>
        </p:txBody>
      </p:sp>
      <p:pic>
        <p:nvPicPr>
          <p:cNvPr id="1030" name="Picture 6" descr="Výsledek obrázku pro human body heart">
            <a:extLst>
              <a:ext uri="{FF2B5EF4-FFF2-40B4-BE49-F238E27FC236}">
                <a16:creationId xmlns:a16="http://schemas.microsoft.com/office/drawing/2014/main" id="{36F69DAB-E582-4C5E-AE20-ED21D4175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/>
          <a:stretch/>
        </p:blipFill>
        <p:spPr bwMode="auto">
          <a:xfrm>
            <a:off x="6383092" y="0"/>
            <a:ext cx="5783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ýsledek obrázku pro heart valve human">
            <a:extLst>
              <a:ext uri="{FF2B5EF4-FFF2-40B4-BE49-F238E27FC236}">
                <a16:creationId xmlns:a16="http://schemas.microsoft.com/office/drawing/2014/main" id="{E0A96DF6-4095-40ED-9B5A-F2802FE7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5" y="1401474"/>
            <a:ext cx="4663797" cy="37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24EFCF4-57BE-411A-A86F-88CA20AB1C60}"/>
              </a:ext>
            </a:extLst>
          </p:cNvPr>
          <p:cNvSpPr txBox="1"/>
          <p:nvPr/>
        </p:nvSpPr>
        <p:spPr>
          <a:xfrm>
            <a:off x="1391849" y="5126181"/>
            <a:ext cx="3617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 err="1">
                <a:latin typeface="Garamond" panose="02020404030301010803" pitchFamily="18" charset="0"/>
              </a:rPr>
              <a:t>artificial</a:t>
            </a:r>
            <a:r>
              <a:rPr lang="cs-CZ" sz="3000" dirty="0">
                <a:latin typeface="Garamond" panose="02020404030301010803" pitchFamily="18" charset="0"/>
              </a:rPr>
              <a:t> </a:t>
            </a:r>
            <a:r>
              <a:rPr lang="cs-CZ" sz="3000" b="1" dirty="0" err="1">
                <a:latin typeface="Garamond" panose="02020404030301010803" pitchFamily="18" charset="0"/>
              </a:rPr>
              <a:t>heart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  <a:r>
              <a:rPr lang="cs-CZ" sz="3000" b="1" dirty="0" err="1">
                <a:latin typeface="Garamond" panose="02020404030301010803" pitchFamily="18" charset="0"/>
              </a:rPr>
              <a:t>valve</a:t>
            </a:r>
            <a:endParaRPr lang="cs-CZ" sz="3000" b="1" dirty="0">
              <a:latin typeface="Garamond" panose="02020404030301010803" pitchFamily="18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4F1D4D4-3F20-4646-BD31-05E5E657641F}"/>
              </a:ext>
            </a:extLst>
          </p:cNvPr>
          <p:cNvSpPr/>
          <p:nvPr/>
        </p:nvSpPr>
        <p:spPr>
          <a:xfrm>
            <a:off x="1342267" y="5688203"/>
            <a:ext cx="3210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>
                <a:latin typeface="Garamond" panose="02020404030301010803" pitchFamily="18" charset="0"/>
              </a:rPr>
              <a:t>diseases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like</a:t>
            </a:r>
            <a:r>
              <a:rPr lang="cs-CZ" sz="2400" dirty="0">
                <a:latin typeface="Garamond" panose="02020404030301010803" pitchFamily="18" charset="0"/>
              </a:rPr>
              <a:t> </a:t>
            </a:r>
            <a:r>
              <a:rPr lang="cs-CZ" sz="2400" dirty="0" err="1">
                <a:latin typeface="Garamond" panose="02020404030301010803" pitchFamily="18" charset="0"/>
              </a:rPr>
              <a:t>regurgitation</a:t>
            </a:r>
            <a:endParaRPr lang="cs-CZ" sz="2400" dirty="0">
              <a:latin typeface="Garamond" panose="02020404030301010803" pitchFamily="18" charset="0"/>
            </a:endParaRPr>
          </a:p>
        </p:txBody>
      </p:sp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53340BC8-FAC8-4425-AB25-3E9CBF68FB29}"/>
              </a:ext>
            </a:extLst>
          </p:cNvPr>
          <p:cNvSpPr/>
          <p:nvPr/>
        </p:nvSpPr>
        <p:spPr>
          <a:xfrm>
            <a:off x="380931" y="5141662"/>
            <a:ext cx="806288" cy="538517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4" name="Skupina 73">
            <a:extLst>
              <a:ext uri="{FF2B5EF4-FFF2-40B4-BE49-F238E27FC236}">
                <a16:creationId xmlns:a16="http://schemas.microsoft.com/office/drawing/2014/main" id="{0A099D63-9EFA-412D-A77F-6E0510C7E0C4}"/>
              </a:ext>
            </a:extLst>
          </p:cNvPr>
          <p:cNvGrpSpPr/>
          <p:nvPr/>
        </p:nvGrpSpPr>
        <p:grpSpPr>
          <a:xfrm rot="6265380">
            <a:off x="4536899" y="2611644"/>
            <a:ext cx="2498048" cy="977612"/>
            <a:chOff x="4583636" y="926691"/>
            <a:chExt cx="2498048" cy="977612"/>
          </a:xfrm>
        </p:grpSpPr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CDBD063E-E9EB-4CC5-B0F0-3E4AE94925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8767" y="1016604"/>
              <a:ext cx="862917" cy="7776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Skupina 72">
              <a:extLst>
                <a:ext uri="{FF2B5EF4-FFF2-40B4-BE49-F238E27FC236}">
                  <a16:creationId xmlns:a16="http://schemas.microsoft.com/office/drawing/2014/main" id="{B8B99491-C28A-46C0-A106-A2BC178D03F5}"/>
                </a:ext>
              </a:extLst>
            </p:cNvPr>
            <p:cNvGrpSpPr/>
            <p:nvPr/>
          </p:nvGrpSpPr>
          <p:grpSpPr>
            <a:xfrm>
              <a:off x="4583636" y="926691"/>
              <a:ext cx="2491784" cy="977612"/>
              <a:chOff x="4583636" y="926691"/>
              <a:chExt cx="2491784" cy="977612"/>
            </a:xfrm>
          </p:grpSpPr>
          <p:cxnSp>
            <p:nvCxnSpPr>
              <p:cNvPr id="37" name="Přímá spojnice 36">
                <a:extLst>
                  <a:ext uri="{FF2B5EF4-FFF2-40B4-BE49-F238E27FC236}">
                    <a16:creationId xmlns:a16="http://schemas.microsoft.com/office/drawing/2014/main" id="{E2C1889B-CEBB-4485-84CF-0044042A60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983361" y="926691"/>
                <a:ext cx="92059" cy="899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Skupina 71">
                <a:extLst>
                  <a:ext uri="{FF2B5EF4-FFF2-40B4-BE49-F238E27FC236}">
                    <a16:creationId xmlns:a16="http://schemas.microsoft.com/office/drawing/2014/main" id="{6756C217-0ACD-49D4-ACB7-54B9798C1401}"/>
                  </a:ext>
                </a:extLst>
              </p:cNvPr>
              <p:cNvGrpSpPr/>
              <p:nvPr/>
            </p:nvGrpSpPr>
            <p:grpSpPr>
              <a:xfrm>
                <a:off x="4583636" y="926691"/>
                <a:ext cx="2399725" cy="977612"/>
                <a:chOff x="4583636" y="926691"/>
                <a:chExt cx="2399725" cy="977612"/>
              </a:xfrm>
            </p:grpSpPr>
            <p:cxnSp>
              <p:nvCxnSpPr>
                <p:cNvPr id="17" name="Přímá spojnice 16">
                  <a:extLst>
                    <a:ext uri="{FF2B5EF4-FFF2-40B4-BE49-F238E27FC236}">
                      <a16:creationId xmlns:a16="http://schemas.microsoft.com/office/drawing/2014/main" id="{A1B90C72-A3E4-440C-B3B1-E9473C50AA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467" y="1006675"/>
                  <a:ext cx="1731843" cy="1879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Přímá spojnice 26">
                  <a:extLst>
                    <a:ext uri="{FF2B5EF4-FFF2-40B4-BE49-F238E27FC236}">
                      <a16:creationId xmlns:a16="http://schemas.microsoft.com/office/drawing/2014/main" id="{274D9B2F-4C63-4178-9F47-27B895D637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93310" y="926691"/>
                  <a:ext cx="290051" cy="26792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>
                  <a:extLst>
                    <a:ext uri="{FF2B5EF4-FFF2-40B4-BE49-F238E27FC236}">
                      <a16:creationId xmlns:a16="http://schemas.microsoft.com/office/drawing/2014/main" id="{BA683638-29B3-4C61-91FC-80D081504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408174" y="1297534"/>
                  <a:ext cx="152400" cy="175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Přímá spojnice 43">
                  <a:extLst>
                    <a:ext uri="{FF2B5EF4-FFF2-40B4-BE49-F238E27FC236}">
                      <a16:creationId xmlns:a16="http://schemas.microsoft.com/office/drawing/2014/main" id="{78831093-8F6C-4EE3-8A1D-62394F4CF5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682082" y="1236124"/>
                  <a:ext cx="311406" cy="317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Přímá spojnice 47">
                  <a:extLst>
                    <a:ext uri="{FF2B5EF4-FFF2-40B4-BE49-F238E27FC236}">
                      <a16:creationId xmlns:a16="http://schemas.microsoft.com/office/drawing/2014/main" id="{02298756-79F3-43B5-809E-6576F8808E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957105" y="1297317"/>
                  <a:ext cx="457548" cy="1041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ál 41">
                  <a:extLst>
                    <a:ext uri="{FF2B5EF4-FFF2-40B4-BE49-F238E27FC236}">
                      <a16:creationId xmlns:a16="http://schemas.microsoft.com/office/drawing/2014/main" id="{90B9ED8B-31C9-4868-A7EA-4DCF941B4DF2}"/>
                    </a:ext>
                  </a:extLst>
                </p:cNvPr>
                <p:cNvSpPr/>
                <p:nvPr/>
              </p:nvSpPr>
              <p:spPr>
                <a:xfrm>
                  <a:off x="5818344" y="1396558"/>
                  <a:ext cx="367822" cy="36691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3" name="Obdélník 42">
                  <a:extLst>
                    <a:ext uri="{FF2B5EF4-FFF2-40B4-BE49-F238E27FC236}">
                      <a16:creationId xmlns:a16="http://schemas.microsoft.com/office/drawing/2014/main" id="{0F8E821E-21B2-4AC9-BFE6-712326C44114}"/>
                    </a:ext>
                  </a:extLst>
                </p:cNvPr>
                <p:cNvSpPr/>
                <p:nvPr/>
              </p:nvSpPr>
              <p:spPr>
                <a:xfrm rot="18984311">
                  <a:off x="6053034" y="1485932"/>
                  <a:ext cx="120445" cy="1824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2" name="Obdélník 51">
                  <a:extLst>
                    <a:ext uri="{FF2B5EF4-FFF2-40B4-BE49-F238E27FC236}">
                      <a16:creationId xmlns:a16="http://schemas.microsoft.com/office/drawing/2014/main" id="{816EF391-2E68-49C2-AA2A-DE9EE4D8B487}"/>
                    </a:ext>
                  </a:extLst>
                </p:cNvPr>
                <p:cNvSpPr/>
                <p:nvPr/>
              </p:nvSpPr>
              <p:spPr>
                <a:xfrm rot="18984311">
                  <a:off x="6092140" y="1400146"/>
                  <a:ext cx="120445" cy="1824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3" name="Obdélník 52">
                  <a:extLst>
                    <a:ext uri="{FF2B5EF4-FFF2-40B4-BE49-F238E27FC236}">
                      <a16:creationId xmlns:a16="http://schemas.microsoft.com/office/drawing/2014/main" id="{A85F1B30-BB8A-4BE8-92F4-097A5E5B93F8}"/>
                    </a:ext>
                  </a:extLst>
                </p:cNvPr>
                <p:cNvSpPr/>
                <p:nvPr/>
              </p:nvSpPr>
              <p:spPr>
                <a:xfrm rot="20879966">
                  <a:off x="5992769" y="1398482"/>
                  <a:ext cx="120445" cy="1824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4" name="Ovál 53">
                  <a:extLst>
                    <a:ext uri="{FF2B5EF4-FFF2-40B4-BE49-F238E27FC236}">
                      <a16:creationId xmlns:a16="http://schemas.microsoft.com/office/drawing/2014/main" id="{65A7C9DB-5DA5-4EEE-9BB1-80A2E237CF18}"/>
                    </a:ext>
                  </a:extLst>
                </p:cNvPr>
                <p:cNvSpPr/>
                <p:nvPr/>
              </p:nvSpPr>
              <p:spPr>
                <a:xfrm>
                  <a:off x="5679582" y="1270702"/>
                  <a:ext cx="627812" cy="61503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5" name="Obdélník 54">
                  <a:extLst>
                    <a:ext uri="{FF2B5EF4-FFF2-40B4-BE49-F238E27FC236}">
                      <a16:creationId xmlns:a16="http://schemas.microsoft.com/office/drawing/2014/main" id="{5187C991-1B06-4A59-B305-B1DFD130F13D}"/>
                    </a:ext>
                  </a:extLst>
                </p:cNvPr>
                <p:cNvSpPr/>
                <p:nvPr/>
              </p:nvSpPr>
              <p:spPr>
                <a:xfrm rot="19103838">
                  <a:off x="6179098" y="1393185"/>
                  <a:ext cx="120445" cy="1596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6" name="Obdélník 55">
                  <a:extLst>
                    <a:ext uri="{FF2B5EF4-FFF2-40B4-BE49-F238E27FC236}">
                      <a16:creationId xmlns:a16="http://schemas.microsoft.com/office/drawing/2014/main" id="{1EABB369-5299-484A-A0C2-A10EF5CD3FA5}"/>
                    </a:ext>
                  </a:extLst>
                </p:cNvPr>
                <p:cNvSpPr/>
                <p:nvPr/>
              </p:nvSpPr>
              <p:spPr>
                <a:xfrm rot="20822304">
                  <a:off x="6174106" y="1358885"/>
                  <a:ext cx="120445" cy="1596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7" name="Obdélník 56">
                  <a:extLst>
                    <a:ext uri="{FF2B5EF4-FFF2-40B4-BE49-F238E27FC236}">
                      <a16:creationId xmlns:a16="http://schemas.microsoft.com/office/drawing/2014/main" id="{2CD2A115-AD34-4260-BA7E-23E3ADB640A7}"/>
                    </a:ext>
                  </a:extLst>
                </p:cNvPr>
                <p:cNvSpPr/>
                <p:nvPr/>
              </p:nvSpPr>
              <p:spPr>
                <a:xfrm rot="20909790">
                  <a:off x="5993230" y="1190701"/>
                  <a:ext cx="226164" cy="1596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9" name="Obdélník 58">
                  <a:extLst>
                    <a:ext uri="{FF2B5EF4-FFF2-40B4-BE49-F238E27FC236}">
                      <a16:creationId xmlns:a16="http://schemas.microsoft.com/office/drawing/2014/main" id="{16E494A0-F8D2-448D-96A5-AC88455AB51D}"/>
                    </a:ext>
                  </a:extLst>
                </p:cNvPr>
                <p:cNvSpPr/>
                <p:nvPr/>
              </p:nvSpPr>
              <p:spPr>
                <a:xfrm rot="19101038">
                  <a:off x="6179251" y="1601166"/>
                  <a:ext cx="214520" cy="895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60" name="Přímá spojnice 59">
                  <a:extLst>
                    <a:ext uri="{FF2B5EF4-FFF2-40B4-BE49-F238E27FC236}">
                      <a16:creationId xmlns:a16="http://schemas.microsoft.com/office/drawing/2014/main" id="{14223D4A-C5C2-4748-B92C-B7D20FCB1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60279" y="1235998"/>
                  <a:ext cx="728196" cy="66830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Přímá spojnice 64">
                  <a:extLst>
                    <a:ext uri="{FF2B5EF4-FFF2-40B4-BE49-F238E27FC236}">
                      <a16:creationId xmlns:a16="http://schemas.microsoft.com/office/drawing/2014/main" id="{C2D0EF7C-4961-46B6-B217-B863D32DC8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8587" y="1156321"/>
                  <a:ext cx="590297" cy="595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Přímá spojnice 68">
                  <a:extLst>
                    <a:ext uri="{FF2B5EF4-FFF2-40B4-BE49-F238E27FC236}">
                      <a16:creationId xmlns:a16="http://schemas.microsoft.com/office/drawing/2014/main" id="{7A9C5F3B-AA5F-4679-885C-45A75E2F2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48829" y="1315065"/>
                  <a:ext cx="452706" cy="2052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Přímá spojnice 70">
                  <a:extLst>
                    <a:ext uri="{FF2B5EF4-FFF2-40B4-BE49-F238E27FC236}">
                      <a16:creationId xmlns:a16="http://schemas.microsoft.com/office/drawing/2014/main" id="{15876897-0128-4202-B6C6-AF74152DA3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97133" y="1211349"/>
                  <a:ext cx="103876" cy="10478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Přímá spojnice 74">
                  <a:extLst>
                    <a:ext uri="{FF2B5EF4-FFF2-40B4-BE49-F238E27FC236}">
                      <a16:creationId xmlns:a16="http://schemas.microsoft.com/office/drawing/2014/main" id="{202AE3A8-4A98-4888-8D6A-DE1C9A028641}"/>
                    </a:ext>
                  </a:extLst>
                </p:cNvPr>
                <p:cNvCxnSpPr>
                  <a:cxnSpLocks/>
                  <a:endCxn id="87" idx="5"/>
                </p:cNvCxnSpPr>
                <p:nvPr/>
              </p:nvCxnSpPr>
              <p:spPr>
                <a:xfrm flipV="1">
                  <a:off x="4869534" y="1545949"/>
                  <a:ext cx="266582" cy="2502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Ovál 81">
                  <a:extLst>
                    <a:ext uri="{FF2B5EF4-FFF2-40B4-BE49-F238E27FC236}">
                      <a16:creationId xmlns:a16="http://schemas.microsoft.com/office/drawing/2014/main" id="{0E5252EB-6813-4A62-853A-B61564C83FC7}"/>
                    </a:ext>
                  </a:extLst>
                </p:cNvPr>
                <p:cNvSpPr/>
                <p:nvPr/>
              </p:nvSpPr>
              <p:spPr>
                <a:xfrm>
                  <a:off x="4734443" y="1156131"/>
                  <a:ext cx="367822" cy="36691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3" name="Obdélník 82">
                  <a:extLst>
                    <a:ext uri="{FF2B5EF4-FFF2-40B4-BE49-F238E27FC236}">
                      <a16:creationId xmlns:a16="http://schemas.microsoft.com/office/drawing/2014/main" id="{916B3F9F-5A6E-4237-B55B-B568E1C31546}"/>
                    </a:ext>
                  </a:extLst>
                </p:cNvPr>
                <p:cNvSpPr/>
                <p:nvPr/>
              </p:nvSpPr>
              <p:spPr>
                <a:xfrm rot="18984311">
                  <a:off x="4969133" y="1245505"/>
                  <a:ext cx="120445" cy="1824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4" name="Obdélník 83">
                  <a:extLst>
                    <a:ext uri="{FF2B5EF4-FFF2-40B4-BE49-F238E27FC236}">
                      <a16:creationId xmlns:a16="http://schemas.microsoft.com/office/drawing/2014/main" id="{5B28BA66-B994-40A4-9D83-1B00C54293F9}"/>
                    </a:ext>
                  </a:extLst>
                </p:cNvPr>
                <p:cNvSpPr/>
                <p:nvPr/>
              </p:nvSpPr>
              <p:spPr>
                <a:xfrm rot="390897">
                  <a:off x="5013096" y="1202626"/>
                  <a:ext cx="120445" cy="1824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5" name="Obdélník 84">
                  <a:extLst>
                    <a:ext uri="{FF2B5EF4-FFF2-40B4-BE49-F238E27FC236}">
                      <a16:creationId xmlns:a16="http://schemas.microsoft.com/office/drawing/2014/main" id="{52DBD4DF-9F40-4CD8-B22D-FFC9F159AFBF}"/>
                    </a:ext>
                  </a:extLst>
                </p:cNvPr>
                <p:cNvSpPr/>
                <p:nvPr/>
              </p:nvSpPr>
              <p:spPr>
                <a:xfrm rot="453175">
                  <a:off x="4932972" y="1180618"/>
                  <a:ext cx="120445" cy="1824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6" name="Obdélník 85">
                  <a:extLst>
                    <a:ext uri="{FF2B5EF4-FFF2-40B4-BE49-F238E27FC236}">
                      <a16:creationId xmlns:a16="http://schemas.microsoft.com/office/drawing/2014/main" id="{9DADEFF2-8C43-412F-B531-E0999E87E7CF}"/>
                    </a:ext>
                  </a:extLst>
                </p:cNvPr>
                <p:cNvSpPr/>
                <p:nvPr/>
              </p:nvSpPr>
              <p:spPr>
                <a:xfrm rot="20216411">
                  <a:off x="4964919" y="1297726"/>
                  <a:ext cx="120445" cy="1596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7" name="Ovál 86">
                  <a:extLst>
                    <a:ext uri="{FF2B5EF4-FFF2-40B4-BE49-F238E27FC236}">
                      <a16:creationId xmlns:a16="http://schemas.microsoft.com/office/drawing/2014/main" id="{42C496C7-B17A-4A21-9A2E-20C41A3A9FE8}"/>
                    </a:ext>
                  </a:extLst>
                </p:cNvPr>
                <p:cNvSpPr/>
                <p:nvPr/>
              </p:nvSpPr>
              <p:spPr>
                <a:xfrm>
                  <a:off x="4583636" y="1004718"/>
                  <a:ext cx="647270" cy="63409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9" name="Obdélník 88">
                  <a:extLst>
                    <a:ext uri="{FF2B5EF4-FFF2-40B4-BE49-F238E27FC236}">
                      <a16:creationId xmlns:a16="http://schemas.microsoft.com/office/drawing/2014/main" id="{57AD4FA9-918A-43C5-9B17-3E9798A5B2C2}"/>
                    </a:ext>
                  </a:extLst>
                </p:cNvPr>
                <p:cNvSpPr/>
                <p:nvPr/>
              </p:nvSpPr>
              <p:spPr>
                <a:xfrm rot="20233791">
                  <a:off x="5077238" y="1422474"/>
                  <a:ext cx="281534" cy="123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0" name="Obdélník 89">
                  <a:extLst>
                    <a:ext uri="{FF2B5EF4-FFF2-40B4-BE49-F238E27FC236}">
                      <a16:creationId xmlns:a16="http://schemas.microsoft.com/office/drawing/2014/main" id="{7B641931-980A-47C9-8800-276F6EB25A70}"/>
                    </a:ext>
                  </a:extLst>
                </p:cNvPr>
                <p:cNvSpPr/>
                <p:nvPr/>
              </p:nvSpPr>
              <p:spPr>
                <a:xfrm rot="427374">
                  <a:off x="4978766" y="1038118"/>
                  <a:ext cx="157349" cy="1144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1" name="Obdélník 90">
                  <a:extLst>
                    <a:ext uri="{FF2B5EF4-FFF2-40B4-BE49-F238E27FC236}">
                      <a16:creationId xmlns:a16="http://schemas.microsoft.com/office/drawing/2014/main" id="{3B131085-C6AB-4320-812C-FABFC4767764}"/>
                    </a:ext>
                  </a:extLst>
                </p:cNvPr>
                <p:cNvSpPr/>
                <p:nvPr/>
              </p:nvSpPr>
              <p:spPr>
                <a:xfrm rot="292896">
                  <a:off x="5107647" y="1069460"/>
                  <a:ext cx="157349" cy="966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2" name="Obdélník 91">
                  <a:extLst>
                    <a:ext uri="{FF2B5EF4-FFF2-40B4-BE49-F238E27FC236}">
                      <a16:creationId xmlns:a16="http://schemas.microsoft.com/office/drawing/2014/main" id="{B0A16E6F-5EA1-444F-9B22-11458A494B07}"/>
                    </a:ext>
                  </a:extLst>
                </p:cNvPr>
                <p:cNvSpPr/>
                <p:nvPr/>
              </p:nvSpPr>
              <p:spPr>
                <a:xfrm rot="427374">
                  <a:off x="5116718" y="1200985"/>
                  <a:ext cx="157349" cy="1144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3" name="Obdélník 92">
                  <a:extLst>
                    <a:ext uri="{FF2B5EF4-FFF2-40B4-BE49-F238E27FC236}">
                      <a16:creationId xmlns:a16="http://schemas.microsoft.com/office/drawing/2014/main" id="{B2C924E7-D2B7-466D-BEBC-CB97B29E7C40}"/>
                    </a:ext>
                  </a:extLst>
                </p:cNvPr>
                <p:cNvSpPr/>
                <p:nvPr/>
              </p:nvSpPr>
              <p:spPr>
                <a:xfrm rot="20009734">
                  <a:off x="5114284" y="1270161"/>
                  <a:ext cx="157349" cy="1144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94" name="Přímá spojnice 93">
                  <a:extLst>
                    <a:ext uri="{FF2B5EF4-FFF2-40B4-BE49-F238E27FC236}">
                      <a16:creationId xmlns:a16="http://schemas.microsoft.com/office/drawing/2014/main" id="{0BC87929-83A0-48B4-8175-08A7A23BA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879666" y="1796943"/>
                  <a:ext cx="92059" cy="899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Přímá spojnice 45">
                  <a:extLst>
                    <a:ext uri="{FF2B5EF4-FFF2-40B4-BE49-F238E27FC236}">
                      <a16:creationId xmlns:a16="http://schemas.microsoft.com/office/drawing/2014/main" id="{8DE3CE57-A0A4-4A8E-A709-FEB5899D8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07475" y="1315065"/>
                  <a:ext cx="445939" cy="41041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024" name="Přímá spojnice 1023">
            <a:extLst>
              <a:ext uri="{FF2B5EF4-FFF2-40B4-BE49-F238E27FC236}">
                <a16:creationId xmlns:a16="http://schemas.microsoft.com/office/drawing/2014/main" id="{6C5BA44F-6AE5-4733-BBA3-586576CB2241}"/>
              </a:ext>
            </a:extLst>
          </p:cNvPr>
          <p:cNvCxnSpPr>
            <a:cxnSpLocks/>
          </p:cNvCxnSpPr>
          <p:nvPr/>
        </p:nvCxnSpPr>
        <p:spPr>
          <a:xfrm>
            <a:off x="5595367" y="1793693"/>
            <a:ext cx="3719046" cy="271146"/>
          </a:xfrm>
          <a:prstGeom prst="line">
            <a:avLst/>
          </a:prstGeom>
          <a:ln w="57150">
            <a:solidFill>
              <a:srgbClr val="6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Přímá spojnice 101">
            <a:extLst>
              <a:ext uri="{FF2B5EF4-FFF2-40B4-BE49-F238E27FC236}">
                <a16:creationId xmlns:a16="http://schemas.microsoft.com/office/drawing/2014/main" id="{7D32E8D8-D8C7-4AD9-B51F-D9DF7F522545}"/>
              </a:ext>
            </a:extLst>
          </p:cNvPr>
          <p:cNvCxnSpPr>
            <a:cxnSpLocks/>
            <a:endCxn id="1029" idx="2"/>
          </p:cNvCxnSpPr>
          <p:nvPr/>
        </p:nvCxnSpPr>
        <p:spPr>
          <a:xfrm flipV="1">
            <a:off x="5838081" y="2470027"/>
            <a:ext cx="3436108" cy="2111382"/>
          </a:xfrm>
          <a:prstGeom prst="line">
            <a:avLst/>
          </a:prstGeom>
          <a:ln w="57150">
            <a:solidFill>
              <a:srgbClr val="6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Obdélník 1028">
            <a:extLst>
              <a:ext uri="{FF2B5EF4-FFF2-40B4-BE49-F238E27FC236}">
                <a16:creationId xmlns:a16="http://schemas.microsoft.com/office/drawing/2014/main" id="{43900F68-F6EC-4B71-AD01-D6986D093A1C}"/>
              </a:ext>
            </a:extLst>
          </p:cNvPr>
          <p:cNvSpPr/>
          <p:nvPr/>
        </p:nvSpPr>
        <p:spPr>
          <a:xfrm rot="20555065">
            <a:off x="9134285" y="2090630"/>
            <a:ext cx="163589" cy="3882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45" name="Obdélník 1044">
            <a:extLst>
              <a:ext uri="{FF2B5EF4-FFF2-40B4-BE49-F238E27FC236}">
                <a16:creationId xmlns:a16="http://schemas.microsoft.com/office/drawing/2014/main" id="{8DF8792F-12F6-45E6-AF5F-C89433127198}"/>
              </a:ext>
            </a:extLst>
          </p:cNvPr>
          <p:cNvSpPr/>
          <p:nvPr/>
        </p:nvSpPr>
        <p:spPr>
          <a:xfrm>
            <a:off x="6163668" y="4425794"/>
            <a:ext cx="1004752" cy="1724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9" name="TextovéPole 118">
            <a:extLst>
              <a:ext uri="{FF2B5EF4-FFF2-40B4-BE49-F238E27FC236}">
                <a16:creationId xmlns:a16="http://schemas.microsoft.com/office/drawing/2014/main" id="{D5336433-ABE5-4A4C-9766-B0814B727307}"/>
              </a:ext>
            </a:extLst>
          </p:cNvPr>
          <p:cNvSpPr txBox="1"/>
          <p:nvPr/>
        </p:nvSpPr>
        <p:spPr>
          <a:xfrm>
            <a:off x="3930945" y="4581409"/>
            <a:ext cx="3269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000" dirty="0">
                <a:latin typeface="Garamond" panose="02020404030301010803" pitchFamily="18" charset="0"/>
              </a:rPr>
              <a:t>model </a:t>
            </a:r>
            <a:r>
              <a:rPr lang="cs-CZ" sz="3000" dirty="0" err="1">
                <a:latin typeface="Garamond" panose="02020404030301010803" pitchFamily="18" charset="0"/>
              </a:rPr>
              <a:t>of</a:t>
            </a:r>
            <a:r>
              <a:rPr lang="cs-CZ" sz="3000" dirty="0">
                <a:latin typeface="Garamond" panose="02020404030301010803" pitchFamily="18" charset="0"/>
              </a:rPr>
              <a:t> </a:t>
            </a:r>
            <a:r>
              <a:rPr lang="cs-CZ" sz="3000" b="1" dirty="0" err="1">
                <a:latin typeface="Garamond" panose="02020404030301010803" pitchFamily="18" charset="0"/>
              </a:rPr>
              <a:t>Aortic</a:t>
            </a:r>
            <a:r>
              <a:rPr lang="cs-CZ" sz="3000" b="1" dirty="0">
                <a:latin typeface="Garamond" panose="02020404030301010803" pitchFamily="18" charset="0"/>
              </a:rPr>
              <a:t> </a:t>
            </a:r>
            <a:r>
              <a:rPr lang="cs-CZ" sz="3000" b="1" dirty="0" err="1">
                <a:latin typeface="Garamond" panose="02020404030301010803" pitchFamily="18" charset="0"/>
              </a:rPr>
              <a:t>valve</a:t>
            </a:r>
            <a:endParaRPr lang="cs-CZ" sz="30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4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F8CAC990-AA9B-4669-885C-786DEBBEFADA}"/>
              </a:ext>
            </a:extLst>
          </p:cNvPr>
          <p:cNvGrpSpPr/>
          <p:nvPr/>
        </p:nvGrpSpPr>
        <p:grpSpPr>
          <a:xfrm>
            <a:off x="109923" y="1732595"/>
            <a:ext cx="4721734" cy="3235439"/>
            <a:chOff x="171450" y="1387955"/>
            <a:chExt cx="4721734" cy="3235439"/>
          </a:xfrm>
        </p:grpSpPr>
        <p:pic>
          <p:nvPicPr>
            <p:cNvPr id="18" name="Zástupný symbol pro obsah 5">
              <a:extLst>
                <a:ext uri="{FF2B5EF4-FFF2-40B4-BE49-F238E27FC236}">
                  <a16:creationId xmlns:a16="http://schemas.microsoft.com/office/drawing/2014/main" id="{61F354AA-CE97-4A61-867E-F4B28163F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2" t="29038" r="17986" b="11926"/>
            <a:stretch/>
          </p:blipFill>
          <p:spPr>
            <a:xfrm>
              <a:off x="400685" y="1407740"/>
              <a:ext cx="4276651" cy="3215654"/>
            </a:xfrm>
            <a:prstGeom prst="rect">
              <a:avLst/>
            </a:prstGeom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6C17901C-673E-46FF-B346-CC63A3E1E00B}"/>
                </a:ext>
              </a:extLst>
            </p:cNvPr>
            <p:cNvSpPr/>
            <p:nvPr/>
          </p:nvSpPr>
          <p:spPr>
            <a:xfrm>
              <a:off x="4248150" y="2057400"/>
              <a:ext cx="645033" cy="1234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CB07F4F9-308C-4F03-9D31-88C209A591A9}"/>
                </a:ext>
              </a:extLst>
            </p:cNvPr>
            <p:cNvSpPr/>
            <p:nvPr/>
          </p:nvSpPr>
          <p:spPr>
            <a:xfrm>
              <a:off x="4435330" y="2961151"/>
              <a:ext cx="457854" cy="1234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4E7001C2-74EB-47CE-A918-0F935394D9FF}"/>
                </a:ext>
              </a:extLst>
            </p:cNvPr>
            <p:cNvSpPr/>
            <p:nvPr/>
          </p:nvSpPr>
          <p:spPr>
            <a:xfrm>
              <a:off x="4273816" y="2194808"/>
              <a:ext cx="457854" cy="1234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08CD7C22-6E50-4994-9461-A870CDA3AD9A}"/>
                </a:ext>
              </a:extLst>
            </p:cNvPr>
            <p:cNvSpPr/>
            <p:nvPr/>
          </p:nvSpPr>
          <p:spPr>
            <a:xfrm rot="20857572">
              <a:off x="4335595" y="3119033"/>
              <a:ext cx="457854" cy="65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E49063A2-DE12-430C-B356-51F5668B7A3D}"/>
                </a:ext>
              </a:extLst>
            </p:cNvPr>
            <p:cNvSpPr/>
            <p:nvPr/>
          </p:nvSpPr>
          <p:spPr>
            <a:xfrm>
              <a:off x="171450" y="1387955"/>
              <a:ext cx="342900" cy="1002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A160561-CB82-4252-993E-A52969BB36C1}"/>
              </a:ext>
            </a:extLst>
          </p:cNvPr>
          <p:cNvSpPr txBox="1"/>
          <p:nvPr/>
        </p:nvSpPr>
        <p:spPr>
          <a:xfrm>
            <a:off x="6050032" y="5955196"/>
            <a:ext cx="62705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</a:rPr>
              <a:t>[3] </a:t>
            </a:r>
            <a:r>
              <a:rPr lang="en-US" dirty="0"/>
              <a:t>"Patent #: US001329559". </a:t>
            </a:r>
            <a:r>
              <a:rPr lang="en-US" i="1" dirty="0"/>
              <a:t>United States Patent and Trademark Office</a:t>
            </a:r>
            <a:r>
              <a:rPr lang="en-US" dirty="0"/>
              <a:t>. Office of the Chief Communications Officer. Retrieved 2 January 2017</a:t>
            </a:r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D7FE00-CBA2-401E-9790-D771B59B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892" y="6443445"/>
            <a:ext cx="2743200" cy="365125"/>
          </a:xfrm>
        </p:spPr>
        <p:txBody>
          <a:bodyPr/>
          <a:lstStyle/>
          <a:p>
            <a:fld id="{1DFC2CA2-BD60-4C7C-998F-74A2A38A88D1}" type="slidenum">
              <a:rPr lang="en-GB" sz="2300" smtClean="0"/>
              <a:t>6</a:t>
            </a:fld>
            <a:endParaRPr lang="en-GB" sz="23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C71E02-A126-4DB8-9F9E-90FFED4B6EA9}"/>
              </a:ext>
            </a:extLst>
          </p:cNvPr>
          <p:cNvSpPr txBox="1"/>
          <p:nvPr/>
        </p:nvSpPr>
        <p:spPr>
          <a:xfrm>
            <a:off x="5160221" y="410312"/>
            <a:ext cx="359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latin typeface="Garamond" panose="02020404030301010803" pitchFamily="18" charset="0"/>
              </a:rPr>
              <a:t>Valvular</a:t>
            </a:r>
            <a:r>
              <a:rPr lang="cs-CZ" sz="3600" b="1" dirty="0">
                <a:latin typeface="Garamond" panose="02020404030301010803" pitchFamily="18" charset="0"/>
              </a:rPr>
              <a:t> </a:t>
            </a:r>
            <a:r>
              <a:rPr lang="cs-CZ" sz="3600" b="1" dirty="0" err="1">
                <a:latin typeface="Garamond" panose="02020404030301010803" pitchFamily="18" charset="0"/>
              </a:rPr>
              <a:t>Conduit</a:t>
            </a:r>
            <a:endParaRPr lang="cs-CZ" sz="3600" b="1" dirty="0">
              <a:latin typeface="Garamond" panose="02020404030301010803" pitchFamily="18" charset="0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D390517A-DB85-41D2-B390-07CB37112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823" y="1505102"/>
            <a:ext cx="3945793" cy="759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800" dirty="0" err="1">
                <a:latin typeface="Garamond" panose="02020404030301010803" pitchFamily="18" charset="0"/>
              </a:rPr>
              <a:t>Patended</a:t>
            </a:r>
            <a:r>
              <a:rPr lang="cs-CZ" sz="2800" dirty="0">
                <a:latin typeface="Garamond" panose="02020404030301010803" pitchFamily="18" charset="0"/>
              </a:rPr>
              <a:t> in 1920 in USA by Nicola Tesla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3F1E723-C46C-4195-9954-2324450ED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1"/>
          <a:stretch/>
        </p:blipFill>
        <p:spPr>
          <a:xfrm>
            <a:off x="9185284" y="272247"/>
            <a:ext cx="2743200" cy="32354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BD3B173-4B30-4C02-8ADE-F90502563C7A}"/>
              </a:ext>
            </a:extLst>
          </p:cNvPr>
          <p:cNvSpPr txBox="1"/>
          <p:nvPr/>
        </p:nvSpPr>
        <p:spPr>
          <a:xfrm>
            <a:off x="11262926" y="2936557"/>
            <a:ext cx="665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chemeClr val="bg1"/>
                </a:solidFill>
                <a:latin typeface="Cambria" panose="02040503050406030204" pitchFamily="18" charset="0"/>
              </a:rPr>
              <a:t>[3]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642F01-AF10-4F89-850A-3F174088749F}"/>
              </a:ext>
            </a:extLst>
          </p:cNvPr>
          <p:cNvSpPr txBox="1"/>
          <p:nvPr/>
        </p:nvSpPr>
        <p:spPr>
          <a:xfrm>
            <a:off x="4615809" y="3838564"/>
            <a:ext cx="7489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>
                <a:latin typeface="Garamond" panose="02020404030301010803" pitchFamily="18" charset="0"/>
              </a:rPr>
              <a:t>„</a:t>
            </a:r>
            <a:r>
              <a:rPr lang="en-US" sz="2400" dirty="0">
                <a:latin typeface="Garamond" panose="02020404030301010803" pitchFamily="18" charset="0"/>
              </a:rPr>
              <a:t>The interior of the conduit offering </a:t>
            </a:r>
            <a:r>
              <a:rPr lang="en-US" sz="2400" b="1" dirty="0">
                <a:latin typeface="Garamond" panose="02020404030301010803" pitchFamily="18" charset="0"/>
              </a:rPr>
              <a:t>virtually no resistance </a:t>
            </a:r>
            <a:r>
              <a:rPr lang="en-US" sz="2400" dirty="0">
                <a:latin typeface="Garamond" panose="02020404030301010803" pitchFamily="18" charset="0"/>
              </a:rPr>
              <a:t>to the passage </a:t>
            </a:r>
            <a:r>
              <a:rPr lang="en-US" sz="2400" b="1" dirty="0">
                <a:latin typeface="Garamond" panose="02020404030301010803" pitchFamily="18" charset="0"/>
              </a:rPr>
              <a:t>of the fluid in one direction, </a:t>
            </a:r>
            <a:r>
              <a:rPr lang="en-US" sz="2400" dirty="0">
                <a:latin typeface="Garamond" panose="02020404030301010803" pitchFamily="18" charset="0"/>
              </a:rPr>
              <a:t>other than surface friction, </a:t>
            </a:r>
            <a:r>
              <a:rPr lang="en-US" sz="2400" b="1" dirty="0">
                <a:latin typeface="Garamond" panose="02020404030301010803" pitchFamily="18" charset="0"/>
              </a:rPr>
              <a:t>constitute an almost impassable barrier to its flow in the opposite direction</a:t>
            </a:r>
            <a:r>
              <a:rPr lang="cs-CZ" sz="2400" dirty="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7E69964-46BB-4C38-A503-FFE945D5A746}"/>
              </a:ext>
            </a:extLst>
          </p:cNvPr>
          <p:cNvSpPr txBox="1"/>
          <p:nvPr/>
        </p:nvSpPr>
        <p:spPr>
          <a:xfrm>
            <a:off x="9138142" y="5356123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" panose="02040503050406030204" pitchFamily="18" charset="0"/>
              </a:rPr>
              <a:t>Nicola Tesla, 1920 [3]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03F0E25-B851-40E7-90C2-A8B4BDF5525A}"/>
              </a:ext>
            </a:extLst>
          </p:cNvPr>
          <p:cNvSpPr txBox="1"/>
          <p:nvPr/>
        </p:nvSpPr>
        <p:spPr>
          <a:xfrm>
            <a:off x="5591915" y="2703984"/>
            <a:ext cx="359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Garamond" panose="02020404030301010803" pitchFamily="18" charset="0"/>
              </a:rPr>
              <a:t>„Tesla </a:t>
            </a:r>
            <a:r>
              <a:rPr lang="cs-CZ" sz="3600" b="1" dirty="0" err="1">
                <a:latin typeface="Garamond" panose="02020404030301010803" pitchFamily="18" charset="0"/>
              </a:rPr>
              <a:t>valve</a:t>
            </a:r>
            <a:r>
              <a:rPr lang="cs-CZ" sz="3600" b="1" dirty="0">
                <a:latin typeface="Garamond" panose="02020404030301010803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2653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ázek 36">
            <a:extLst>
              <a:ext uri="{FF2B5EF4-FFF2-40B4-BE49-F238E27FC236}">
                <a16:creationId xmlns:a16="http://schemas.microsoft.com/office/drawing/2014/main" id="{F7EC43C2-B305-46A3-9EA3-FEDF80264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87" y="5030037"/>
            <a:ext cx="1763432" cy="176343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6A62D6D-17D6-4020-ADD1-3086383B1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58" y="-30218"/>
            <a:ext cx="4076542" cy="1325563"/>
          </a:xfrm>
        </p:spPr>
        <p:txBody>
          <a:bodyPr>
            <a:normAutofit/>
          </a:bodyPr>
          <a:lstStyle/>
          <a:p>
            <a:r>
              <a:rPr lang="cs-CZ" cap="none" dirty="0" err="1">
                <a:latin typeface="Garamond" panose="02020404030301010803" pitchFamily="18" charset="0"/>
              </a:rPr>
              <a:t>Tesla‘s</a:t>
            </a:r>
            <a:r>
              <a:rPr lang="cs-CZ" cap="none" dirty="0">
                <a:latin typeface="Garamond" panose="02020404030301010803" pitchFamily="18" charset="0"/>
              </a:rPr>
              <a:t> </a:t>
            </a:r>
            <a:r>
              <a:rPr lang="cs-CZ" cap="none" dirty="0" err="1">
                <a:latin typeface="Garamond" panose="02020404030301010803" pitchFamily="18" charset="0"/>
              </a:rPr>
              <a:t>device</a:t>
            </a:r>
            <a:endParaRPr lang="cs-CZ" cap="none" dirty="0">
              <a:latin typeface="Garamond" panose="02020404030301010803" pitchFamily="18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77CF8EE-B0A4-4543-9235-A3080CE57E34}"/>
              </a:ext>
            </a:extLst>
          </p:cNvPr>
          <p:cNvSpPr/>
          <p:nvPr/>
        </p:nvSpPr>
        <p:spPr>
          <a:xfrm>
            <a:off x="5846227" y="2458366"/>
            <a:ext cx="409166" cy="341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6852A7C-76ED-45AD-94A3-8CBB0A474CA3}"/>
              </a:ext>
            </a:extLst>
          </p:cNvPr>
          <p:cNvSpPr/>
          <p:nvPr/>
        </p:nvSpPr>
        <p:spPr>
          <a:xfrm rot="1789023">
            <a:off x="5455710" y="3700802"/>
            <a:ext cx="452573" cy="87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25AF6E-832D-49D7-839E-9C59476E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5252" y="6492875"/>
            <a:ext cx="2743200" cy="365125"/>
          </a:xfrm>
        </p:spPr>
        <p:txBody>
          <a:bodyPr/>
          <a:lstStyle/>
          <a:p>
            <a:fld id="{1DFC2CA2-BD60-4C7C-998F-74A2A38A88D1}" type="slidenum">
              <a:rPr lang="en-GB" smtClean="0"/>
              <a:t>7</a:t>
            </a:fld>
            <a:endParaRPr lang="en-GB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F0BA6CD6-BC08-4373-879E-46A7181861F0}"/>
              </a:ext>
            </a:extLst>
          </p:cNvPr>
          <p:cNvSpPr/>
          <p:nvPr/>
        </p:nvSpPr>
        <p:spPr>
          <a:xfrm>
            <a:off x="2432129" y="2652461"/>
            <a:ext cx="993242" cy="32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DDBB9A1-4E35-421A-A736-E34B6CABEED1}"/>
              </a:ext>
            </a:extLst>
          </p:cNvPr>
          <p:cNvSpPr/>
          <p:nvPr/>
        </p:nvSpPr>
        <p:spPr>
          <a:xfrm>
            <a:off x="3768180" y="4630906"/>
            <a:ext cx="2001337" cy="74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6FB72CA4-9170-4A22-997B-B44BDE28C811}"/>
              </a:ext>
            </a:extLst>
          </p:cNvPr>
          <p:cNvCxnSpPr/>
          <p:nvPr/>
        </p:nvCxnSpPr>
        <p:spPr>
          <a:xfrm flipH="1">
            <a:off x="4592097" y="3758084"/>
            <a:ext cx="95459" cy="30145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>
            <a:extLst>
              <a:ext uri="{FF2B5EF4-FFF2-40B4-BE49-F238E27FC236}">
                <a16:creationId xmlns:a16="http://schemas.microsoft.com/office/drawing/2014/main" id="{3B0062EB-F749-43EC-87DF-1C360CC2E22D}"/>
              </a:ext>
            </a:extLst>
          </p:cNvPr>
          <p:cNvSpPr/>
          <p:nvPr/>
        </p:nvSpPr>
        <p:spPr>
          <a:xfrm>
            <a:off x="3425371" y="4630906"/>
            <a:ext cx="478414" cy="172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77C6603-D83A-423B-BD21-4B06F454E9B3}"/>
              </a:ext>
            </a:extLst>
          </p:cNvPr>
          <p:cNvSpPr/>
          <p:nvPr/>
        </p:nvSpPr>
        <p:spPr>
          <a:xfrm rot="639309">
            <a:off x="3332458" y="4569825"/>
            <a:ext cx="478414" cy="44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4FDE0B39-A422-4B1B-B3D9-330AE995A0B7}"/>
              </a:ext>
            </a:extLst>
          </p:cNvPr>
          <p:cNvSpPr/>
          <p:nvPr/>
        </p:nvSpPr>
        <p:spPr>
          <a:xfrm>
            <a:off x="3369313" y="4891599"/>
            <a:ext cx="478414" cy="172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9701F858-CB0A-4490-B7ED-4196FA2374E9}"/>
              </a:ext>
            </a:extLst>
          </p:cNvPr>
          <p:cNvSpPr/>
          <p:nvPr/>
        </p:nvSpPr>
        <p:spPr>
          <a:xfrm rot="1105073">
            <a:off x="3792654" y="4391073"/>
            <a:ext cx="106590" cy="172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C841ABAA-413A-4520-9102-9B8DC9935041}"/>
              </a:ext>
            </a:extLst>
          </p:cNvPr>
          <p:cNvSpPr/>
          <p:nvPr/>
        </p:nvSpPr>
        <p:spPr>
          <a:xfrm rot="1105073">
            <a:off x="3896667" y="4306446"/>
            <a:ext cx="54101" cy="5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0B678919-662E-4913-850D-692642B25E74}"/>
              </a:ext>
            </a:extLst>
          </p:cNvPr>
          <p:cNvCxnSpPr>
            <a:cxnSpLocks/>
          </p:cNvCxnSpPr>
          <p:nvPr/>
        </p:nvCxnSpPr>
        <p:spPr>
          <a:xfrm>
            <a:off x="4941510" y="3279028"/>
            <a:ext cx="75966" cy="224694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A6E1483-39BE-4275-92B4-C185E4B4BBB7}"/>
              </a:ext>
            </a:extLst>
          </p:cNvPr>
          <p:cNvSpPr txBox="1"/>
          <p:nvPr/>
        </p:nvSpPr>
        <p:spPr>
          <a:xfrm>
            <a:off x="4675182" y="3690845"/>
            <a:ext cx="4788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AD32CCE-0D99-4B14-8E6F-4A6E4CD8FEA4}"/>
              </a:ext>
            </a:extLst>
          </p:cNvPr>
          <p:cNvSpPr txBox="1"/>
          <p:nvPr/>
        </p:nvSpPr>
        <p:spPr>
          <a:xfrm>
            <a:off x="4538672" y="2930992"/>
            <a:ext cx="47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72F1D5A-59D7-4430-AD6C-A0C0CD047892}"/>
              </a:ext>
            </a:extLst>
          </p:cNvPr>
          <p:cNvSpPr txBox="1"/>
          <p:nvPr/>
        </p:nvSpPr>
        <p:spPr>
          <a:xfrm>
            <a:off x="9119757" y="3128918"/>
            <a:ext cx="23768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300" b="1" dirty="0">
                <a:latin typeface="Garamond" panose="02020404030301010803" pitchFamily="18" charset="0"/>
              </a:rPr>
              <a:t>11 </a:t>
            </a:r>
            <a:r>
              <a:rPr lang="cs-CZ" sz="3300" b="1" dirty="0" err="1">
                <a:latin typeface="Garamond" panose="02020404030301010803" pitchFamily="18" charset="0"/>
              </a:rPr>
              <a:t>segments</a:t>
            </a:r>
            <a:endParaRPr lang="cs-CZ" sz="3300" b="1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F2BD167C-F588-4808-8F7D-8BA8D0A388B2}"/>
                  </a:ext>
                </a:extLst>
              </p:cNvPr>
              <p:cNvSpPr txBox="1"/>
              <p:nvPr/>
            </p:nvSpPr>
            <p:spPr>
              <a:xfrm>
                <a:off x="5769517" y="3280637"/>
                <a:ext cx="2365164" cy="99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cs-CZ" sz="3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cs-CZ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cs-CZ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sz="3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cs-CZ" sz="3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F2BD167C-F588-4808-8F7D-8BA8D0A38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517" y="3280637"/>
                <a:ext cx="2365164" cy="9995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C0AFC2A6-C27B-46BD-A29F-2540D6A561C0}"/>
                  </a:ext>
                </a:extLst>
              </p:cNvPr>
              <p:cNvSpPr txBox="1"/>
              <p:nvPr/>
            </p:nvSpPr>
            <p:spPr>
              <a:xfrm>
                <a:off x="9005252" y="3714480"/>
                <a:ext cx="23651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cs-CZ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23.5</m:t>
                      </m:r>
                      <m:r>
                        <a:rPr lang="cs-CZ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cs-CZ" sz="32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C0AFC2A6-C27B-46BD-A29F-2540D6A56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252" y="3714480"/>
                <a:ext cx="236516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bdélník 35">
            <a:extLst>
              <a:ext uri="{FF2B5EF4-FFF2-40B4-BE49-F238E27FC236}">
                <a16:creationId xmlns:a16="http://schemas.microsoft.com/office/drawing/2014/main" id="{17B8738D-27AA-4B3D-9705-2A33524E41F6}"/>
              </a:ext>
            </a:extLst>
          </p:cNvPr>
          <p:cNvSpPr/>
          <p:nvPr/>
        </p:nvSpPr>
        <p:spPr>
          <a:xfrm>
            <a:off x="4496655" y="4347724"/>
            <a:ext cx="737307" cy="51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6D353D53-3E41-4815-A10B-526434200B6C}"/>
              </a:ext>
            </a:extLst>
          </p:cNvPr>
          <p:cNvSpPr txBox="1">
            <a:spLocks/>
          </p:cNvSpPr>
          <p:nvPr/>
        </p:nvSpPr>
        <p:spPr>
          <a:xfrm>
            <a:off x="7555290" y="4570994"/>
            <a:ext cx="4011458" cy="759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300" dirty="0" err="1">
                <a:latin typeface="Garamond" panose="02020404030301010803" pitchFamily="18" charset="0"/>
              </a:rPr>
              <a:t>likely</a:t>
            </a:r>
            <a:r>
              <a:rPr lang="cs-CZ" sz="3300" dirty="0">
                <a:latin typeface="Garamond" panose="02020404030301010803" pitchFamily="18" charset="0"/>
              </a:rPr>
              <a:t> </a:t>
            </a:r>
            <a:r>
              <a:rPr lang="cs-CZ" sz="3300" b="1" dirty="0" err="1">
                <a:latin typeface="Garamond" panose="02020404030301010803" pitchFamily="18" charset="0"/>
              </a:rPr>
              <a:t>heuristic</a:t>
            </a:r>
            <a:r>
              <a:rPr lang="cs-CZ" sz="3300" b="1" dirty="0">
                <a:latin typeface="Garamond" panose="02020404030301010803" pitchFamily="18" charset="0"/>
              </a:rPr>
              <a:t> design</a:t>
            </a: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AC27F9B0-3053-4814-97C7-CE61E7234E2E}"/>
              </a:ext>
            </a:extLst>
          </p:cNvPr>
          <p:cNvSpPr/>
          <p:nvPr/>
        </p:nvSpPr>
        <p:spPr>
          <a:xfrm>
            <a:off x="6418444" y="4547664"/>
            <a:ext cx="831044" cy="653327"/>
          </a:xfrm>
          <a:prstGeom prst="rightArrow">
            <a:avLst/>
          </a:prstGeom>
          <a:solidFill>
            <a:srgbClr val="FF0000"/>
          </a:solidFill>
          <a:ln w="762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AutoShape 2" descr="Výsledek obrázku pro otazník">
            <a:extLst>
              <a:ext uri="{FF2B5EF4-FFF2-40B4-BE49-F238E27FC236}">
                <a16:creationId xmlns:a16="http://schemas.microsoft.com/office/drawing/2014/main" id="{391D3171-66FE-43B7-9863-6D1C78A30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725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4" descr="Výsledek obrázku pro otazník">
            <a:extLst>
              <a:ext uri="{FF2B5EF4-FFF2-40B4-BE49-F238E27FC236}">
                <a16:creationId xmlns:a16="http://schemas.microsoft.com/office/drawing/2014/main" id="{83CB33CA-B93D-464B-9605-820B1A31F3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9650" y="21526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2" name="AutoShape 6" descr="Výsledek obrázku pro otazník">
            <a:extLst>
              <a:ext uri="{FF2B5EF4-FFF2-40B4-BE49-F238E27FC236}">
                <a16:creationId xmlns:a16="http://schemas.microsoft.com/office/drawing/2014/main" id="{E6490800-82B2-4E43-AD83-07B5B81A44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72050" y="23050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CAA8B41-F641-420E-9C75-D5F661D399E3}"/>
              </a:ext>
            </a:extLst>
          </p:cNvPr>
          <p:cNvSpPr txBox="1"/>
          <p:nvPr/>
        </p:nvSpPr>
        <p:spPr>
          <a:xfrm>
            <a:off x="6167285" y="5514409"/>
            <a:ext cx="442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latin typeface="Garamond" panose="02020404030301010803" pitchFamily="18" charset="0"/>
              </a:rPr>
              <a:t>pressure</a:t>
            </a:r>
            <a:r>
              <a:rPr lang="cs-CZ" sz="3600" dirty="0">
                <a:latin typeface="Garamond" panose="02020404030301010803" pitchFamily="18" charset="0"/>
              </a:rPr>
              <a:t> ratio to </a:t>
            </a:r>
            <a:r>
              <a:rPr lang="cs-CZ" sz="3600" b="1" dirty="0">
                <a:latin typeface="Garamond" panose="02020404030301010803" pitchFamily="18" charset="0"/>
              </a:rPr>
              <a:t>200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2F0981D-0AE8-4E8D-B91B-F4F53F672BFA}"/>
              </a:ext>
            </a:extLst>
          </p:cNvPr>
          <p:cNvSpPr txBox="1"/>
          <p:nvPr/>
        </p:nvSpPr>
        <p:spPr>
          <a:xfrm>
            <a:off x="7129570" y="2439458"/>
            <a:ext cx="401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" panose="02040503050406030204" pitchFamily="18" charset="0"/>
              </a:rPr>
              <a:t>[3] </a:t>
            </a:r>
            <a:r>
              <a:rPr lang="en-US" sz="2400" dirty="0"/>
              <a:t>"Patent #: US001329559". </a:t>
            </a:r>
            <a:endParaRPr lang="cs-CZ" sz="2400" dirty="0">
              <a:latin typeface="Cambria" panose="020405030504060302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3B7A7D-EA05-4339-8D78-8A4976A6D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0" t="38367" r="2383" b="31003"/>
          <a:stretch/>
        </p:blipFill>
        <p:spPr>
          <a:xfrm>
            <a:off x="625252" y="2930991"/>
            <a:ext cx="5068576" cy="1872121"/>
          </a:xfrm>
          <a:prstGeom prst="rect">
            <a:avLst/>
          </a:prstGeom>
        </p:spPr>
      </p:pic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B2976574-D6C1-474F-A6AA-22DEDBE0B8D6}"/>
              </a:ext>
            </a:extLst>
          </p:cNvPr>
          <p:cNvCxnSpPr>
            <a:cxnSpLocks/>
          </p:cNvCxnSpPr>
          <p:nvPr/>
        </p:nvCxnSpPr>
        <p:spPr>
          <a:xfrm flipV="1">
            <a:off x="1586090" y="3905731"/>
            <a:ext cx="1798885" cy="4729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F1151AB2-3DD4-483E-9D9F-66EC29EFF3C0}"/>
              </a:ext>
            </a:extLst>
          </p:cNvPr>
          <p:cNvCxnSpPr>
            <a:cxnSpLocks/>
          </p:cNvCxnSpPr>
          <p:nvPr/>
        </p:nvCxnSpPr>
        <p:spPr>
          <a:xfrm>
            <a:off x="1644808" y="4366595"/>
            <a:ext cx="1232450" cy="1371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1C929F64-39DB-41A5-A9AA-B95FE4E6300D}"/>
                  </a:ext>
                </a:extLst>
              </p:cNvPr>
              <p:cNvSpPr txBox="1"/>
              <p:nvPr/>
            </p:nvSpPr>
            <p:spPr>
              <a:xfrm>
                <a:off x="2560863" y="4003681"/>
                <a:ext cx="49467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cs-CZ" sz="26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1C929F64-39DB-41A5-A9AA-B95FE4E63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863" y="4003681"/>
                <a:ext cx="49467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EF13D56F-689A-459D-BBF5-FF0A4DA9ABC9}"/>
              </a:ext>
            </a:extLst>
          </p:cNvPr>
          <p:cNvCxnSpPr>
            <a:cxnSpLocks/>
          </p:cNvCxnSpPr>
          <p:nvPr/>
        </p:nvCxnSpPr>
        <p:spPr>
          <a:xfrm flipV="1">
            <a:off x="5126670" y="4003681"/>
            <a:ext cx="1181769" cy="53452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6A61B7B4-9CC2-49B1-8874-8AF8F13AC320}"/>
              </a:ext>
            </a:extLst>
          </p:cNvPr>
          <p:cNvCxnSpPr>
            <a:cxnSpLocks/>
          </p:cNvCxnSpPr>
          <p:nvPr/>
        </p:nvCxnSpPr>
        <p:spPr>
          <a:xfrm flipV="1">
            <a:off x="4240505" y="3532414"/>
            <a:ext cx="2030536" cy="35082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Volný tvar: obrazec 53">
            <a:extLst>
              <a:ext uri="{FF2B5EF4-FFF2-40B4-BE49-F238E27FC236}">
                <a16:creationId xmlns:a16="http://schemas.microsoft.com/office/drawing/2014/main" id="{19FDD1EE-B4BA-4289-818A-00CFE3F2429D}"/>
              </a:ext>
            </a:extLst>
          </p:cNvPr>
          <p:cNvSpPr/>
          <p:nvPr/>
        </p:nvSpPr>
        <p:spPr>
          <a:xfrm rot="2027279">
            <a:off x="2341293" y="4179341"/>
            <a:ext cx="231065" cy="225242"/>
          </a:xfrm>
          <a:custGeom>
            <a:avLst/>
            <a:gdLst>
              <a:gd name="connsiteX0" fmla="*/ 0 w 404446"/>
              <a:gd name="connsiteY0" fmla="*/ 0 h 386862"/>
              <a:gd name="connsiteX1" fmla="*/ 211015 w 404446"/>
              <a:gd name="connsiteY1" fmla="*/ 70339 h 386862"/>
              <a:gd name="connsiteX2" fmla="*/ 404446 w 404446"/>
              <a:gd name="connsiteY2" fmla="*/ 386862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446" h="386862">
                <a:moveTo>
                  <a:pt x="0" y="0"/>
                </a:moveTo>
                <a:cubicBezTo>
                  <a:pt x="71803" y="2931"/>
                  <a:pt x="143607" y="5862"/>
                  <a:pt x="211015" y="70339"/>
                </a:cubicBezTo>
                <a:cubicBezTo>
                  <a:pt x="278423" y="134816"/>
                  <a:pt x="341434" y="260839"/>
                  <a:pt x="404446" y="38686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3F618084-3ABF-45B5-9B89-1080983FDF3C}"/>
              </a:ext>
            </a:extLst>
          </p:cNvPr>
          <p:cNvCxnSpPr>
            <a:cxnSpLocks/>
          </p:cNvCxnSpPr>
          <p:nvPr/>
        </p:nvCxnSpPr>
        <p:spPr>
          <a:xfrm>
            <a:off x="4034495" y="3758084"/>
            <a:ext cx="73916" cy="27760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>
            <a:extLst>
              <a:ext uri="{FF2B5EF4-FFF2-40B4-BE49-F238E27FC236}">
                <a16:creationId xmlns:a16="http://schemas.microsoft.com/office/drawing/2014/main" id="{E16A1839-A287-4D53-AD23-7093C220147C}"/>
              </a:ext>
            </a:extLst>
          </p:cNvPr>
          <p:cNvCxnSpPr>
            <a:cxnSpLocks/>
          </p:cNvCxnSpPr>
          <p:nvPr/>
        </p:nvCxnSpPr>
        <p:spPr>
          <a:xfrm flipH="1">
            <a:off x="4936811" y="4378645"/>
            <a:ext cx="8738" cy="25023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>
            <a:extLst>
              <a:ext uri="{FF2B5EF4-FFF2-40B4-BE49-F238E27FC236}">
                <a16:creationId xmlns:a16="http://schemas.microsoft.com/office/drawing/2014/main" id="{2C2EE2CB-F7B4-43D7-965F-380C80D31ED6}"/>
              </a:ext>
            </a:extLst>
          </p:cNvPr>
          <p:cNvSpPr/>
          <p:nvPr/>
        </p:nvSpPr>
        <p:spPr>
          <a:xfrm rot="20621238">
            <a:off x="419945" y="2659205"/>
            <a:ext cx="2015055" cy="663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7651D727-C752-48EB-88E6-702A82E0B6C5}"/>
              </a:ext>
            </a:extLst>
          </p:cNvPr>
          <p:cNvSpPr/>
          <p:nvPr/>
        </p:nvSpPr>
        <p:spPr>
          <a:xfrm rot="21408116">
            <a:off x="1693577" y="2394387"/>
            <a:ext cx="3131517" cy="663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72F2D9F-8FE8-4688-90EF-3DD53E513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32335" b="15062"/>
          <a:stretch/>
        </p:blipFill>
        <p:spPr>
          <a:xfrm>
            <a:off x="393857" y="1333279"/>
            <a:ext cx="10775589" cy="12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02BAFF0-E8B4-435A-BAA2-41C27F19C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0" t="25184" r="20030" b="11563"/>
          <a:stretch/>
        </p:blipFill>
        <p:spPr>
          <a:xfrm>
            <a:off x="5741304" y="776231"/>
            <a:ext cx="5612495" cy="4682837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465AF5-75FD-43E0-98FA-A5EDDADF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8</a:t>
            </a:fld>
            <a:endParaRPr lang="en-GB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E9E96DB-E02C-41A3-88E4-281F6EF2797B}"/>
              </a:ext>
            </a:extLst>
          </p:cNvPr>
          <p:cNvCxnSpPr>
            <a:cxnSpLocks/>
          </p:cNvCxnSpPr>
          <p:nvPr/>
        </p:nvCxnSpPr>
        <p:spPr>
          <a:xfrm flipH="1">
            <a:off x="9133469" y="1029973"/>
            <a:ext cx="981292" cy="57469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72EC2A40-FF0B-49A6-9E21-C5C55AB954AA}"/>
                  </a:ext>
                </a:extLst>
              </p:cNvPr>
              <p:cNvSpPr txBox="1"/>
              <p:nvPr/>
            </p:nvSpPr>
            <p:spPr>
              <a:xfrm>
                <a:off x="7907232" y="2022222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cs-CZ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72EC2A40-FF0B-49A6-9E21-C5C55AB95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232" y="2022222"/>
                <a:ext cx="457200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A87A7A33-498F-4C51-A573-E2CF979B6F2F}"/>
                  </a:ext>
                </a:extLst>
              </p:cNvPr>
              <p:cNvSpPr txBox="1"/>
              <p:nvPr/>
            </p:nvSpPr>
            <p:spPr>
              <a:xfrm>
                <a:off x="9785366" y="660641"/>
                <a:ext cx="5004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cs-CZ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A87A7A33-498F-4C51-A573-E2CF979B6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366" y="660641"/>
                <a:ext cx="50049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25B68AF9-A570-4A9D-BB33-B935B2C43AC1}"/>
              </a:ext>
            </a:extLst>
          </p:cNvPr>
          <p:cNvCxnSpPr>
            <a:cxnSpLocks/>
          </p:cNvCxnSpPr>
          <p:nvPr/>
        </p:nvCxnSpPr>
        <p:spPr>
          <a:xfrm flipH="1" flipV="1">
            <a:off x="7480991" y="2258118"/>
            <a:ext cx="1066560" cy="188408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2A4A583-B7C6-4EC9-92A5-71C2F3D67DE7}"/>
              </a:ext>
            </a:extLst>
          </p:cNvPr>
          <p:cNvSpPr txBox="1"/>
          <p:nvPr/>
        </p:nvSpPr>
        <p:spPr>
          <a:xfrm>
            <a:off x="6213715" y="150414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mbria" panose="02040503050406030204" pitchFamily="18" charset="0"/>
              </a:rPr>
              <a:t>D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13FEDD27-AE2C-4508-B436-68A923AC6C61}"/>
              </a:ext>
            </a:extLst>
          </p:cNvPr>
          <p:cNvCxnSpPr>
            <a:cxnSpLocks/>
          </p:cNvCxnSpPr>
          <p:nvPr/>
        </p:nvCxnSpPr>
        <p:spPr>
          <a:xfrm flipV="1">
            <a:off x="6232605" y="1398395"/>
            <a:ext cx="0" cy="458148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A5FD12EB-D428-4CD4-8753-AC0A0D760A6C}"/>
                  </a:ext>
                </a:extLst>
              </p:cNvPr>
              <p:cNvSpPr txBox="1"/>
              <p:nvPr/>
            </p:nvSpPr>
            <p:spPr>
              <a:xfrm>
                <a:off x="5867400" y="2251427"/>
                <a:ext cx="4572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5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cs-CZ" sz="25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A5FD12EB-D428-4CD4-8753-AC0A0D760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2251427"/>
                <a:ext cx="457200" cy="4770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AFE0A244-115C-4347-A62F-2F6A23224704}"/>
                  </a:ext>
                </a:extLst>
              </p:cNvPr>
              <p:cNvSpPr txBox="1"/>
              <p:nvPr/>
            </p:nvSpPr>
            <p:spPr>
              <a:xfrm>
                <a:off x="7138881" y="2253062"/>
                <a:ext cx="42783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5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cs-CZ" sz="2500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AFE0A244-115C-4347-A62F-2F6A23224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881" y="2253062"/>
                <a:ext cx="427830" cy="4770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blouk 29">
            <a:extLst>
              <a:ext uri="{FF2B5EF4-FFF2-40B4-BE49-F238E27FC236}">
                <a16:creationId xmlns:a16="http://schemas.microsoft.com/office/drawing/2014/main" id="{0638784A-3995-4C91-9BCC-100F48ACABDE}"/>
              </a:ext>
            </a:extLst>
          </p:cNvPr>
          <p:cNvSpPr/>
          <p:nvPr/>
        </p:nvSpPr>
        <p:spPr>
          <a:xfrm rot="4171857">
            <a:off x="6591762" y="1953415"/>
            <a:ext cx="620514" cy="495148"/>
          </a:xfrm>
          <a:prstGeom prst="arc">
            <a:avLst>
              <a:gd name="adj1" fmla="val 17418797"/>
              <a:gd name="adj2" fmla="val 13893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A792E141-255D-4BDE-ACAE-3FA473982F87}"/>
              </a:ext>
            </a:extLst>
          </p:cNvPr>
          <p:cNvCxnSpPr>
            <a:cxnSpLocks/>
          </p:cNvCxnSpPr>
          <p:nvPr/>
        </p:nvCxnSpPr>
        <p:spPr>
          <a:xfrm flipH="1" flipV="1">
            <a:off x="6274666" y="1947794"/>
            <a:ext cx="1355666" cy="322933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B8D2ACF2-86F2-466C-BDFB-5216754FC4C7}"/>
              </a:ext>
            </a:extLst>
          </p:cNvPr>
          <p:cNvSpPr txBox="1"/>
          <p:nvPr/>
        </p:nvSpPr>
        <p:spPr>
          <a:xfrm>
            <a:off x="295726" y="5887512"/>
            <a:ext cx="3506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err="1">
                <a:latin typeface="Garamond" panose="02020404030301010803" pitchFamily="18" charset="0"/>
              </a:rPr>
              <a:t>Defining</a:t>
            </a:r>
            <a:r>
              <a:rPr lang="cs-CZ" sz="2600" b="1" dirty="0">
                <a:latin typeface="Garamond" panose="02020404030301010803" pitchFamily="18" charset="0"/>
              </a:rPr>
              <a:t> </a:t>
            </a:r>
            <a:r>
              <a:rPr lang="cs-CZ" sz="2600" b="1" dirty="0" err="1">
                <a:latin typeface="Garamond" panose="02020404030301010803" pitchFamily="18" charset="0"/>
              </a:rPr>
              <a:t>parametres</a:t>
            </a:r>
            <a:r>
              <a:rPr lang="cs-CZ" sz="2600" b="1" dirty="0">
                <a:latin typeface="Garamond" panose="02020404030301010803" pitchFamily="18" charset="0"/>
              </a:rPr>
              <a:t>:</a:t>
            </a:r>
          </a:p>
          <a:p>
            <a:endParaRPr lang="cs-CZ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73684EBE-5CBE-487C-95FF-0835281307D3}"/>
                  </a:ext>
                </a:extLst>
              </p:cNvPr>
              <p:cNvSpPr txBox="1"/>
              <p:nvPr/>
            </p:nvSpPr>
            <p:spPr>
              <a:xfrm>
                <a:off x="3802271" y="5999656"/>
                <a:ext cx="254037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sz="2400" dirty="0">
                    <a:latin typeface="Garamond" panose="02020404030301010803" pitchFamily="18" charset="0"/>
                  </a:rPr>
                  <a:t>= 0.7 cm</a:t>
                </a:r>
              </a:p>
              <a:p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cs-CZ" sz="2400" dirty="0">
                    <a:latin typeface="Garamond" panose="02020404030301010803" pitchFamily="18" charset="0"/>
                  </a:rPr>
                  <a:t> = 140 °</a:t>
                </a:r>
              </a:p>
              <a:p>
                <a:endParaRPr lang="cs-CZ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73684EBE-5CBE-487C-95FF-083528130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271" y="5999656"/>
                <a:ext cx="2540371" cy="1107996"/>
              </a:xfrm>
              <a:prstGeom prst="rect">
                <a:avLst/>
              </a:prstGeom>
              <a:blipFill>
                <a:blip r:embed="rId8"/>
                <a:stretch>
                  <a:fillRect l="-2163" t="-43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ovéPole 46">
            <a:extLst>
              <a:ext uri="{FF2B5EF4-FFF2-40B4-BE49-F238E27FC236}">
                <a16:creationId xmlns:a16="http://schemas.microsoft.com/office/drawing/2014/main" id="{F96E71F4-128D-41B6-AF48-C033C3DA7935}"/>
              </a:ext>
            </a:extLst>
          </p:cNvPr>
          <p:cNvSpPr txBox="1"/>
          <p:nvPr/>
        </p:nvSpPr>
        <p:spPr>
          <a:xfrm>
            <a:off x="481705" y="1364100"/>
            <a:ext cx="5259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900" b="1" dirty="0" err="1">
                <a:latin typeface="Garamond" panose="02020404030301010803" pitchFamily="18" charset="0"/>
              </a:rPr>
              <a:t>we</a:t>
            </a:r>
            <a:r>
              <a:rPr lang="cs-CZ" sz="2900" b="1" dirty="0">
                <a:latin typeface="Garamond" panose="02020404030301010803" pitchFamily="18" charset="0"/>
              </a:rPr>
              <a:t> </a:t>
            </a:r>
            <a:r>
              <a:rPr lang="cs-CZ" sz="2900" b="1" dirty="0" err="1">
                <a:latin typeface="Garamond" panose="02020404030301010803" pitchFamily="18" charset="0"/>
              </a:rPr>
              <a:t>change</a:t>
            </a:r>
            <a:r>
              <a:rPr lang="cs-CZ" sz="2900" b="1" dirty="0">
                <a:latin typeface="Garamond" panose="02020404030301010803" pitchFamily="18" charset="0"/>
              </a:rPr>
              <a:t> </a:t>
            </a:r>
            <a:r>
              <a:rPr lang="cs-CZ" sz="2900" b="1" dirty="0" err="1">
                <a:latin typeface="Garamond" panose="02020404030301010803" pitchFamily="18" charset="0"/>
              </a:rPr>
              <a:t>parameters</a:t>
            </a:r>
            <a:r>
              <a:rPr lang="cs-CZ" sz="2900" b="1" dirty="0">
                <a:latin typeface="Garamond" panose="02020404030301010803" pitchFamily="18" charset="0"/>
              </a:rPr>
              <a:t> </a:t>
            </a:r>
            <a:r>
              <a:rPr lang="cs-CZ" sz="2900" b="1" dirty="0" err="1">
                <a:latin typeface="Garamond" panose="02020404030301010803" pitchFamily="18" charset="0"/>
              </a:rPr>
              <a:t>independently</a:t>
            </a:r>
            <a:r>
              <a:rPr lang="cs-CZ" sz="2900" b="1" dirty="0">
                <a:latin typeface="Garamond" panose="02020404030301010803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ovéPole 47">
                <a:extLst>
                  <a:ext uri="{FF2B5EF4-FFF2-40B4-BE49-F238E27FC236}">
                    <a16:creationId xmlns:a16="http://schemas.microsoft.com/office/drawing/2014/main" id="{F6EA59E6-CB2B-45E3-B3A0-5674E103366B}"/>
                  </a:ext>
                </a:extLst>
              </p:cNvPr>
              <p:cNvSpPr txBox="1"/>
              <p:nvPr/>
            </p:nvSpPr>
            <p:spPr>
              <a:xfrm>
                <a:off x="713351" y="2622631"/>
                <a:ext cx="49010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dirty="0">
                    <a:latin typeface="Garamond" panose="02020404030301010803" pitchFamily="18" charset="0"/>
                    <a:ea typeface="Cambria Math" panose="02040503050406030204" pitchFamily="18" charset="0"/>
                  </a:rPr>
                  <a:t>angle</a:t>
                </a:r>
                <a:r>
                  <a:rPr lang="cs-CZ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cs-CZ" sz="36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48" name="TextovéPole 47">
                <a:extLst>
                  <a:ext uri="{FF2B5EF4-FFF2-40B4-BE49-F238E27FC236}">
                    <a16:creationId xmlns:a16="http://schemas.microsoft.com/office/drawing/2014/main" id="{F6EA59E6-CB2B-45E3-B3A0-5674E1033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51" y="2622631"/>
                <a:ext cx="4901021" cy="646331"/>
              </a:xfrm>
              <a:prstGeom prst="rect">
                <a:avLst/>
              </a:prstGeom>
              <a:blipFill>
                <a:blip r:embed="rId9"/>
                <a:stretch>
                  <a:fillRect l="-3731" t="-14151" b="-3490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AA277C87-D2D4-4A62-BA35-84FC69E7FE5D}"/>
              </a:ext>
            </a:extLst>
          </p:cNvPr>
          <p:cNvCxnSpPr>
            <a:cxnSpLocks/>
          </p:cNvCxnSpPr>
          <p:nvPr/>
        </p:nvCxnSpPr>
        <p:spPr>
          <a:xfrm flipV="1">
            <a:off x="7348858" y="1398395"/>
            <a:ext cx="0" cy="496131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07E069B4-22C9-4823-BED2-AD509A905A0D}"/>
              </a:ext>
            </a:extLst>
          </p:cNvPr>
          <p:cNvSpPr txBox="1"/>
          <p:nvPr/>
        </p:nvSpPr>
        <p:spPr>
          <a:xfrm>
            <a:off x="7361723" y="1368181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FF0000"/>
                </a:solidFill>
                <a:latin typeface="Cambria" panose="02040503050406030204" pitchFamily="18" charset="0"/>
              </a:rPr>
              <a:t>a</a:t>
            </a:r>
          </a:p>
        </p:txBody>
      </p: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6BA8BB98-8E46-4F95-A289-86C2986E0175}"/>
              </a:ext>
            </a:extLst>
          </p:cNvPr>
          <p:cNvCxnSpPr>
            <a:cxnSpLocks/>
          </p:cNvCxnSpPr>
          <p:nvPr/>
        </p:nvCxnSpPr>
        <p:spPr>
          <a:xfrm flipV="1">
            <a:off x="8871910" y="3712894"/>
            <a:ext cx="327003" cy="33298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DA7683AB-0B25-4D0A-995A-DEEFCCE22388}"/>
              </a:ext>
            </a:extLst>
          </p:cNvPr>
          <p:cNvSpPr txBox="1"/>
          <p:nvPr/>
        </p:nvSpPr>
        <p:spPr>
          <a:xfrm>
            <a:off x="8651564" y="3397222"/>
            <a:ext cx="45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i="1" dirty="0">
                <a:solidFill>
                  <a:srgbClr val="FF0000"/>
                </a:solidFill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3B1F234-FD45-418D-9FBA-8269556F5EFA}"/>
              </a:ext>
            </a:extLst>
          </p:cNvPr>
          <p:cNvSpPr txBox="1"/>
          <p:nvPr/>
        </p:nvSpPr>
        <p:spPr>
          <a:xfrm>
            <a:off x="5012223" y="4998343"/>
            <a:ext cx="561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latin typeface="Garamond" panose="02020404030301010803" pitchFamily="18" charset="0"/>
              </a:rPr>
              <a:t>application</a:t>
            </a:r>
            <a:r>
              <a:rPr lang="cs-CZ" sz="3200" dirty="0">
                <a:latin typeface="Garamond" panose="02020404030301010803" pitchFamily="18" charset="0"/>
              </a:rPr>
              <a:t> </a:t>
            </a:r>
            <a:r>
              <a:rPr lang="cs-CZ" sz="3200" dirty="0" err="1">
                <a:latin typeface="Garamond" panose="02020404030301010803" pitchFamily="18" charset="0"/>
              </a:rPr>
              <a:t>of</a:t>
            </a:r>
            <a:r>
              <a:rPr lang="cs-CZ" sz="3200" dirty="0"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latin typeface="Garamond" panose="02020404030301010803" pitchFamily="18" charset="0"/>
              </a:rPr>
              <a:t>scientific</a:t>
            </a:r>
            <a:r>
              <a:rPr lang="cs-CZ" sz="3200" b="1" dirty="0"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latin typeface="Garamond" panose="02020404030301010803" pitchFamily="18" charset="0"/>
              </a:rPr>
              <a:t>method</a:t>
            </a:r>
            <a:endParaRPr lang="cs-CZ" sz="3200" b="1" dirty="0">
              <a:latin typeface="Garamond" panose="02020404030301010803" pitchFamily="18" charset="0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D974F1A2-BAAC-4F3A-9FBF-332119FE4099}"/>
              </a:ext>
            </a:extLst>
          </p:cNvPr>
          <p:cNvSpPr txBox="1"/>
          <p:nvPr/>
        </p:nvSpPr>
        <p:spPr>
          <a:xfrm>
            <a:off x="6032931" y="3806686"/>
            <a:ext cx="39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latin typeface="Garamond" panose="02020404030301010803" pitchFamily="18" charset="0"/>
              </a:rPr>
              <a:t>our</a:t>
            </a:r>
            <a:r>
              <a:rPr lang="cs-CZ" sz="3200" dirty="0">
                <a:latin typeface="Garamond" panose="02020404030301010803" pitchFamily="18" charset="0"/>
              </a:rPr>
              <a:t> </a:t>
            </a:r>
            <a:r>
              <a:rPr lang="cs-CZ" sz="3200" dirty="0" err="1">
                <a:latin typeface="Garamond" panose="02020404030301010803" pitchFamily="18" charset="0"/>
              </a:rPr>
              <a:t>contribution</a:t>
            </a:r>
            <a:endParaRPr lang="cs-CZ" sz="3200" dirty="0">
              <a:latin typeface="Garamond" panose="02020404030301010803" pitchFamily="18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0B39533-CF84-4204-AC34-0212F1D55D29}"/>
              </a:ext>
            </a:extLst>
          </p:cNvPr>
          <p:cNvSpPr/>
          <p:nvPr/>
        </p:nvSpPr>
        <p:spPr>
          <a:xfrm>
            <a:off x="10724245" y="437073"/>
            <a:ext cx="566317" cy="139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4EC26A6E-5E6C-4F40-BC23-71AAD4A2ABCA}"/>
              </a:ext>
            </a:extLst>
          </p:cNvPr>
          <p:cNvSpPr/>
          <p:nvPr/>
        </p:nvSpPr>
        <p:spPr>
          <a:xfrm rot="21407065">
            <a:off x="11115171" y="2021191"/>
            <a:ext cx="566317" cy="2457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4CDF12B3-5163-4C81-AB92-68C0426F631B}"/>
              </a:ext>
            </a:extLst>
          </p:cNvPr>
          <p:cNvSpPr/>
          <p:nvPr/>
        </p:nvSpPr>
        <p:spPr>
          <a:xfrm>
            <a:off x="5202373" y="627363"/>
            <a:ext cx="566317" cy="139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389C6456-E21D-4E6E-8670-D7B46FDDEE5F}"/>
              </a:ext>
            </a:extLst>
          </p:cNvPr>
          <p:cNvSpPr/>
          <p:nvPr/>
        </p:nvSpPr>
        <p:spPr>
          <a:xfrm>
            <a:off x="5780874" y="915391"/>
            <a:ext cx="170730" cy="337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9E12BCFF-0BCE-4475-92B1-7674B99A16CB}"/>
              </a:ext>
            </a:extLst>
          </p:cNvPr>
          <p:cNvSpPr/>
          <p:nvPr/>
        </p:nvSpPr>
        <p:spPr>
          <a:xfrm>
            <a:off x="5707242" y="795832"/>
            <a:ext cx="170730" cy="9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bdélník 52">
            <a:extLst>
              <a:ext uri="{FF2B5EF4-FFF2-40B4-BE49-F238E27FC236}">
                <a16:creationId xmlns:a16="http://schemas.microsoft.com/office/drawing/2014/main" id="{73D53223-63BD-4B80-890F-1AC2C5AE1502}"/>
              </a:ext>
            </a:extLst>
          </p:cNvPr>
          <p:cNvSpPr/>
          <p:nvPr/>
        </p:nvSpPr>
        <p:spPr>
          <a:xfrm rot="5400000">
            <a:off x="5625851" y="1575079"/>
            <a:ext cx="482164" cy="156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28" name="Oblouk 27">
            <a:extLst>
              <a:ext uri="{FF2B5EF4-FFF2-40B4-BE49-F238E27FC236}">
                <a16:creationId xmlns:a16="http://schemas.microsoft.com/office/drawing/2014/main" id="{972D7187-879A-4442-8E10-73CE80BAEE82}"/>
              </a:ext>
            </a:extLst>
          </p:cNvPr>
          <p:cNvSpPr/>
          <p:nvPr/>
        </p:nvSpPr>
        <p:spPr>
          <a:xfrm rot="9599845">
            <a:off x="5859218" y="1218185"/>
            <a:ext cx="885667" cy="1115847"/>
          </a:xfrm>
          <a:prstGeom prst="arc">
            <a:avLst>
              <a:gd name="adj1" fmla="val 15220144"/>
              <a:gd name="adj2" fmla="val 35710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bdélník 43">
                <a:extLst>
                  <a:ext uri="{FF2B5EF4-FFF2-40B4-BE49-F238E27FC236}">
                    <a16:creationId xmlns:a16="http://schemas.microsoft.com/office/drawing/2014/main" id="{A9513A24-3799-45DA-9A51-89DE4185B62E}"/>
                  </a:ext>
                </a:extLst>
              </p:cNvPr>
              <p:cNvSpPr/>
              <p:nvPr/>
            </p:nvSpPr>
            <p:spPr>
              <a:xfrm>
                <a:off x="724483" y="3242325"/>
                <a:ext cx="1747964" cy="831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3600" dirty="0">
                    <a:latin typeface="Garamond" panose="02020404030301010803" pitchFamily="18" charset="0"/>
                  </a:rPr>
                  <a:t>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cs-CZ" sz="36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cs-CZ" sz="3600" dirty="0"/>
              </a:p>
            </p:txBody>
          </p:sp>
        </mc:Choice>
        <mc:Fallback xmlns="">
          <p:sp>
            <p:nvSpPr>
              <p:cNvPr id="44" name="Obdélník 43">
                <a:extLst>
                  <a:ext uri="{FF2B5EF4-FFF2-40B4-BE49-F238E27FC236}">
                    <a16:creationId xmlns:a16="http://schemas.microsoft.com/office/drawing/2014/main" id="{A9513A24-3799-45DA-9A51-89DE4185B6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83" y="3242325"/>
                <a:ext cx="1747964" cy="831190"/>
              </a:xfrm>
              <a:prstGeom prst="rect">
                <a:avLst/>
              </a:prstGeom>
              <a:blipFill>
                <a:blip r:embed="rId10"/>
                <a:stretch>
                  <a:fillRect l="-10801" t="-2206" b="-1470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ovéPole 57">
            <a:extLst>
              <a:ext uri="{FF2B5EF4-FFF2-40B4-BE49-F238E27FC236}">
                <a16:creationId xmlns:a16="http://schemas.microsoft.com/office/drawing/2014/main" id="{AF6B78FE-C704-4417-B0FA-7910A0298B70}"/>
              </a:ext>
            </a:extLst>
          </p:cNvPr>
          <p:cNvSpPr txBox="1"/>
          <p:nvPr/>
        </p:nvSpPr>
        <p:spPr>
          <a:xfrm>
            <a:off x="738338" y="4089598"/>
            <a:ext cx="490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latin typeface="Garamond" panose="02020404030301010803" pitchFamily="18" charset="0"/>
              </a:rPr>
              <a:t>number</a:t>
            </a:r>
            <a:r>
              <a:rPr lang="cs-CZ" sz="3600" dirty="0">
                <a:latin typeface="Garamond" panose="02020404030301010803" pitchFamily="18" charset="0"/>
              </a:rPr>
              <a:t> </a:t>
            </a:r>
            <a:r>
              <a:rPr lang="cs-CZ" sz="3600" dirty="0" err="1">
                <a:latin typeface="Garamond" panose="02020404030301010803" pitchFamily="18" charset="0"/>
              </a:rPr>
              <a:t>of</a:t>
            </a:r>
            <a:r>
              <a:rPr lang="cs-CZ" sz="3600" dirty="0">
                <a:latin typeface="Garamond" panose="02020404030301010803" pitchFamily="18" charset="0"/>
              </a:rPr>
              <a:t> </a:t>
            </a:r>
            <a:r>
              <a:rPr lang="cs-CZ" sz="3600" dirty="0" err="1">
                <a:latin typeface="Garamond" panose="02020404030301010803" pitchFamily="18" charset="0"/>
              </a:rPr>
              <a:t>segments</a:t>
            </a:r>
            <a:endParaRPr lang="cs-CZ" sz="3600" dirty="0">
              <a:latin typeface="Garamond" panose="02020404030301010803" pitchFamily="18" charset="0"/>
            </a:endParaRPr>
          </a:p>
        </p:txBody>
      </p:sp>
      <p:sp>
        <p:nvSpPr>
          <p:cNvPr id="60" name="Obdélník 59">
            <a:extLst>
              <a:ext uri="{FF2B5EF4-FFF2-40B4-BE49-F238E27FC236}">
                <a16:creationId xmlns:a16="http://schemas.microsoft.com/office/drawing/2014/main" id="{6496C1D8-11A7-4407-A99C-9608CDDBFD5A}"/>
              </a:ext>
            </a:extLst>
          </p:cNvPr>
          <p:cNvSpPr/>
          <p:nvPr/>
        </p:nvSpPr>
        <p:spPr>
          <a:xfrm>
            <a:off x="11064383" y="1342378"/>
            <a:ext cx="566317" cy="2457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bdélník 60">
            <a:extLst>
              <a:ext uri="{FF2B5EF4-FFF2-40B4-BE49-F238E27FC236}">
                <a16:creationId xmlns:a16="http://schemas.microsoft.com/office/drawing/2014/main" id="{64ABC9C4-2CEA-40A8-824C-448F00B9FFFB}"/>
              </a:ext>
            </a:extLst>
          </p:cNvPr>
          <p:cNvSpPr/>
          <p:nvPr/>
        </p:nvSpPr>
        <p:spPr>
          <a:xfrm>
            <a:off x="11082071" y="3304731"/>
            <a:ext cx="566317" cy="67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>
            <a:extLst>
              <a:ext uri="{FF2B5EF4-FFF2-40B4-BE49-F238E27FC236}">
                <a16:creationId xmlns:a16="http://schemas.microsoft.com/office/drawing/2014/main" id="{DE6D2A5F-9F9C-4BD8-BDEE-C3A9FD963832}"/>
              </a:ext>
            </a:extLst>
          </p:cNvPr>
          <p:cNvSpPr/>
          <p:nvPr/>
        </p:nvSpPr>
        <p:spPr>
          <a:xfrm>
            <a:off x="10847862" y="2348985"/>
            <a:ext cx="566317" cy="674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BCB63AA4-30B4-4304-9E01-D9CB81BA87CE}"/>
              </a:ext>
            </a:extLst>
          </p:cNvPr>
          <p:cNvCxnSpPr>
            <a:cxnSpLocks/>
          </p:cNvCxnSpPr>
          <p:nvPr/>
        </p:nvCxnSpPr>
        <p:spPr>
          <a:xfrm flipV="1">
            <a:off x="11064383" y="2724765"/>
            <a:ext cx="0" cy="5966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A4D94B26-F6A6-401F-80A6-4508FAF81023}"/>
              </a:ext>
            </a:extLst>
          </p:cNvPr>
          <p:cNvCxnSpPr>
            <a:cxnSpLocks/>
          </p:cNvCxnSpPr>
          <p:nvPr/>
        </p:nvCxnSpPr>
        <p:spPr>
          <a:xfrm flipH="1">
            <a:off x="10724245" y="2912215"/>
            <a:ext cx="357826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ovéPole 54">
                <a:extLst>
                  <a:ext uri="{FF2B5EF4-FFF2-40B4-BE49-F238E27FC236}">
                    <a16:creationId xmlns:a16="http://schemas.microsoft.com/office/drawing/2014/main" id="{CA32FA03-5000-4769-980D-696ACEC7C5DE}"/>
                  </a:ext>
                </a:extLst>
              </p:cNvPr>
              <p:cNvSpPr txBox="1"/>
              <p:nvPr/>
            </p:nvSpPr>
            <p:spPr>
              <a:xfrm>
                <a:off x="10672199" y="2499037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TextovéPole 54">
                <a:extLst>
                  <a:ext uri="{FF2B5EF4-FFF2-40B4-BE49-F238E27FC236}">
                    <a16:creationId xmlns:a16="http://schemas.microsoft.com/office/drawing/2014/main" id="{CA32FA03-5000-4769-980D-696ACEC7C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2199" y="2499037"/>
                <a:ext cx="45720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bdélník 63">
            <a:extLst>
              <a:ext uri="{FF2B5EF4-FFF2-40B4-BE49-F238E27FC236}">
                <a16:creationId xmlns:a16="http://schemas.microsoft.com/office/drawing/2014/main" id="{25F7D6DB-BE1B-44AC-8C82-C29861097122}"/>
              </a:ext>
            </a:extLst>
          </p:cNvPr>
          <p:cNvSpPr/>
          <p:nvPr/>
        </p:nvSpPr>
        <p:spPr>
          <a:xfrm>
            <a:off x="10995659" y="3539216"/>
            <a:ext cx="566317" cy="2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9435B39-AA23-4A79-A6AD-DBAE65FAE741}"/>
              </a:ext>
            </a:extLst>
          </p:cNvPr>
          <p:cNvCxnSpPr>
            <a:cxnSpLocks/>
          </p:cNvCxnSpPr>
          <p:nvPr/>
        </p:nvCxnSpPr>
        <p:spPr>
          <a:xfrm flipH="1">
            <a:off x="5792607" y="1169779"/>
            <a:ext cx="268151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A33B6089-7A3A-4C30-AB65-09C168969743}"/>
                  </a:ext>
                </a:extLst>
              </p:cNvPr>
              <p:cNvSpPr txBox="1"/>
              <p:nvPr/>
            </p:nvSpPr>
            <p:spPr>
              <a:xfrm>
                <a:off x="5720110" y="776232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A33B6089-7A3A-4C30-AB65-09C168969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110" y="776232"/>
                <a:ext cx="45720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bdélník 69">
            <a:extLst>
              <a:ext uri="{FF2B5EF4-FFF2-40B4-BE49-F238E27FC236}">
                <a16:creationId xmlns:a16="http://schemas.microsoft.com/office/drawing/2014/main" id="{43181DC6-B4DB-4EF0-8C99-F9F1862DA235}"/>
              </a:ext>
            </a:extLst>
          </p:cNvPr>
          <p:cNvSpPr/>
          <p:nvPr/>
        </p:nvSpPr>
        <p:spPr>
          <a:xfrm>
            <a:off x="5453247" y="1234217"/>
            <a:ext cx="482164" cy="156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B7C59A2A-7466-4F54-B0D7-C3BBAC568ED1}"/>
              </a:ext>
            </a:extLst>
          </p:cNvPr>
          <p:cNvCxnSpPr>
            <a:cxnSpLocks/>
          </p:cNvCxnSpPr>
          <p:nvPr/>
        </p:nvCxnSpPr>
        <p:spPr>
          <a:xfrm flipV="1">
            <a:off x="5769857" y="1132631"/>
            <a:ext cx="0" cy="5966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bdélník 70">
            <a:extLst>
              <a:ext uri="{FF2B5EF4-FFF2-40B4-BE49-F238E27FC236}">
                <a16:creationId xmlns:a16="http://schemas.microsoft.com/office/drawing/2014/main" id="{EBC8DCBD-1D94-42B3-9AA7-F7A7FAF6379B}"/>
              </a:ext>
            </a:extLst>
          </p:cNvPr>
          <p:cNvSpPr/>
          <p:nvPr/>
        </p:nvSpPr>
        <p:spPr>
          <a:xfrm>
            <a:off x="5614371" y="1912811"/>
            <a:ext cx="248341" cy="30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id="{A5E653B0-9B85-4093-BBDD-092BBFBDB851}"/>
              </a:ext>
            </a:extLst>
          </p:cNvPr>
          <p:cNvCxnSpPr>
            <a:cxnSpLocks/>
          </p:cNvCxnSpPr>
          <p:nvPr/>
        </p:nvCxnSpPr>
        <p:spPr>
          <a:xfrm flipV="1">
            <a:off x="0" y="5785230"/>
            <a:ext cx="12192000" cy="155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ovéPole 79">
                <a:extLst>
                  <a:ext uri="{FF2B5EF4-FFF2-40B4-BE49-F238E27FC236}">
                    <a16:creationId xmlns:a16="http://schemas.microsoft.com/office/drawing/2014/main" id="{A2578E0C-BB79-4E1E-A0B2-CE6BC54DC659}"/>
                  </a:ext>
                </a:extLst>
              </p:cNvPr>
              <p:cNvSpPr txBox="1"/>
              <p:nvPr/>
            </p:nvSpPr>
            <p:spPr>
              <a:xfrm>
                <a:off x="6070229" y="5945297"/>
                <a:ext cx="25403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dirty="0">
                    <a:latin typeface="Garamond" panose="02020404030301010803" pitchFamily="18" charset="0"/>
                  </a:rPr>
                  <a:t>=0.6 cm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2400" dirty="0">
                    <a:latin typeface="Garamond" panose="02020404030301010803" pitchFamily="18" charset="0"/>
                  </a:rPr>
                  <a:t>=1.5 cm</a:t>
                </a:r>
                <a:endParaRPr lang="cs-CZ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0" name="TextovéPole 79">
                <a:extLst>
                  <a:ext uri="{FF2B5EF4-FFF2-40B4-BE49-F238E27FC236}">
                    <a16:creationId xmlns:a16="http://schemas.microsoft.com/office/drawing/2014/main" id="{A2578E0C-BB79-4E1E-A0B2-CE6BC54DC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229" y="5945297"/>
                <a:ext cx="2540371" cy="830997"/>
              </a:xfrm>
              <a:prstGeom prst="rect">
                <a:avLst/>
              </a:prstGeom>
              <a:blipFill>
                <a:blip r:embed="rId13"/>
                <a:stretch>
                  <a:fillRect l="-719" t="-5839" b="-160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ovéPole 80">
            <a:extLst>
              <a:ext uri="{FF2B5EF4-FFF2-40B4-BE49-F238E27FC236}">
                <a16:creationId xmlns:a16="http://schemas.microsoft.com/office/drawing/2014/main" id="{B1FFB318-B957-4208-9423-35A9C8A99A0D}"/>
              </a:ext>
            </a:extLst>
          </p:cNvPr>
          <p:cNvSpPr txBox="1"/>
          <p:nvPr/>
        </p:nvSpPr>
        <p:spPr>
          <a:xfrm>
            <a:off x="8274399" y="5932823"/>
            <a:ext cx="2540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Garamond" panose="02020404030301010803" pitchFamily="18" charset="0"/>
              </a:rPr>
              <a:t>D= 1.36 cm</a:t>
            </a:r>
          </a:p>
          <a:p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21C71DEE-E1C4-475E-B9A7-7E4B99C8967B}"/>
              </a:ext>
            </a:extLst>
          </p:cNvPr>
          <p:cNvSpPr/>
          <p:nvPr/>
        </p:nvSpPr>
        <p:spPr>
          <a:xfrm>
            <a:off x="7008837" y="4440020"/>
            <a:ext cx="680042" cy="61570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794A72-67C8-45F3-BCC9-BA661A5B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37" y="-56149"/>
            <a:ext cx="9723279" cy="1325563"/>
          </a:xfrm>
        </p:spPr>
        <p:txBody>
          <a:bodyPr/>
          <a:lstStyle/>
          <a:p>
            <a:r>
              <a:rPr lang="cs-CZ" dirty="0" err="1"/>
              <a:t>our</a:t>
            </a:r>
            <a:r>
              <a:rPr lang="cs-CZ" dirty="0"/>
              <a:t> Tesla </a:t>
            </a:r>
            <a:r>
              <a:rPr lang="cs-CZ" dirty="0" err="1"/>
              <a:t>Valve</a:t>
            </a:r>
            <a:r>
              <a:rPr lang="cs-CZ" dirty="0"/>
              <a:t> geometry</a:t>
            </a:r>
          </a:p>
        </p:txBody>
      </p:sp>
    </p:spTree>
    <p:extLst>
      <p:ext uri="{BB962C8B-B14F-4D97-AF65-F5344CB8AC3E}">
        <p14:creationId xmlns:p14="http://schemas.microsoft.com/office/powerpoint/2010/main" val="67101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9F36D01-F98D-4864-85BB-4E9312178E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39" t="36177" r="26907" b="25377"/>
          <a:stretch/>
        </p:blipFill>
        <p:spPr>
          <a:xfrm>
            <a:off x="7197196" y="633579"/>
            <a:ext cx="4994804" cy="26366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F29F33-0CCB-4894-93FF-882BE068C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7124" y="1222027"/>
            <a:ext cx="3163529" cy="6054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4783226-576C-4EE6-86AD-8ABB8CE5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62" y="152777"/>
            <a:ext cx="10515600" cy="1325563"/>
          </a:xfrm>
        </p:spPr>
        <p:txBody>
          <a:bodyPr/>
          <a:lstStyle/>
          <a:p>
            <a:r>
              <a:rPr lang="cs-CZ" dirty="0" err="1">
                <a:latin typeface="Garamond" panose="02020404030301010803" pitchFamily="18" charset="0"/>
              </a:rPr>
              <a:t>our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cs-CZ" dirty="0" err="1">
                <a:latin typeface="Garamond" panose="02020404030301010803" pitchFamily="18" charset="0"/>
              </a:rPr>
              <a:t>fixed</a:t>
            </a:r>
            <a:r>
              <a:rPr lang="cs-CZ" dirty="0">
                <a:latin typeface="Garamond" panose="02020404030301010803" pitchFamily="18" charset="0"/>
              </a:rPr>
              <a:t> geometry </a:t>
            </a:r>
            <a:r>
              <a:rPr lang="cs-CZ" dirty="0" err="1">
                <a:latin typeface="Garamond" panose="02020404030301010803" pitchFamily="18" charset="0"/>
              </a:rPr>
              <a:t>valve</a:t>
            </a:r>
            <a:endParaRPr lang="cs-CZ" dirty="0">
              <a:latin typeface="Garamond" panose="02020404030301010803" pitchFamily="18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A3C7CA-A91D-4341-A241-4B46320DA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4" y="1126957"/>
            <a:ext cx="6976105" cy="9787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900" dirty="0" err="1">
                <a:latin typeface="Garamond" panose="02020404030301010803" pitchFamily="18" charset="0"/>
              </a:rPr>
              <a:t>our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own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unique</a:t>
            </a:r>
            <a:r>
              <a:rPr lang="cs-CZ" sz="2900" dirty="0">
                <a:latin typeface="Garamond" panose="02020404030301010803" pitchFamily="18" charset="0"/>
              </a:rPr>
              <a:t> model </a:t>
            </a:r>
            <a:r>
              <a:rPr lang="cs-CZ" sz="2900" dirty="0" err="1">
                <a:latin typeface="Garamond" panose="02020404030301010803" pitchFamily="18" charset="0"/>
              </a:rPr>
              <a:t>of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one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direction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br>
              <a:rPr lang="cs-CZ" sz="2900" dirty="0">
                <a:latin typeface="Garamond" panose="02020404030301010803" pitchFamily="18" charset="0"/>
              </a:rPr>
            </a:br>
            <a:r>
              <a:rPr lang="cs-CZ" sz="2900" dirty="0" err="1">
                <a:latin typeface="Garamond" panose="02020404030301010803" pitchFamily="18" charset="0"/>
              </a:rPr>
              <a:t>passive</a:t>
            </a:r>
            <a:r>
              <a:rPr lang="cs-CZ" sz="2900" dirty="0">
                <a:latin typeface="Garamond" panose="02020404030301010803" pitchFamily="18" charset="0"/>
              </a:rPr>
              <a:t> </a:t>
            </a:r>
            <a:r>
              <a:rPr lang="cs-CZ" sz="2900" dirty="0" err="1">
                <a:latin typeface="Garamond" panose="02020404030301010803" pitchFamily="18" charset="0"/>
              </a:rPr>
              <a:t>valve</a:t>
            </a:r>
            <a:endParaRPr lang="cs-CZ" sz="2900" dirty="0">
              <a:latin typeface="Garamond" panose="02020404030301010803" pitchFamily="18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2757D6-D6CE-498D-9A73-C3C923CE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2CA2-BD60-4C7C-998F-74A2A38A88D1}" type="slidenum">
              <a:rPr lang="en-GB" smtClean="0"/>
              <a:t>9</a:t>
            </a:fld>
            <a:endParaRPr lang="en-GB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C7F70452-CF83-4BC6-AC4D-CB78B89419A8}"/>
              </a:ext>
            </a:extLst>
          </p:cNvPr>
          <p:cNvCxnSpPr>
            <a:cxnSpLocks/>
          </p:cNvCxnSpPr>
          <p:nvPr/>
        </p:nvCxnSpPr>
        <p:spPr>
          <a:xfrm>
            <a:off x="957008" y="3913185"/>
            <a:ext cx="0" cy="518311"/>
          </a:xfrm>
          <a:prstGeom prst="straightConnector1">
            <a:avLst/>
          </a:prstGeom>
          <a:ln w="28575">
            <a:solidFill>
              <a:srgbClr val="6C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8A055C7F-A7ED-4240-8D79-1D0AAC7F42D7}"/>
                  </a:ext>
                </a:extLst>
              </p:cNvPr>
              <p:cNvSpPr txBox="1"/>
              <p:nvPr/>
            </p:nvSpPr>
            <p:spPr>
              <a:xfrm>
                <a:off x="1062856" y="3998221"/>
                <a:ext cx="1633992" cy="390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cs-CZ" sz="2600" dirty="0">
                    <a:latin typeface="Garamond" panose="02020404030301010803" pitchFamily="18" charset="0"/>
                  </a:rPr>
                  <a:t>1.36 cm</a:t>
                </a:r>
              </a:p>
            </p:txBody>
          </p:sp>
        </mc:Choice>
        <mc:Fallback xmlns="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8A055C7F-A7ED-4240-8D79-1D0AAC7F4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56" y="3998221"/>
                <a:ext cx="1633992" cy="390905"/>
              </a:xfrm>
              <a:prstGeom prst="rect">
                <a:avLst/>
              </a:prstGeom>
              <a:blipFill>
                <a:blip r:embed="rId5"/>
                <a:stretch>
                  <a:fillRect t="-14063" b="-640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4067EA54-CFA7-4889-A1DB-FE0D53ABF713}"/>
              </a:ext>
            </a:extLst>
          </p:cNvPr>
          <p:cNvSpPr/>
          <p:nvPr/>
        </p:nvSpPr>
        <p:spPr>
          <a:xfrm>
            <a:off x="782369" y="2290183"/>
            <a:ext cx="1365278" cy="375492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EDF288AF-584D-4D6C-A24A-D7A1A57DAD53}"/>
              </a:ext>
            </a:extLst>
          </p:cNvPr>
          <p:cNvSpPr/>
          <p:nvPr/>
        </p:nvSpPr>
        <p:spPr>
          <a:xfrm rot="10800000">
            <a:off x="3813247" y="2286015"/>
            <a:ext cx="2743201" cy="359204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3440AF4-CC89-4876-9586-5DAA0D4F7393}"/>
              </a:ext>
            </a:extLst>
          </p:cNvPr>
          <p:cNvSpPr txBox="1"/>
          <p:nvPr/>
        </p:nvSpPr>
        <p:spPr>
          <a:xfrm>
            <a:off x="5184848" y="2671350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Garamond" panose="02020404030301010803" pitchFamily="18" charset="0"/>
              </a:rPr>
              <a:t>forward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1A0457B-8945-4B44-BE7A-01594CBB9601}"/>
              </a:ext>
            </a:extLst>
          </p:cNvPr>
          <p:cNvSpPr txBox="1"/>
          <p:nvPr/>
        </p:nvSpPr>
        <p:spPr>
          <a:xfrm>
            <a:off x="776048" y="2676468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err="1">
                <a:latin typeface="Garamond" panose="02020404030301010803" pitchFamily="18" charset="0"/>
              </a:rPr>
              <a:t>reversed</a:t>
            </a:r>
            <a:endParaRPr lang="cs-CZ" sz="2600" dirty="0">
              <a:latin typeface="Garamond" panose="02020404030301010803" pitchFamily="18" charset="0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FBA4B7E-9018-4CDC-A657-83943CE59C7E}"/>
              </a:ext>
            </a:extLst>
          </p:cNvPr>
          <p:cNvCxnSpPr/>
          <p:nvPr/>
        </p:nvCxnSpPr>
        <p:spPr>
          <a:xfrm>
            <a:off x="801720" y="2758749"/>
            <a:ext cx="0" cy="2636644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EC915CA-FDDC-433B-A739-96CE1D21E574}"/>
              </a:ext>
            </a:extLst>
          </p:cNvPr>
          <p:cNvCxnSpPr/>
          <p:nvPr/>
        </p:nvCxnSpPr>
        <p:spPr>
          <a:xfrm>
            <a:off x="6544855" y="2530680"/>
            <a:ext cx="0" cy="2636644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5C78DA3-E7AC-4312-9F39-96280248D1B5}"/>
              </a:ext>
            </a:extLst>
          </p:cNvPr>
          <p:cNvSpPr txBox="1"/>
          <p:nvPr/>
        </p:nvSpPr>
        <p:spPr>
          <a:xfrm>
            <a:off x="8753120" y="5634446"/>
            <a:ext cx="2215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Garamond" panose="02020404030301010803" pitchFamily="18" charset="0"/>
              </a:rPr>
              <a:t>1-38 </a:t>
            </a:r>
            <a:r>
              <a:rPr lang="cs-CZ" sz="3600" b="1" dirty="0" err="1">
                <a:latin typeface="Garamond" panose="02020404030301010803" pitchFamily="18" charset="0"/>
              </a:rPr>
              <a:t>kPa</a:t>
            </a:r>
            <a:endParaRPr lang="cs-CZ" sz="3600" b="1" dirty="0">
              <a:latin typeface="Garamond" panose="02020404030301010803" pitchFamily="18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7006157" y="2112650"/>
            <a:ext cx="5090921" cy="3868700"/>
            <a:chOff x="7006157" y="2112650"/>
            <a:chExt cx="5090921" cy="3868700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043163E0-DEE8-46B3-A1BB-E86C61C5E557}"/>
                </a:ext>
              </a:extLst>
            </p:cNvPr>
            <p:cNvSpPr/>
            <p:nvPr/>
          </p:nvSpPr>
          <p:spPr>
            <a:xfrm>
              <a:off x="7624714" y="3525251"/>
              <a:ext cx="3925602" cy="2101501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schemeClr val="bg1"/>
              </a:bgClr>
            </a:pattFill>
            <a:ln w="38100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B438F64F-9302-48E5-B7DE-0B32AE10239F}"/>
                </a:ext>
              </a:extLst>
            </p:cNvPr>
            <p:cNvCxnSpPr>
              <a:cxnSpLocks/>
            </p:cNvCxnSpPr>
            <p:nvPr/>
          </p:nvCxnSpPr>
          <p:spPr>
            <a:xfrm>
              <a:off x="7624714" y="3264272"/>
              <a:ext cx="0" cy="2362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ED1BD79A-8288-4A80-98FF-5C74B3CC6A11}"/>
                </a:ext>
              </a:extLst>
            </p:cNvPr>
            <p:cNvSpPr txBox="1"/>
            <p:nvPr/>
          </p:nvSpPr>
          <p:spPr>
            <a:xfrm>
              <a:off x="8119105" y="4362197"/>
              <a:ext cx="272746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 err="1">
                  <a:latin typeface="Cambria" panose="02040503050406030204" pitchFamily="18" charset="0"/>
                </a:rPr>
                <a:t>better</a:t>
              </a:r>
              <a:r>
                <a:rPr lang="cs-CZ" sz="2400" dirty="0">
                  <a:latin typeface="Cambria" panose="02040503050406030204" pitchFamily="18" charset="0"/>
                </a:rPr>
                <a:t> </a:t>
              </a:r>
              <a:r>
                <a:rPr lang="cs-CZ" sz="2400" dirty="0" err="1">
                  <a:latin typeface="Cambria" panose="02040503050406030204" pitchFamily="18" charset="0"/>
                </a:rPr>
                <a:t>properties</a:t>
              </a:r>
              <a:r>
                <a:rPr lang="cs-CZ" sz="2400" dirty="0">
                  <a:latin typeface="Cambria" panose="02040503050406030204" pitchFamily="18" charset="0"/>
                </a:rPr>
                <a:t> </a:t>
              </a:r>
              <a:r>
                <a:rPr lang="cs-CZ" sz="2400" dirty="0" err="1">
                  <a:latin typeface="Cambria" panose="02040503050406030204" pitchFamily="18" charset="0"/>
                </a:rPr>
                <a:t>than</a:t>
              </a:r>
              <a:r>
                <a:rPr lang="cs-CZ" sz="2400" dirty="0">
                  <a:latin typeface="Cambria" panose="02040503050406030204" pitchFamily="18" charset="0"/>
                </a:rPr>
                <a:t> </a:t>
              </a:r>
              <a:r>
                <a:rPr lang="cs-CZ" sz="2400" b="1" dirty="0">
                  <a:latin typeface="Cambria" panose="02040503050406030204" pitchFamily="18" charset="0"/>
                </a:rPr>
                <a:t>Tesla model</a:t>
              </a:r>
            </a:p>
          </p:txBody>
        </p: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0072B213-54A9-4E04-A4F8-1833CC8A1CAB}"/>
                </a:ext>
              </a:extLst>
            </p:cNvPr>
            <p:cNvCxnSpPr>
              <a:cxnSpLocks/>
            </p:cNvCxnSpPr>
            <p:nvPr/>
          </p:nvCxnSpPr>
          <p:spPr>
            <a:xfrm>
              <a:off x="7624714" y="5626752"/>
              <a:ext cx="44723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5F9EE1EA-EEEB-48AE-A3D4-DEC641E8D65C}"/>
                </a:ext>
              </a:extLst>
            </p:cNvPr>
            <p:cNvSpPr txBox="1"/>
            <p:nvPr/>
          </p:nvSpPr>
          <p:spPr>
            <a:xfrm rot="16200000">
              <a:off x="5364195" y="3754612"/>
              <a:ext cx="3868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b="1" dirty="0">
                  <a:latin typeface="Garamond" panose="02020404030301010803" pitchFamily="18" charset="0"/>
                </a:rPr>
                <a:t>1-4 SEGMENTS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19677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mbria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YPT" id="{7964CB23-0C1D-4A3A-984A-F9B7E0814176}" vid="{8B960B32-C8F7-4781-9026-464734049EE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CZ_TEAM</Template>
  <TotalTime>16489</TotalTime>
  <Words>1238</Words>
  <Application>Microsoft Office PowerPoint</Application>
  <PresentationFormat>Širokoúhlá obrazovka</PresentationFormat>
  <Paragraphs>332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</vt:lpstr>
      <vt:lpstr>Cambria Math</vt:lpstr>
      <vt:lpstr>Garamond</vt:lpstr>
      <vt:lpstr>Motiv Office</vt:lpstr>
      <vt:lpstr>Problem No. 10 TESLA VALVE</vt:lpstr>
      <vt:lpstr>task</vt:lpstr>
      <vt:lpstr>PROBLEMATICS WITH construction of valve</vt:lpstr>
      <vt:lpstr>Prezentace aplikace PowerPoint</vt:lpstr>
      <vt:lpstr>future</vt:lpstr>
      <vt:lpstr>Prezentace aplikace PowerPoint</vt:lpstr>
      <vt:lpstr>Tesla‘s device</vt:lpstr>
      <vt:lpstr>our Tesla Valve geometry</vt:lpstr>
      <vt:lpstr>our fixed geometry valve</vt:lpstr>
      <vt:lpstr>tesla valve relationship</vt:lpstr>
      <vt:lpstr>our setup</vt:lpstr>
      <vt:lpstr>EXPERIMENTAL METHOD</vt:lpstr>
      <vt:lpstr>Initial conditions  </vt:lpstr>
      <vt:lpstr>Pressure drop - forward</vt:lpstr>
      <vt:lpstr>Pressure drop - forward</vt:lpstr>
      <vt:lpstr>Pressure drop - forward</vt:lpstr>
      <vt:lpstr>Pressure drop - reversed</vt:lpstr>
      <vt:lpstr>Pressure drop – number of segments   </vt:lpstr>
      <vt:lpstr>FORWARD dir.  REVERSED dir.</vt:lpstr>
      <vt:lpstr>DIODICITY – number of segments</vt:lpstr>
      <vt:lpstr>diodicity – inlet pressure </vt:lpstr>
      <vt:lpstr>Diodicity- angle dependecy</vt:lpstr>
      <vt:lpstr>diodicity – side ratio  a/b</vt:lpstr>
      <vt:lpstr>optimal diodicity</vt:lpstr>
      <vt:lpstr>our fixed geometry valve</vt:lpstr>
      <vt:lpstr>OWN GEOMETRY</vt:lpstr>
      <vt:lpstr>Conclusion I.</vt:lpstr>
      <vt:lpstr>CONCLUSION</vt:lpstr>
      <vt:lpstr>REFERENCE</vt:lpstr>
      <vt:lpstr>APENDIX</vt:lpstr>
      <vt:lpstr>Flow characteristics</vt:lpstr>
      <vt:lpstr>Preliminary experiment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No. 4 Superball</dc:title>
  <dc:creator>Pavel Štěpánek</dc:creator>
  <cp:lastModifiedBy>dddd dddd</cp:lastModifiedBy>
  <cp:revision>510</cp:revision>
  <dcterms:created xsi:type="dcterms:W3CDTF">2016-06-04T20:16:24Z</dcterms:created>
  <dcterms:modified xsi:type="dcterms:W3CDTF">2018-10-19T06:38:06Z</dcterms:modified>
</cp:coreProperties>
</file>