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588" r:id="rId3"/>
    <p:sldId id="589" r:id="rId4"/>
    <p:sldId id="590" r:id="rId5"/>
    <p:sldId id="591" r:id="rId6"/>
    <p:sldId id="592" r:id="rId7"/>
    <p:sldId id="565" r:id="rId8"/>
    <p:sldId id="545" r:id="rId9"/>
    <p:sldId id="595" r:id="rId10"/>
    <p:sldId id="596" r:id="rId11"/>
    <p:sldId id="594" r:id="rId12"/>
    <p:sldId id="586" r:id="rId13"/>
    <p:sldId id="575" r:id="rId14"/>
    <p:sldId id="585" r:id="rId15"/>
    <p:sldId id="576" r:id="rId16"/>
    <p:sldId id="593" r:id="rId17"/>
    <p:sldId id="577" r:id="rId18"/>
    <p:sldId id="578" r:id="rId19"/>
    <p:sldId id="579" r:id="rId20"/>
    <p:sldId id="572" r:id="rId21"/>
    <p:sldId id="580" r:id="rId22"/>
    <p:sldId id="582" r:id="rId23"/>
    <p:sldId id="581" r:id="rId24"/>
    <p:sldId id="568" r:id="rId25"/>
    <p:sldId id="566" r:id="rId26"/>
    <p:sldId id="573" r:id="rId27"/>
    <p:sldId id="583" r:id="rId28"/>
    <p:sldId id="567" r:id="rId29"/>
    <p:sldId id="584" r:id="rId30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0000"/>
    <a:srgbClr val="FFFFFF"/>
    <a:srgbClr val="FFFF00"/>
    <a:srgbClr val="FF0000"/>
    <a:srgbClr val="FFB3B3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85" autoAdjust="0"/>
    <p:restoredTop sz="86413" autoAdjust="0"/>
  </p:normalViewPr>
  <p:slideViewPr>
    <p:cSldViewPr>
      <p:cViewPr>
        <p:scale>
          <a:sx n="66" d="100"/>
          <a:sy n="66" d="100"/>
        </p:scale>
        <p:origin x="-1786" y="-6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18" y="-84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D879795-FB7A-4F58-84E2-54114D2D62AA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D133B0-1115-4170-9EEF-6436DCE5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0A1C67-3C6D-4448-AA53-BD0C046941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796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81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08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80975" indent="0"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fr-F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80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963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80975" indent="0">
              <a:defRPr/>
            </a:lvl1pPr>
          </a:lstStyle>
          <a:p>
            <a:r>
              <a:rPr lang="cs-CZ" dirty="0" smtClean="0"/>
              <a:t>Klepnutím lze upravit styl předlohy nadpisů.</a:t>
            </a:r>
            <a:endParaRPr lang="fr-F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94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fr-FR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943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92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80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7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07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FR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7318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fr-FR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0637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C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8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text styles</a:t>
            </a:r>
          </a:p>
          <a:p>
            <a:pPr lvl="1"/>
            <a:r>
              <a:rPr lang="cs-CZ" altLang="en-US" smtClean="0"/>
              <a:t>Second level</a:t>
            </a:r>
          </a:p>
          <a:p>
            <a:pPr lvl="2"/>
            <a:r>
              <a:rPr lang="cs-CZ" altLang="en-US" smtClean="0"/>
              <a:t>Third level</a:t>
            </a:r>
          </a:p>
          <a:p>
            <a:pPr lvl="3"/>
            <a:r>
              <a:rPr lang="cs-CZ" altLang="en-US" smtClean="0"/>
              <a:t>Fourth level</a:t>
            </a:r>
          </a:p>
          <a:p>
            <a:pPr lvl="4"/>
            <a:r>
              <a:rPr lang="cs-CZ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2pPr>
      <a:lvl3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3pPr>
      <a:lvl4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4pPr>
      <a:lvl5pPr marL="180975" indent="-180975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5pPr>
      <a:lvl6pPr marL="633413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6pPr>
      <a:lvl7pPr marL="1090613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7pPr>
      <a:lvl8pPr marL="1547813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8pPr>
      <a:lvl9pPr marL="2005013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4975"/>
            <a:ext cx="9144000" cy="147002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66"/>
                    </a:gs>
                    <a:gs pos="100000">
                      <a:srgbClr val="0000C8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/>
          <a:p>
            <a:pPr marL="0" indent="176213" algn="ctr" eaLnBrk="1" hangingPunct="1"/>
            <a:r>
              <a:rPr lang="en-US" altLang="en-US" sz="3200" dirty="0" smtClean="0">
                <a:solidFill>
                  <a:srgbClr val="A50021"/>
                </a:solidFill>
              </a:rPr>
              <a:t>Soy Sauce Optics</a:t>
            </a:r>
            <a:br>
              <a:rPr lang="en-US" altLang="en-US" sz="3200" dirty="0" smtClean="0">
                <a:solidFill>
                  <a:srgbClr val="A50021"/>
                </a:solidFill>
              </a:rPr>
            </a:br>
            <a:r>
              <a:rPr lang="en-US" altLang="en-US" sz="3200" dirty="0" smtClean="0">
                <a:solidFill>
                  <a:srgbClr val="A50021"/>
                </a:solidFill>
              </a:rPr>
              <a:t>(</a:t>
            </a:r>
            <a:r>
              <a:rPr lang="en-US" altLang="en-US" sz="3200" dirty="0" err="1" smtClean="0">
                <a:solidFill>
                  <a:srgbClr val="A50021"/>
                </a:solidFill>
              </a:rPr>
              <a:t>Optika</a:t>
            </a:r>
            <a:r>
              <a:rPr lang="en-US" altLang="en-US" sz="3200" dirty="0" smtClean="0">
                <a:solidFill>
                  <a:srgbClr val="A50021"/>
                </a:solidFill>
              </a:rPr>
              <a:t> </a:t>
            </a:r>
            <a:r>
              <a:rPr lang="en-US" altLang="en-US" sz="3200" dirty="0" err="1" smtClean="0">
                <a:solidFill>
                  <a:srgbClr val="A50021"/>
                </a:solidFill>
              </a:rPr>
              <a:t>sójové</a:t>
            </a:r>
            <a:r>
              <a:rPr lang="en-US" altLang="en-US" sz="3200" dirty="0" smtClean="0">
                <a:solidFill>
                  <a:srgbClr val="A50021"/>
                </a:solidFill>
              </a:rPr>
              <a:t> </a:t>
            </a:r>
            <a:r>
              <a:rPr lang="en-US" altLang="en-US" sz="3200" dirty="0" err="1" smtClean="0">
                <a:solidFill>
                  <a:srgbClr val="A50021"/>
                </a:solidFill>
              </a:rPr>
              <a:t>omáčky</a:t>
            </a:r>
            <a:r>
              <a:rPr lang="en-US" altLang="en-US" sz="3200" dirty="0" smtClean="0">
                <a:solidFill>
                  <a:srgbClr val="A50021"/>
                </a:solidFill>
              </a:rPr>
              <a:t>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09800"/>
            <a:ext cx="9144000" cy="593725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Hynek</a:t>
            </a:r>
            <a:r>
              <a:rPr lang="en-US" altLang="en-US" dirty="0" smtClean="0"/>
              <a:t> N</a:t>
            </a:r>
            <a:r>
              <a:rPr lang="cs-CZ" altLang="en-US" dirty="0" smtClean="0"/>
              <a:t>ěmec</a:t>
            </a:r>
            <a:endParaRPr lang="cs-CZ" altLang="en-US" sz="1800" dirty="0" smtClean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092325" y="1447800"/>
            <a:ext cx="4851400" cy="26003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100" dirty="0" smtClean="0"/>
              <a:t>Dept. </a:t>
            </a:r>
            <a:r>
              <a:rPr lang="en-US" sz="2100" dirty="0"/>
              <a:t>of Dielectrics</a:t>
            </a:r>
            <a:endParaRPr lang="sk-SK" sz="2100" b="1" dirty="0" smtClean="0"/>
          </a:p>
          <a:p>
            <a:pPr>
              <a:defRPr/>
            </a:pPr>
            <a:r>
              <a:rPr lang="sk-SK" sz="2000" dirty="0" smtClean="0"/>
              <a:t>Institute o</a:t>
            </a:r>
            <a:r>
              <a:rPr lang="en-US" sz="2000" dirty="0" smtClean="0"/>
              <a:t>f Physics of the </a:t>
            </a:r>
            <a:br>
              <a:rPr lang="en-US" sz="2000" dirty="0" smtClean="0"/>
            </a:br>
            <a:r>
              <a:rPr lang="en-US" sz="2000" dirty="0" smtClean="0"/>
              <a:t>Czech Academy of Sciences </a:t>
            </a:r>
            <a:endParaRPr lang="sk-SK" sz="2000" dirty="0"/>
          </a:p>
        </p:txBody>
      </p:sp>
      <p:pic>
        <p:nvPicPr>
          <p:cNvPr id="2053" name="Picture 7" descr="C:\Users\Tinka\Desktop\logo_puvodni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040063"/>
            <a:ext cx="14049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3"/>
          <a:stretch>
            <a:fillRect/>
          </a:stretch>
        </p:blipFill>
        <p:spPr bwMode="auto">
          <a:xfrm>
            <a:off x="1687513" y="3011488"/>
            <a:ext cx="1028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20494"/>
            <a:ext cx="7358063" cy="153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Čočka</a:t>
            </a:r>
            <a:endParaRPr lang="en-US" altLang="en-US" dirty="0" smtClean="0"/>
          </a:p>
        </p:txBody>
      </p:sp>
      <p:sp>
        <p:nvSpPr>
          <p:cNvPr id="4" name="Volný tvar 3"/>
          <p:cNvSpPr/>
          <p:nvPr/>
        </p:nvSpPr>
        <p:spPr>
          <a:xfrm>
            <a:off x="1689927" y="1697619"/>
            <a:ext cx="393557" cy="2777925"/>
          </a:xfrm>
          <a:custGeom>
            <a:avLst/>
            <a:gdLst>
              <a:gd name="connsiteX0" fmla="*/ 0 w 463230"/>
              <a:gd name="connsiteY0" fmla="*/ 0 h 2789499"/>
              <a:gd name="connsiteX1" fmla="*/ 462987 w 463230"/>
              <a:gd name="connsiteY1" fmla="*/ 1388962 h 2789499"/>
              <a:gd name="connsiteX2" fmla="*/ 69448 w 463230"/>
              <a:gd name="connsiteY2" fmla="*/ 2789499 h 2789499"/>
              <a:gd name="connsiteX0" fmla="*/ 0 w 463230"/>
              <a:gd name="connsiteY0" fmla="*/ 0 h 2789499"/>
              <a:gd name="connsiteX1" fmla="*/ 462987 w 463230"/>
              <a:gd name="connsiteY1" fmla="*/ 1307939 h 2789499"/>
              <a:gd name="connsiteX2" fmla="*/ 69448 w 463230"/>
              <a:gd name="connsiteY2" fmla="*/ 2789499 h 2789499"/>
              <a:gd name="connsiteX0" fmla="*/ 0 w 463230"/>
              <a:gd name="connsiteY0" fmla="*/ 0 h 2789499"/>
              <a:gd name="connsiteX1" fmla="*/ 462987 w 463230"/>
              <a:gd name="connsiteY1" fmla="*/ 1307939 h 2789499"/>
              <a:gd name="connsiteX2" fmla="*/ 69448 w 463230"/>
              <a:gd name="connsiteY2" fmla="*/ 2789499 h 2789499"/>
              <a:gd name="connsiteX3" fmla="*/ 0 w 463230"/>
              <a:gd name="connsiteY3" fmla="*/ 0 h 2789499"/>
              <a:gd name="connsiteX0" fmla="*/ 11575 w 474573"/>
              <a:gd name="connsiteY0" fmla="*/ 0 h 2777925"/>
              <a:gd name="connsiteX1" fmla="*/ 474562 w 474573"/>
              <a:gd name="connsiteY1" fmla="*/ 1307939 h 2777925"/>
              <a:gd name="connsiteX2" fmla="*/ 0 w 474573"/>
              <a:gd name="connsiteY2" fmla="*/ 2777925 h 2777925"/>
              <a:gd name="connsiteX3" fmla="*/ 11575 w 474573"/>
              <a:gd name="connsiteY3" fmla="*/ 0 h 2777925"/>
              <a:gd name="connsiteX0" fmla="*/ 11575 w 393557"/>
              <a:gd name="connsiteY0" fmla="*/ 0 h 2777925"/>
              <a:gd name="connsiteX1" fmla="*/ 393540 w 393557"/>
              <a:gd name="connsiteY1" fmla="*/ 1446835 h 2777925"/>
              <a:gd name="connsiteX2" fmla="*/ 0 w 393557"/>
              <a:gd name="connsiteY2" fmla="*/ 2777925 h 2777925"/>
              <a:gd name="connsiteX3" fmla="*/ 11575 w 393557"/>
              <a:gd name="connsiteY3" fmla="*/ 0 h 2777925"/>
              <a:gd name="connsiteX0" fmla="*/ 11575 w 393557"/>
              <a:gd name="connsiteY0" fmla="*/ 0 h 2777925"/>
              <a:gd name="connsiteX1" fmla="*/ 393540 w 393557"/>
              <a:gd name="connsiteY1" fmla="*/ 1412111 h 2777925"/>
              <a:gd name="connsiteX2" fmla="*/ 0 w 393557"/>
              <a:gd name="connsiteY2" fmla="*/ 2777925 h 2777925"/>
              <a:gd name="connsiteX3" fmla="*/ 11575 w 393557"/>
              <a:gd name="connsiteY3" fmla="*/ 0 h 27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57" h="2777925">
                <a:moveTo>
                  <a:pt x="11575" y="0"/>
                </a:moveTo>
                <a:cubicBezTo>
                  <a:pt x="237281" y="462023"/>
                  <a:pt x="395469" y="949124"/>
                  <a:pt x="393540" y="1412111"/>
                </a:cubicBezTo>
                <a:cubicBezTo>
                  <a:pt x="391611" y="1875098"/>
                  <a:pt x="0" y="2777925"/>
                  <a:pt x="0" y="2777925"/>
                </a:cubicBezTo>
                <a:cubicBezTo>
                  <a:pt x="3858" y="1851950"/>
                  <a:pt x="7717" y="925975"/>
                  <a:pt x="11575" y="0"/>
                </a:cubicBezTo>
                <a:close/>
              </a:path>
            </a:pathLst>
          </a:custGeom>
          <a:solidFill>
            <a:srgbClr val="00FFFF"/>
          </a:solidFill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62987" y="1562582"/>
            <a:ext cx="0" cy="304800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/>
          <p:nvPr/>
        </p:nvSpPr>
        <p:spPr>
          <a:xfrm>
            <a:off x="609600" y="129540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+mj-lt"/>
              </a:rPr>
              <a:t>x, y</a:t>
            </a:r>
            <a:endParaRPr lang="en-US" sz="2000" i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1680300" y="3657600"/>
            <a:ext cx="301905" cy="0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7"/>
          <p:cNvSpPr/>
          <p:nvPr/>
        </p:nvSpPr>
        <p:spPr>
          <a:xfrm>
            <a:off x="1982205" y="3790890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+mj-lt"/>
              </a:rPr>
              <a:t>d</a:t>
            </a:r>
            <a:r>
              <a:rPr lang="en-US" sz="2000" dirty="0">
                <a:latin typeface="+mj-lt"/>
              </a:rPr>
              <a:t>(</a:t>
            </a:r>
            <a:r>
              <a:rPr lang="cs-CZ" sz="2000" i="1" dirty="0" smtClean="0">
                <a:latin typeface="+mj-lt"/>
              </a:rPr>
              <a:t>x, y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1172809" y="4800600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+mj-lt"/>
              </a:rPr>
              <a:t>n = </a:t>
            </a:r>
            <a:r>
              <a:rPr lang="en-US" sz="2000" dirty="0" smtClean="0">
                <a:latin typeface="+mj-lt"/>
              </a:rPr>
              <a:t>constant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143000" y="971490"/>
            <a:ext cx="1742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+mj-lt"/>
              </a:rPr>
              <a:t>Klasick</a:t>
            </a:r>
            <a:r>
              <a:rPr lang="cs-CZ" sz="2000" dirty="0" smtClean="0">
                <a:latin typeface="+mj-lt"/>
              </a:rPr>
              <a:t>á čočka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943600" y="1695510"/>
            <a:ext cx="304800" cy="2780034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50000">
                <a:srgbClr val="0000FF"/>
              </a:gs>
              <a:gs pos="100000">
                <a:srgbClr val="00FFFF"/>
              </a:gs>
            </a:gsLst>
            <a:lin ang="5400000" scaled="1"/>
            <a:tileRect/>
          </a:gra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7"/>
          <p:cNvSpPr/>
          <p:nvPr/>
        </p:nvSpPr>
        <p:spPr>
          <a:xfrm>
            <a:off x="5323994" y="971490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>
                <a:latin typeface="+mj-lt"/>
              </a:rPr>
              <a:t>Plochá čočka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6295796" y="3810000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(</a:t>
            </a:r>
            <a:r>
              <a:rPr lang="cs-CZ" sz="2000" i="1" dirty="0" smtClean="0">
                <a:latin typeface="+mj-lt"/>
              </a:rPr>
              <a:t>x, y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5486400" y="4819710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+mj-lt"/>
              </a:rPr>
              <a:t>d</a:t>
            </a:r>
            <a:r>
              <a:rPr lang="en-US" sz="2000" i="1" dirty="0" smtClean="0">
                <a:latin typeface="+mj-lt"/>
              </a:rPr>
              <a:t> = </a:t>
            </a:r>
            <a:r>
              <a:rPr lang="en-US" sz="2000" dirty="0" smtClean="0">
                <a:latin typeface="+mj-lt"/>
              </a:rPr>
              <a:t>constant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1081415" y="5486400"/>
            <a:ext cx="6239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>
                <a:latin typeface="+mj-lt"/>
              </a:rPr>
              <a:t>Souhrnně: optická </a:t>
            </a:r>
            <a:r>
              <a:rPr lang="cs-CZ" sz="2000" dirty="0">
                <a:latin typeface="+mj-lt"/>
              </a:rPr>
              <a:t>dráha </a:t>
            </a:r>
            <a:r>
              <a:rPr lang="cs-CZ" sz="2000" i="1" dirty="0" smtClean="0">
                <a:latin typeface="+mj-lt"/>
              </a:rPr>
              <a:t>n</a:t>
            </a:r>
            <a:r>
              <a:rPr lang="cs-CZ" sz="2000" dirty="0" smtClean="0">
                <a:latin typeface="+mj-lt"/>
              </a:rPr>
              <a:t> × </a:t>
            </a:r>
            <a:r>
              <a:rPr lang="cs-CZ" sz="2000" i="1" dirty="0" smtClean="0">
                <a:latin typeface="+mj-lt"/>
              </a:rPr>
              <a:t>d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smtClean="0">
                <a:latin typeface="+mj-lt"/>
              </a:rPr>
              <a:t>závisí na souřadnicích (</a:t>
            </a:r>
            <a:r>
              <a:rPr lang="cs-CZ" sz="2000" i="1" dirty="0" smtClean="0">
                <a:latin typeface="+mj-lt"/>
              </a:rPr>
              <a:t>x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i="1" dirty="0" smtClean="0">
                <a:latin typeface="+mj-lt"/>
              </a:rPr>
              <a:t>y</a:t>
            </a:r>
            <a:r>
              <a:rPr lang="cs-CZ" sz="2000" dirty="0" smtClean="0">
                <a:latin typeface="+mj-lt"/>
              </a:rPr>
              <a:t>)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3329626" y="2087940"/>
            <a:ext cx="14670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+mj-lt"/>
                <a:sym typeface="Symbol"/>
              </a:rPr>
              <a:t>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06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cs-CZ" dirty="0" smtClean="0"/>
                  <a:t>Teplotní závislost indexu lomu</a:t>
                </a:r>
                <a:br>
                  <a:rPr lang="cs-CZ" dirty="0" smtClean="0"/>
                </a:br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Velikost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zm</a:t>
                </a:r>
                <a:r>
                  <a:rPr lang="cs-CZ" dirty="0" smtClean="0"/>
                  <a:t>ěny indexu lomu bývá řádu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cs-CZ" dirty="0" smtClean="0"/>
              </a:p>
              <a:p>
                <a:pPr eaLnBrk="1" hangingPunct="1"/>
                <a:endParaRPr lang="en-US" dirty="0" smtClean="0"/>
              </a:p>
              <a:p>
                <a:pPr eaLnBrk="1" hangingPunct="1"/>
                <a:r>
                  <a:rPr lang="en-US" dirty="0" err="1" smtClean="0"/>
                  <a:t>Profil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intenzity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laserov</a:t>
                </a:r>
                <a:r>
                  <a:rPr lang="cs-CZ" dirty="0" smtClean="0"/>
                  <a:t>ého svazku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tzv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Gaussovsk</a:t>
                </a:r>
                <a:r>
                  <a:rPr lang="cs-CZ" dirty="0" smtClean="0"/>
                  <a:t>ý svazek)</a:t>
                </a:r>
                <a:br>
                  <a:rPr lang="cs-CZ" dirty="0" smtClean="0"/>
                </a:br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  <m:r>
                          <a:rPr lang="cs-CZ" b="0" i="1" smtClean="0">
                            <a:latin typeface="Cambria Math"/>
                          </a:rPr>
                          <m:t>,</m:t>
                        </m:r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exp</m:t>
                    </m:r>
                    <m:r>
                      <a:rPr lang="en-US" b="0" i="1" smtClean="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cs-CZ" dirty="0" smtClean="0"/>
                  <a:t/>
                </a:r>
                <a:br>
                  <a:rPr lang="cs-CZ" dirty="0" smtClean="0"/>
                </a:br>
                <a:endParaRPr lang="cs-CZ" dirty="0" smtClean="0"/>
              </a:p>
              <a:p>
                <a:pPr eaLnBrk="1" hangingPunct="1"/>
                <a:r>
                  <a:rPr lang="cs-CZ" dirty="0" smtClean="0"/>
                  <a:t>Můžeme předpokládat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∝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cs-CZ" dirty="0"/>
              </a:p>
              <a:p>
                <a:pPr eaLnBrk="1" hangingPunct="1"/>
                <a:r>
                  <a:rPr lang="cs-CZ" dirty="0" smtClean="0"/>
                  <a:t>Změna indexu lomu způsobí změnu optické tloušťky → čočka</a:t>
                </a:r>
              </a:p>
            </p:txBody>
          </p:sp>
        </mc:Choice>
        <mc:Fallback xmlns="">
          <p:sp>
            <p:nvSpPr>
              <p:cNvPr id="81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982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teorie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92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Doporučená literatura</a:t>
            </a:r>
          </a:p>
          <a:p>
            <a:pPr eaLnBrk="1" hangingPunct="1"/>
            <a:endParaRPr lang="cs-CZ" dirty="0" smtClean="0"/>
          </a:p>
          <a:p>
            <a:pPr marL="0" indent="0" eaLnBrk="1" hangingPunct="1">
              <a:buNone/>
            </a:pPr>
            <a:r>
              <a:rPr lang="cs-CZ" dirty="0"/>
              <a:t> </a:t>
            </a:r>
            <a:r>
              <a:rPr lang="cs-CZ" dirty="0" smtClean="0"/>
              <a:t>     S. J. </a:t>
            </a:r>
            <a:r>
              <a:rPr lang="cs-CZ" dirty="0" err="1" smtClean="0"/>
              <a:t>Sheldon</a:t>
            </a:r>
            <a:r>
              <a:rPr lang="cs-CZ" dirty="0" smtClean="0"/>
              <a:t> et al., </a:t>
            </a:r>
            <a:r>
              <a:rPr lang="cs-CZ" dirty="0" err="1" smtClean="0"/>
              <a:t>Appl</a:t>
            </a:r>
            <a:r>
              <a:rPr lang="cs-CZ" dirty="0" smtClean="0"/>
              <a:t>. </a:t>
            </a:r>
            <a:r>
              <a:rPr lang="cs-CZ" dirty="0" err="1" smtClean="0"/>
              <a:t>Opt</a:t>
            </a:r>
            <a:r>
              <a:rPr lang="cs-CZ" dirty="0" smtClean="0"/>
              <a:t>. </a:t>
            </a:r>
            <a:r>
              <a:rPr lang="en-US" b="1" dirty="0" smtClean="0"/>
              <a:t>21</a:t>
            </a:r>
            <a:r>
              <a:rPr lang="en-US" dirty="0" smtClean="0"/>
              <a:t>, 1663 (1982)</a:t>
            </a:r>
          </a:p>
          <a:p>
            <a:pPr marL="0" indent="0" eaLnBrk="1" hangingPunct="1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en-US" dirty="0"/>
              <a:t> </a:t>
            </a:r>
            <a:r>
              <a:rPr lang="en-US" dirty="0" smtClean="0"/>
              <a:t>     R. D. Snook et al., Analyst </a:t>
            </a:r>
            <a:r>
              <a:rPr lang="en-US" b="1" dirty="0" smtClean="0"/>
              <a:t>120</a:t>
            </a:r>
            <a:r>
              <a:rPr lang="en-US" dirty="0" smtClean="0"/>
              <a:t>, 2051 (1995)</a:t>
            </a:r>
            <a:endParaRPr lang="cs-CZ" dirty="0" smtClean="0"/>
          </a:p>
          <a:p>
            <a:pPr marL="0" indent="0" eaLnBrk="1" hangingPunct="1">
              <a:buNone/>
            </a:pPr>
            <a:endParaRPr lang="cs-CZ" dirty="0"/>
          </a:p>
          <a:p>
            <a:pPr lvl="0" eaLnBrk="1" hangingPunct="1"/>
            <a:r>
              <a:rPr lang="cs-CZ" dirty="0" smtClean="0"/>
              <a:t>Spíš parazitní jev v nelineární optice</a:t>
            </a:r>
            <a:endParaRPr lang="cs-CZ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endParaRPr lang="cs-CZ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teorie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81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Je výhodné pracovat s konvergentním laserovým svazkem</a:t>
            </a:r>
          </a:p>
          <a:p>
            <a:pPr lvl="1" eaLnBrk="1" hangingPunct="1"/>
            <a:r>
              <a:rPr lang="cs-CZ" dirty="0" smtClean="0"/>
              <a:t>Zařazení tepelné čočky před a za ohnisko vede k různé změně velikosti stopy na stínítku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</a:t>
            </a:r>
            <a:r>
              <a:rPr lang="en-US" dirty="0" smtClean="0"/>
              <a:t>experiment</a:t>
            </a:r>
            <a:endParaRPr lang="en-US" altLang="en-US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2466975"/>
            <a:ext cx="31527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68488" y="6550223"/>
            <a:ext cx="3975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Schéma převzato z Am. J. Phys. </a:t>
            </a:r>
            <a:r>
              <a:rPr lang="cs-CZ" sz="1400" b="1" dirty="0" smtClean="0"/>
              <a:t>85</a:t>
            </a:r>
            <a:r>
              <a:rPr lang="cs-CZ" sz="1400" dirty="0" smtClean="0"/>
              <a:t>, 522 (2017)</a:t>
            </a:r>
          </a:p>
        </p:txBody>
      </p:sp>
    </p:spTree>
    <p:extLst>
      <p:ext uri="{BB962C8B-B14F-4D97-AF65-F5344CB8AC3E}">
        <p14:creationId xmlns:p14="http://schemas.microsoft.com/office/powerpoint/2010/main" val="36833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Klíčová měřená veličina: šířka svazku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Pozorujeme jev o síle 10</a:t>
            </a:r>
            <a:r>
              <a:rPr lang="cs-CZ" baseline="30000" dirty="0" smtClean="0"/>
              <a:t>–5 </a:t>
            </a:r>
            <a:r>
              <a:rPr lang="cs-CZ" dirty="0" smtClean="0"/>
              <a:t>→ nutné eliminovat parazitní jevy</a:t>
            </a:r>
          </a:p>
          <a:p>
            <a:pPr eaLnBrk="1" hangingPunct="1"/>
            <a:endParaRPr lang="cs-CZ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experiment</a:t>
            </a:r>
            <a:endParaRPr lang="en-US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676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4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Problém: volba reference</a:t>
            </a:r>
          </a:p>
          <a:p>
            <a:pPr lvl="1" eaLnBrk="1" hangingPunct="1"/>
            <a:r>
              <a:rPr lang="cs-CZ" dirty="0" smtClean="0"/>
              <a:t>Volný prostor; p</a:t>
            </a:r>
            <a:r>
              <a:rPr lang="en-US" dirty="0" smtClean="0"/>
              <a:t>r</a:t>
            </a:r>
            <a:r>
              <a:rPr lang="cs-CZ" dirty="0" smtClean="0"/>
              <a:t>ázdná kyveta</a:t>
            </a:r>
          </a:p>
          <a:p>
            <a:pPr lvl="1" eaLnBrk="1" hangingPunct="1"/>
            <a:r>
              <a:rPr lang="cs-CZ" dirty="0" smtClean="0"/>
              <a:t>Kyveta s průhlednou kapalinou</a:t>
            </a:r>
          </a:p>
          <a:p>
            <a:pPr lvl="1" eaLnBrk="1" hangingPunct="1"/>
            <a:r>
              <a:rPr lang="cs-CZ" dirty="0" smtClean="0"/>
              <a:t>Zeslabený svazek</a:t>
            </a:r>
          </a:p>
          <a:p>
            <a:pPr lvl="1" eaLnBrk="1" hangingPunct="1"/>
            <a:r>
              <a:rPr lang="cs-CZ" dirty="0" smtClean="0"/>
              <a:t>Srovnání vzorku před/za ohniskem</a:t>
            </a:r>
          </a:p>
          <a:p>
            <a:pPr lvl="1" eaLnBrk="1" hangingPunct="1"/>
            <a:r>
              <a:rPr lang="cs-CZ" dirty="0" smtClean="0"/>
              <a:t>Chladný vzorek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Kyveta = skla oddělená distanční podložkou</a:t>
            </a:r>
          </a:p>
          <a:p>
            <a:pPr lvl="1" eaLnBrk="1" hangingPunct="1"/>
            <a:r>
              <a:rPr lang="cs-CZ" dirty="0" smtClean="0"/>
              <a:t>Klínovitost jednotlivých prvků (nepříjemná, spíš neškodná)</a:t>
            </a:r>
          </a:p>
          <a:p>
            <a:pPr lvl="1" eaLnBrk="1" hangingPunct="1"/>
            <a:r>
              <a:rPr lang="cs-CZ" dirty="0" smtClean="0"/>
              <a:t>Čočkovitost </a:t>
            </a:r>
          </a:p>
          <a:p>
            <a:pPr lvl="1" eaLnBrk="1" hangingPunct="1"/>
            <a:r>
              <a:rPr lang="cs-CZ" dirty="0" smtClean="0"/>
              <a:t>Nehomogenita</a:t>
            </a:r>
          </a:p>
          <a:p>
            <a:pPr lvl="1" eaLnBrk="1" hangingPunct="1"/>
            <a:r>
              <a:rPr lang="cs-CZ" dirty="0" smtClean="0"/>
              <a:t>Citlivost na dotyk</a:t>
            </a:r>
          </a:p>
          <a:p>
            <a:pPr lvl="1" eaLnBrk="1" hangingPunct="1"/>
            <a:r>
              <a:rPr lang="cs-CZ" dirty="0" smtClean="0"/>
              <a:t>Vzlínání a odpařování kapaliny</a:t>
            </a:r>
          </a:p>
          <a:p>
            <a:pPr lvl="1" eaLnBrk="1" hangingPunct="1"/>
            <a:r>
              <a:rPr lang="cs-CZ" dirty="0" smtClean="0"/>
              <a:t>Proudění v kyvetě</a:t>
            </a:r>
            <a:endParaRPr lang="cs-CZ" dirty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</a:t>
            </a:r>
            <a:r>
              <a:rPr lang="en-US" dirty="0" smtClean="0"/>
              <a:t>experiment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96238" y="6477000"/>
            <a:ext cx="3895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smtClean="0"/>
              <a:t>Obrázek převzat </a:t>
            </a:r>
            <a:r>
              <a:rPr lang="cs-CZ" sz="1400" dirty="0" smtClean="0"/>
              <a:t>z Am. J. Phys. </a:t>
            </a:r>
            <a:r>
              <a:rPr lang="cs-CZ" sz="1400" b="1" dirty="0" smtClean="0"/>
              <a:t>85</a:t>
            </a:r>
            <a:r>
              <a:rPr lang="cs-CZ" sz="1400" dirty="0" smtClean="0"/>
              <a:t>, 522 (2017)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1803710" cy="284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Problém: volba reference</a:t>
            </a:r>
          </a:p>
          <a:p>
            <a:pPr lvl="1" eaLnBrk="1" hangingPunct="1"/>
            <a:r>
              <a:rPr lang="cs-CZ" dirty="0" smtClean="0"/>
              <a:t>Volný prostor; p</a:t>
            </a:r>
            <a:r>
              <a:rPr lang="en-US" dirty="0" smtClean="0"/>
              <a:t>r</a:t>
            </a:r>
            <a:r>
              <a:rPr lang="cs-CZ" dirty="0" smtClean="0"/>
              <a:t>ázdná kyveta</a:t>
            </a:r>
          </a:p>
          <a:p>
            <a:pPr lvl="1" eaLnBrk="1" hangingPunct="1"/>
            <a:r>
              <a:rPr lang="cs-CZ" dirty="0" smtClean="0"/>
              <a:t>Kyveta s průhlednou kapalinou</a:t>
            </a:r>
          </a:p>
          <a:p>
            <a:pPr lvl="1" eaLnBrk="1" hangingPunct="1"/>
            <a:r>
              <a:rPr lang="cs-CZ" dirty="0" smtClean="0"/>
              <a:t>Zeslabený svazek</a:t>
            </a:r>
          </a:p>
          <a:p>
            <a:pPr lvl="1" eaLnBrk="1" hangingPunct="1"/>
            <a:r>
              <a:rPr lang="cs-CZ" dirty="0" smtClean="0"/>
              <a:t>Srovnání vzorku před/za ohniskem</a:t>
            </a:r>
          </a:p>
          <a:p>
            <a:pPr lvl="1" eaLnBrk="1" hangingPunct="1"/>
            <a:r>
              <a:rPr lang="cs-CZ" dirty="0" smtClean="0"/>
              <a:t>Chladný vzorek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Kyveta = skla oddělená distanční podložkou</a:t>
            </a:r>
          </a:p>
          <a:p>
            <a:pPr lvl="1" eaLnBrk="1" hangingPunct="1"/>
            <a:r>
              <a:rPr lang="cs-CZ" dirty="0" smtClean="0"/>
              <a:t>Klínovitost jednotlivých prvků (nepříjemná, spíš neškodná)</a:t>
            </a:r>
          </a:p>
          <a:p>
            <a:pPr lvl="1" eaLnBrk="1" hangingPunct="1"/>
            <a:r>
              <a:rPr lang="cs-CZ" dirty="0" smtClean="0"/>
              <a:t>Čočkovitost </a:t>
            </a:r>
          </a:p>
          <a:p>
            <a:pPr lvl="1" eaLnBrk="1" hangingPunct="1"/>
            <a:r>
              <a:rPr lang="cs-CZ" dirty="0" smtClean="0"/>
              <a:t>Nehomogenita</a:t>
            </a:r>
          </a:p>
          <a:p>
            <a:pPr lvl="1" eaLnBrk="1" hangingPunct="1"/>
            <a:r>
              <a:rPr lang="cs-CZ" dirty="0" smtClean="0"/>
              <a:t>Citlivost na dotyk</a:t>
            </a:r>
          </a:p>
          <a:p>
            <a:pPr lvl="1" eaLnBrk="1" hangingPunct="1"/>
            <a:r>
              <a:rPr lang="cs-CZ" dirty="0" smtClean="0"/>
              <a:t>Vzlínání a odpařování kapaliny</a:t>
            </a:r>
          </a:p>
          <a:p>
            <a:pPr lvl="1" eaLnBrk="1" hangingPunct="1"/>
            <a:r>
              <a:rPr lang="cs-CZ" dirty="0" smtClean="0"/>
              <a:t>Proudění v kyvetě</a:t>
            </a:r>
            <a:endParaRPr lang="cs-CZ" dirty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</a:t>
            </a:r>
            <a:r>
              <a:rPr lang="en-US" dirty="0" smtClean="0"/>
              <a:t>experiment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96238" y="6477000"/>
            <a:ext cx="3895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smtClean="0"/>
              <a:t>Obrázek převzat </a:t>
            </a:r>
            <a:r>
              <a:rPr lang="cs-CZ" sz="1400" dirty="0" smtClean="0"/>
              <a:t>z Am. J. Phys. </a:t>
            </a:r>
            <a:r>
              <a:rPr lang="cs-CZ" sz="1400" b="1" dirty="0" smtClean="0"/>
              <a:t>85</a:t>
            </a:r>
            <a:r>
              <a:rPr lang="cs-CZ" sz="1400" dirty="0" smtClean="0"/>
              <a:t>, 522 (2017)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1803710" cy="284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990600" y="2262850"/>
            <a:ext cx="4105638" cy="6858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Příklad výsledku</a:t>
            </a:r>
          </a:p>
          <a:p>
            <a:pPr eaLnBrk="1" hangingPunct="1"/>
            <a:endParaRPr lang="cs-CZ" dirty="0"/>
          </a:p>
          <a:p>
            <a:pPr marL="0" indent="0" eaLnBrk="1" hangingPunct="1">
              <a:buNone/>
            </a:pPr>
            <a:r>
              <a:rPr lang="cs-CZ" dirty="0" smtClean="0"/>
              <a:t>                 </a:t>
            </a:r>
            <a:r>
              <a:rPr lang="cs-CZ" i="1" dirty="0" smtClean="0"/>
              <a:t>t</a:t>
            </a:r>
            <a:r>
              <a:rPr lang="cs-CZ" dirty="0" smtClean="0"/>
              <a:t> = (0.5 ± 0.5) s                             </a:t>
            </a:r>
            <a:r>
              <a:rPr lang="cs-CZ" i="1" dirty="0" smtClean="0"/>
              <a:t>t</a:t>
            </a:r>
            <a:r>
              <a:rPr lang="cs-CZ" dirty="0" smtClean="0"/>
              <a:t> = (5.0 ± 0.5) s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</a:t>
            </a:r>
            <a:r>
              <a:rPr lang="en-US" dirty="0" smtClean="0"/>
              <a:t>experiment</a:t>
            </a:r>
            <a:endParaRPr lang="en-US" altLang="en-US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752600" y="4572000"/>
            <a:ext cx="990600" cy="304800"/>
            <a:chOff x="1828800" y="5715000"/>
            <a:chExt cx="990600" cy="3048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828800" y="5715000"/>
              <a:ext cx="0" cy="3048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19400" y="5715000"/>
              <a:ext cx="0" cy="30480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28800" y="5867400"/>
              <a:ext cx="9906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879600" y="48514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2 cm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</a:t>
            </a:r>
            <a:r>
              <a:rPr lang="en-US" dirty="0" smtClean="0"/>
              <a:t>experiment</a:t>
            </a:r>
            <a:endParaRPr lang="en-US" altLang="en-US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531332" y="46990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0 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</a:t>
            </a:r>
            <a:r>
              <a:rPr lang="en-US" dirty="0" smtClean="0"/>
              <a:t>experiment</a:t>
            </a:r>
            <a:endParaRPr lang="en-US" altLang="en-US" dirty="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31332" y="46990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5 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eaLnBrk="1" hangingPunct="1"/>
            <a:r>
              <a:rPr lang="cs-CZ" altLang="en-US" dirty="0"/>
              <a:t>Čočka </a:t>
            </a:r>
            <a:r>
              <a:rPr lang="cs-CZ" altLang="en-US" dirty="0" smtClean="0"/>
              <a:t>– využití v </a:t>
            </a:r>
            <a:r>
              <a:rPr lang="cs-CZ" altLang="en-US" u="sng" dirty="0" smtClean="0"/>
              <a:t>lineární</a:t>
            </a:r>
            <a:r>
              <a:rPr lang="cs-CZ" altLang="en-US" dirty="0" smtClean="0"/>
              <a:t> optice</a:t>
            </a:r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Fyzika</a:t>
            </a:r>
            <a:r>
              <a:rPr lang="en-US" altLang="en-US" dirty="0" smtClean="0"/>
              <a:t> </a:t>
            </a:r>
            <a:r>
              <a:rPr lang="cs-CZ" altLang="en-US" dirty="0" smtClean="0"/>
              <a:t>luštěnin</a:t>
            </a:r>
            <a:endParaRPr lang="en-US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863935" y="6477000"/>
            <a:ext cx="3280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Adaptation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photo</a:t>
            </a:r>
            <a:r>
              <a:rPr lang="cs-CZ" sz="1400" dirty="0" smtClean="0"/>
              <a:t> by Justin </a:t>
            </a:r>
            <a:r>
              <a:rPr lang="cs-CZ" sz="1400" dirty="0" err="1"/>
              <a:t>Cormack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olný tvar 2"/>
          <p:cNvSpPr/>
          <p:nvPr/>
        </p:nvSpPr>
        <p:spPr>
          <a:xfrm>
            <a:off x="5030439" y="896771"/>
            <a:ext cx="4323594" cy="5553263"/>
          </a:xfrm>
          <a:custGeom>
            <a:avLst/>
            <a:gdLst>
              <a:gd name="connsiteX0" fmla="*/ 3824194 w 4606310"/>
              <a:gd name="connsiteY0" fmla="*/ 384536 h 6333259"/>
              <a:gd name="connsiteX1" fmla="*/ 2701450 w 4606310"/>
              <a:gd name="connsiteY1" fmla="*/ 465559 h 6333259"/>
              <a:gd name="connsiteX2" fmla="*/ 3453804 w 4606310"/>
              <a:gd name="connsiteY2" fmla="*/ 1403108 h 6333259"/>
              <a:gd name="connsiteX3" fmla="*/ 3557976 w 4606310"/>
              <a:gd name="connsiteY3" fmla="*/ 2305934 h 6333259"/>
              <a:gd name="connsiteX4" fmla="*/ 3372781 w 4606310"/>
              <a:gd name="connsiteY4" fmla="*/ 2919392 h 6333259"/>
              <a:gd name="connsiteX5" fmla="*/ 2956093 w 4606310"/>
              <a:gd name="connsiteY5" fmla="*/ 3845367 h 6333259"/>
              <a:gd name="connsiteX6" fmla="*/ 2516255 w 4606310"/>
              <a:gd name="connsiteY6" fmla="*/ 4227331 h 6333259"/>
              <a:gd name="connsiteX7" fmla="*/ 733753 w 4606310"/>
              <a:gd name="connsiteY7" fmla="*/ 5083858 h 6333259"/>
              <a:gd name="connsiteX8" fmla="*/ 224467 w 4606310"/>
              <a:gd name="connsiteY8" fmla="*/ 5847787 h 6333259"/>
              <a:gd name="connsiteX9" fmla="*/ 4275607 w 4606310"/>
              <a:gd name="connsiteY9" fmla="*/ 5917235 h 6333259"/>
              <a:gd name="connsiteX10" fmla="*/ 4321905 w 4606310"/>
              <a:gd name="connsiteY10" fmla="*/ 407686 h 6333259"/>
              <a:gd name="connsiteX11" fmla="*/ 3916791 w 4606310"/>
              <a:gd name="connsiteY11" fmla="*/ 407686 h 6333259"/>
              <a:gd name="connsiteX12" fmla="*/ 3824194 w 4606310"/>
              <a:gd name="connsiteY12" fmla="*/ 384536 h 6333259"/>
              <a:gd name="connsiteX0" fmla="*/ 3824194 w 4606310"/>
              <a:gd name="connsiteY0" fmla="*/ 384536 h 6333259"/>
              <a:gd name="connsiteX1" fmla="*/ 2701450 w 4606310"/>
              <a:gd name="connsiteY1" fmla="*/ 465559 h 6333259"/>
              <a:gd name="connsiteX2" fmla="*/ 3453804 w 4606310"/>
              <a:gd name="connsiteY2" fmla="*/ 1403108 h 6333259"/>
              <a:gd name="connsiteX3" fmla="*/ 3557976 w 4606310"/>
              <a:gd name="connsiteY3" fmla="*/ 2305934 h 6333259"/>
              <a:gd name="connsiteX4" fmla="*/ 3372781 w 4606310"/>
              <a:gd name="connsiteY4" fmla="*/ 2919392 h 6333259"/>
              <a:gd name="connsiteX5" fmla="*/ 2956093 w 4606310"/>
              <a:gd name="connsiteY5" fmla="*/ 3845367 h 6333259"/>
              <a:gd name="connsiteX6" fmla="*/ 2516255 w 4606310"/>
              <a:gd name="connsiteY6" fmla="*/ 4227331 h 6333259"/>
              <a:gd name="connsiteX7" fmla="*/ 733753 w 4606310"/>
              <a:gd name="connsiteY7" fmla="*/ 5083858 h 6333259"/>
              <a:gd name="connsiteX8" fmla="*/ 224467 w 4606310"/>
              <a:gd name="connsiteY8" fmla="*/ 5847787 h 6333259"/>
              <a:gd name="connsiteX9" fmla="*/ 4275607 w 4606310"/>
              <a:gd name="connsiteY9" fmla="*/ 5917235 h 6333259"/>
              <a:gd name="connsiteX10" fmla="*/ 4321905 w 4606310"/>
              <a:gd name="connsiteY10" fmla="*/ 407686 h 6333259"/>
              <a:gd name="connsiteX11" fmla="*/ 3916791 w 4606310"/>
              <a:gd name="connsiteY11" fmla="*/ 407686 h 6333259"/>
              <a:gd name="connsiteX12" fmla="*/ 3824194 w 4606310"/>
              <a:gd name="connsiteY12" fmla="*/ 384536 h 6333259"/>
              <a:gd name="connsiteX0" fmla="*/ 3824194 w 4606310"/>
              <a:gd name="connsiteY0" fmla="*/ 384536 h 5931745"/>
              <a:gd name="connsiteX1" fmla="*/ 2701450 w 4606310"/>
              <a:gd name="connsiteY1" fmla="*/ 465559 h 5931745"/>
              <a:gd name="connsiteX2" fmla="*/ 3453804 w 4606310"/>
              <a:gd name="connsiteY2" fmla="*/ 1403108 h 5931745"/>
              <a:gd name="connsiteX3" fmla="*/ 3557976 w 4606310"/>
              <a:gd name="connsiteY3" fmla="*/ 2305934 h 5931745"/>
              <a:gd name="connsiteX4" fmla="*/ 3372781 w 4606310"/>
              <a:gd name="connsiteY4" fmla="*/ 2919392 h 5931745"/>
              <a:gd name="connsiteX5" fmla="*/ 2956093 w 4606310"/>
              <a:gd name="connsiteY5" fmla="*/ 3845367 h 5931745"/>
              <a:gd name="connsiteX6" fmla="*/ 2516255 w 4606310"/>
              <a:gd name="connsiteY6" fmla="*/ 4227331 h 5931745"/>
              <a:gd name="connsiteX7" fmla="*/ 733753 w 4606310"/>
              <a:gd name="connsiteY7" fmla="*/ 5083858 h 5931745"/>
              <a:gd name="connsiteX8" fmla="*/ 224467 w 4606310"/>
              <a:gd name="connsiteY8" fmla="*/ 5847787 h 5931745"/>
              <a:gd name="connsiteX9" fmla="*/ 4275607 w 4606310"/>
              <a:gd name="connsiteY9" fmla="*/ 5917235 h 5931745"/>
              <a:gd name="connsiteX10" fmla="*/ 4321905 w 4606310"/>
              <a:gd name="connsiteY10" fmla="*/ 407686 h 5931745"/>
              <a:gd name="connsiteX11" fmla="*/ 3916791 w 4606310"/>
              <a:gd name="connsiteY11" fmla="*/ 407686 h 5931745"/>
              <a:gd name="connsiteX12" fmla="*/ 3824194 w 4606310"/>
              <a:gd name="connsiteY12" fmla="*/ 384536 h 5931745"/>
              <a:gd name="connsiteX0" fmla="*/ 3824194 w 4344972"/>
              <a:gd name="connsiteY0" fmla="*/ 384536 h 5931745"/>
              <a:gd name="connsiteX1" fmla="*/ 2701450 w 4344972"/>
              <a:gd name="connsiteY1" fmla="*/ 465559 h 5931745"/>
              <a:gd name="connsiteX2" fmla="*/ 3453804 w 4344972"/>
              <a:gd name="connsiteY2" fmla="*/ 1403108 h 5931745"/>
              <a:gd name="connsiteX3" fmla="*/ 3557976 w 4344972"/>
              <a:gd name="connsiteY3" fmla="*/ 2305934 h 5931745"/>
              <a:gd name="connsiteX4" fmla="*/ 3372781 w 4344972"/>
              <a:gd name="connsiteY4" fmla="*/ 2919392 h 5931745"/>
              <a:gd name="connsiteX5" fmla="*/ 2956093 w 4344972"/>
              <a:gd name="connsiteY5" fmla="*/ 3845367 h 5931745"/>
              <a:gd name="connsiteX6" fmla="*/ 2516255 w 4344972"/>
              <a:gd name="connsiteY6" fmla="*/ 4227331 h 5931745"/>
              <a:gd name="connsiteX7" fmla="*/ 733753 w 4344972"/>
              <a:gd name="connsiteY7" fmla="*/ 5083858 h 5931745"/>
              <a:gd name="connsiteX8" fmla="*/ 224467 w 4344972"/>
              <a:gd name="connsiteY8" fmla="*/ 5847787 h 5931745"/>
              <a:gd name="connsiteX9" fmla="*/ 4275607 w 4344972"/>
              <a:gd name="connsiteY9" fmla="*/ 5917235 h 5931745"/>
              <a:gd name="connsiteX10" fmla="*/ 4321905 w 4344972"/>
              <a:gd name="connsiteY10" fmla="*/ 407686 h 5931745"/>
              <a:gd name="connsiteX11" fmla="*/ 3916791 w 4344972"/>
              <a:gd name="connsiteY11" fmla="*/ 407686 h 5931745"/>
              <a:gd name="connsiteX12" fmla="*/ 3824194 w 4344972"/>
              <a:gd name="connsiteY12" fmla="*/ 384536 h 5931745"/>
              <a:gd name="connsiteX0" fmla="*/ 3824194 w 4344972"/>
              <a:gd name="connsiteY0" fmla="*/ 394975 h 5942184"/>
              <a:gd name="connsiteX1" fmla="*/ 2701450 w 4344972"/>
              <a:gd name="connsiteY1" fmla="*/ 475998 h 5942184"/>
              <a:gd name="connsiteX2" fmla="*/ 3453804 w 4344972"/>
              <a:gd name="connsiteY2" fmla="*/ 1413547 h 5942184"/>
              <a:gd name="connsiteX3" fmla="*/ 3557976 w 4344972"/>
              <a:gd name="connsiteY3" fmla="*/ 2316373 h 5942184"/>
              <a:gd name="connsiteX4" fmla="*/ 3372781 w 4344972"/>
              <a:gd name="connsiteY4" fmla="*/ 2929831 h 5942184"/>
              <a:gd name="connsiteX5" fmla="*/ 2956093 w 4344972"/>
              <a:gd name="connsiteY5" fmla="*/ 3855806 h 5942184"/>
              <a:gd name="connsiteX6" fmla="*/ 2516255 w 4344972"/>
              <a:gd name="connsiteY6" fmla="*/ 4237770 h 5942184"/>
              <a:gd name="connsiteX7" fmla="*/ 733753 w 4344972"/>
              <a:gd name="connsiteY7" fmla="*/ 5094297 h 5942184"/>
              <a:gd name="connsiteX8" fmla="*/ 224467 w 4344972"/>
              <a:gd name="connsiteY8" fmla="*/ 5858226 h 5942184"/>
              <a:gd name="connsiteX9" fmla="*/ 4275607 w 4344972"/>
              <a:gd name="connsiteY9" fmla="*/ 5927674 h 5942184"/>
              <a:gd name="connsiteX10" fmla="*/ 4321905 w 4344972"/>
              <a:gd name="connsiteY10" fmla="*/ 418125 h 5942184"/>
              <a:gd name="connsiteX11" fmla="*/ 3824194 w 4344972"/>
              <a:gd name="connsiteY11" fmla="*/ 394975 h 5942184"/>
              <a:gd name="connsiteX0" fmla="*/ 3824194 w 4344972"/>
              <a:gd name="connsiteY0" fmla="*/ 394975 h 5942184"/>
              <a:gd name="connsiteX1" fmla="*/ 2701450 w 4344972"/>
              <a:gd name="connsiteY1" fmla="*/ 475998 h 5942184"/>
              <a:gd name="connsiteX2" fmla="*/ 3453804 w 4344972"/>
              <a:gd name="connsiteY2" fmla="*/ 1413547 h 5942184"/>
              <a:gd name="connsiteX3" fmla="*/ 3557976 w 4344972"/>
              <a:gd name="connsiteY3" fmla="*/ 2316373 h 5942184"/>
              <a:gd name="connsiteX4" fmla="*/ 3372781 w 4344972"/>
              <a:gd name="connsiteY4" fmla="*/ 2929831 h 5942184"/>
              <a:gd name="connsiteX5" fmla="*/ 2956093 w 4344972"/>
              <a:gd name="connsiteY5" fmla="*/ 3855806 h 5942184"/>
              <a:gd name="connsiteX6" fmla="*/ 2516255 w 4344972"/>
              <a:gd name="connsiteY6" fmla="*/ 4237770 h 5942184"/>
              <a:gd name="connsiteX7" fmla="*/ 733753 w 4344972"/>
              <a:gd name="connsiteY7" fmla="*/ 5094297 h 5942184"/>
              <a:gd name="connsiteX8" fmla="*/ 224467 w 4344972"/>
              <a:gd name="connsiteY8" fmla="*/ 5858226 h 5942184"/>
              <a:gd name="connsiteX9" fmla="*/ 4275607 w 4344972"/>
              <a:gd name="connsiteY9" fmla="*/ 5927674 h 5942184"/>
              <a:gd name="connsiteX10" fmla="*/ 4321905 w 4344972"/>
              <a:gd name="connsiteY10" fmla="*/ 418125 h 5942184"/>
              <a:gd name="connsiteX11" fmla="*/ 3824194 w 4344972"/>
              <a:gd name="connsiteY11" fmla="*/ 394975 h 5942184"/>
              <a:gd name="connsiteX0" fmla="*/ 3824194 w 4344972"/>
              <a:gd name="connsiteY0" fmla="*/ 19702 h 5566911"/>
              <a:gd name="connsiteX1" fmla="*/ 2701450 w 4344972"/>
              <a:gd name="connsiteY1" fmla="*/ 100725 h 5566911"/>
              <a:gd name="connsiteX2" fmla="*/ 3453804 w 4344972"/>
              <a:gd name="connsiteY2" fmla="*/ 1038274 h 5566911"/>
              <a:gd name="connsiteX3" fmla="*/ 3557976 w 4344972"/>
              <a:gd name="connsiteY3" fmla="*/ 1941100 h 5566911"/>
              <a:gd name="connsiteX4" fmla="*/ 3372781 w 4344972"/>
              <a:gd name="connsiteY4" fmla="*/ 2554558 h 5566911"/>
              <a:gd name="connsiteX5" fmla="*/ 2956093 w 4344972"/>
              <a:gd name="connsiteY5" fmla="*/ 3480533 h 5566911"/>
              <a:gd name="connsiteX6" fmla="*/ 2516255 w 4344972"/>
              <a:gd name="connsiteY6" fmla="*/ 3862497 h 5566911"/>
              <a:gd name="connsiteX7" fmla="*/ 733753 w 4344972"/>
              <a:gd name="connsiteY7" fmla="*/ 4719024 h 5566911"/>
              <a:gd name="connsiteX8" fmla="*/ 224467 w 4344972"/>
              <a:gd name="connsiteY8" fmla="*/ 5482953 h 5566911"/>
              <a:gd name="connsiteX9" fmla="*/ 4275607 w 4344972"/>
              <a:gd name="connsiteY9" fmla="*/ 5552401 h 5566911"/>
              <a:gd name="connsiteX10" fmla="*/ 4321905 w 4344972"/>
              <a:gd name="connsiteY10" fmla="*/ 42852 h 5566911"/>
              <a:gd name="connsiteX11" fmla="*/ 3824194 w 4344972"/>
              <a:gd name="connsiteY11" fmla="*/ 19702 h 5566911"/>
              <a:gd name="connsiteX0" fmla="*/ 4321905 w 4344972"/>
              <a:gd name="connsiteY0" fmla="*/ 426408 h 5950467"/>
              <a:gd name="connsiteX1" fmla="*/ 2701450 w 4344972"/>
              <a:gd name="connsiteY1" fmla="*/ 484281 h 5950467"/>
              <a:gd name="connsiteX2" fmla="*/ 3453804 w 4344972"/>
              <a:gd name="connsiteY2" fmla="*/ 1421830 h 5950467"/>
              <a:gd name="connsiteX3" fmla="*/ 3557976 w 4344972"/>
              <a:gd name="connsiteY3" fmla="*/ 2324656 h 5950467"/>
              <a:gd name="connsiteX4" fmla="*/ 3372781 w 4344972"/>
              <a:gd name="connsiteY4" fmla="*/ 2938114 h 5950467"/>
              <a:gd name="connsiteX5" fmla="*/ 2956093 w 4344972"/>
              <a:gd name="connsiteY5" fmla="*/ 3864089 h 5950467"/>
              <a:gd name="connsiteX6" fmla="*/ 2516255 w 4344972"/>
              <a:gd name="connsiteY6" fmla="*/ 4246053 h 5950467"/>
              <a:gd name="connsiteX7" fmla="*/ 733753 w 4344972"/>
              <a:gd name="connsiteY7" fmla="*/ 5102580 h 5950467"/>
              <a:gd name="connsiteX8" fmla="*/ 224467 w 4344972"/>
              <a:gd name="connsiteY8" fmla="*/ 5866509 h 5950467"/>
              <a:gd name="connsiteX9" fmla="*/ 4275607 w 4344972"/>
              <a:gd name="connsiteY9" fmla="*/ 5935957 h 5950467"/>
              <a:gd name="connsiteX10" fmla="*/ 4321905 w 4344972"/>
              <a:gd name="connsiteY10" fmla="*/ 426408 h 5950467"/>
              <a:gd name="connsiteX0" fmla="*/ 4321905 w 4480679"/>
              <a:gd name="connsiteY0" fmla="*/ 29204 h 5553263"/>
              <a:gd name="connsiteX1" fmla="*/ 2701450 w 4480679"/>
              <a:gd name="connsiteY1" fmla="*/ 87077 h 5553263"/>
              <a:gd name="connsiteX2" fmla="*/ 3453804 w 4480679"/>
              <a:gd name="connsiteY2" fmla="*/ 1024626 h 5553263"/>
              <a:gd name="connsiteX3" fmla="*/ 3557976 w 4480679"/>
              <a:gd name="connsiteY3" fmla="*/ 1927452 h 5553263"/>
              <a:gd name="connsiteX4" fmla="*/ 3372781 w 4480679"/>
              <a:gd name="connsiteY4" fmla="*/ 2540910 h 5553263"/>
              <a:gd name="connsiteX5" fmla="*/ 2956093 w 4480679"/>
              <a:gd name="connsiteY5" fmla="*/ 3466885 h 5553263"/>
              <a:gd name="connsiteX6" fmla="*/ 2516255 w 4480679"/>
              <a:gd name="connsiteY6" fmla="*/ 3848849 h 5553263"/>
              <a:gd name="connsiteX7" fmla="*/ 733753 w 4480679"/>
              <a:gd name="connsiteY7" fmla="*/ 4705376 h 5553263"/>
              <a:gd name="connsiteX8" fmla="*/ 224467 w 4480679"/>
              <a:gd name="connsiteY8" fmla="*/ 5469305 h 5553263"/>
              <a:gd name="connsiteX9" fmla="*/ 4275607 w 4480679"/>
              <a:gd name="connsiteY9" fmla="*/ 5538753 h 5553263"/>
              <a:gd name="connsiteX10" fmla="*/ 4321905 w 4480679"/>
              <a:gd name="connsiteY10" fmla="*/ 29204 h 5553263"/>
              <a:gd name="connsiteX0" fmla="*/ 4321905 w 4480679"/>
              <a:gd name="connsiteY0" fmla="*/ 29204 h 5553263"/>
              <a:gd name="connsiteX1" fmla="*/ 2701450 w 4480679"/>
              <a:gd name="connsiteY1" fmla="*/ 87077 h 5553263"/>
              <a:gd name="connsiteX2" fmla="*/ 3453804 w 4480679"/>
              <a:gd name="connsiteY2" fmla="*/ 1024626 h 5553263"/>
              <a:gd name="connsiteX3" fmla="*/ 3557976 w 4480679"/>
              <a:gd name="connsiteY3" fmla="*/ 1927452 h 5553263"/>
              <a:gd name="connsiteX4" fmla="*/ 3372781 w 4480679"/>
              <a:gd name="connsiteY4" fmla="*/ 2540910 h 5553263"/>
              <a:gd name="connsiteX5" fmla="*/ 2956093 w 4480679"/>
              <a:gd name="connsiteY5" fmla="*/ 3466885 h 5553263"/>
              <a:gd name="connsiteX6" fmla="*/ 2516255 w 4480679"/>
              <a:gd name="connsiteY6" fmla="*/ 3848849 h 5553263"/>
              <a:gd name="connsiteX7" fmla="*/ 733753 w 4480679"/>
              <a:gd name="connsiteY7" fmla="*/ 4705376 h 5553263"/>
              <a:gd name="connsiteX8" fmla="*/ 224467 w 4480679"/>
              <a:gd name="connsiteY8" fmla="*/ 5469305 h 5553263"/>
              <a:gd name="connsiteX9" fmla="*/ 4275607 w 4480679"/>
              <a:gd name="connsiteY9" fmla="*/ 5538753 h 5553263"/>
              <a:gd name="connsiteX10" fmla="*/ 4321905 w 4480679"/>
              <a:gd name="connsiteY10" fmla="*/ 29204 h 5553263"/>
              <a:gd name="connsiteX0" fmla="*/ 4321905 w 4323594"/>
              <a:gd name="connsiteY0" fmla="*/ 29204 h 5553263"/>
              <a:gd name="connsiteX1" fmla="*/ 2701450 w 4323594"/>
              <a:gd name="connsiteY1" fmla="*/ 87077 h 5553263"/>
              <a:gd name="connsiteX2" fmla="*/ 3453804 w 4323594"/>
              <a:gd name="connsiteY2" fmla="*/ 1024626 h 5553263"/>
              <a:gd name="connsiteX3" fmla="*/ 3557976 w 4323594"/>
              <a:gd name="connsiteY3" fmla="*/ 1927452 h 5553263"/>
              <a:gd name="connsiteX4" fmla="*/ 3372781 w 4323594"/>
              <a:gd name="connsiteY4" fmla="*/ 2540910 h 5553263"/>
              <a:gd name="connsiteX5" fmla="*/ 2956093 w 4323594"/>
              <a:gd name="connsiteY5" fmla="*/ 3466885 h 5553263"/>
              <a:gd name="connsiteX6" fmla="*/ 2516255 w 4323594"/>
              <a:gd name="connsiteY6" fmla="*/ 3848849 h 5553263"/>
              <a:gd name="connsiteX7" fmla="*/ 733753 w 4323594"/>
              <a:gd name="connsiteY7" fmla="*/ 4705376 h 5553263"/>
              <a:gd name="connsiteX8" fmla="*/ 224467 w 4323594"/>
              <a:gd name="connsiteY8" fmla="*/ 5469305 h 5553263"/>
              <a:gd name="connsiteX9" fmla="*/ 4275607 w 4323594"/>
              <a:gd name="connsiteY9" fmla="*/ 5538753 h 5553263"/>
              <a:gd name="connsiteX10" fmla="*/ 4321905 w 4323594"/>
              <a:gd name="connsiteY10" fmla="*/ 29204 h 55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3594" h="5553263">
                <a:moveTo>
                  <a:pt x="4321905" y="29204"/>
                </a:moveTo>
                <a:cubicBezTo>
                  <a:pt x="3955372" y="46565"/>
                  <a:pt x="2846134" y="-78827"/>
                  <a:pt x="2701450" y="87077"/>
                </a:cubicBezTo>
                <a:cubicBezTo>
                  <a:pt x="2556766" y="252981"/>
                  <a:pt x="3311050" y="717897"/>
                  <a:pt x="3453804" y="1024626"/>
                </a:cubicBezTo>
                <a:cubicBezTo>
                  <a:pt x="3596558" y="1331355"/>
                  <a:pt x="3571480" y="1674738"/>
                  <a:pt x="3557976" y="1927452"/>
                </a:cubicBezTo>
                <a:cubicBezTo>
                  <a:pt x="3544472" y="2180166"/>
                  <a:pt x="3473095" y="2284338"/>
                  <a:pt x="3372781" y="2540910"/>
                </a:cubicBezTo>
                <a:cubicBezTo>
                  <a:pt x="3272467" y="2797482"/>
                  <a:pt x="3098847" y="3248895"/>
                  <a:pt x="2956093" y="3466885"/>
                </a:cubicBezTo>
                <a:cubicBezTo>
                  <a:pt x="2813339" y="3684875"/>
                  <a:pt x="2886645" y="3642434"/>
                  <a:pt x="2516255" y="3848849"/>
                </a:cubicBezTo>
                <a:cubicBezTo>
                  <a:pt x="2145865" y="4055264"/>
                  <a:pt x="1115718" y="4435300"/>
                  <a:pt x="733753" y="4705376"/>
                </a:cubicBezTo>
                <a:cubicBezTo>
                  <a:pt x="351788" y="4975452"/>
                  <a:pt x="-365842" y="5330409"/>
                  <a:pt x="224467" y="5469305"/>
                </a:cubicBezTo>
                <a:cubicBezTo>
                  <a:pt x="814776" y="5608201"/>
                  <a:pt x="2794047" y="5531037"/>
                  <a:pt x="4275607" y="5538753"/>
                </a:cubicBezTo>
                <a:cubicBezTo>
                  <a:pt x="4310331" y="4307979"/>
                  <a:pt x="4329623" y="717899"/>
                  <a:pt x="4321905" y="292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6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b="1" dirty="0" smtClean="0"/>
              <a:t>Měření velikosti svazku</a:t>
            </a:r>
          </a:p>
          <a:p>
            <a:pPr eaLnBrk="1" hangingPunct="1"/>
            <a:r>
              <a:rPr lang="cs-CZ" dirty="0" smtClean="0"/>
              <a:t>Detektor s plošným rozlišením</a:t>
            </a:r>
          </a:p>
          <a:p>
            <a:pPr lvl="1" eaLnBrk="1" hangingPunct="1"/>
            <a:r>
              <a:rPr lang="cs-CZ" dirty="0" smtClean="0"/>
              <a:t>Export dat a navazující zpracování dat</a:t>
            </a:r>
          </a:p>
          <a:p>
            <a:pPr eaLnBrk="1" hangingPunct="1"/>
            <a:r>
              <a:rPr lang="cs-CZ" dirty="0" smtClean="0"/>
              <a:t>Fotoaparát + stínítko</a:t>
            </a:r>
          </a:p>
          <a:p>
            <a:pPr lvl="1" eaLnBrk="1" hangingPunct="1"/>
            <a:r>
              <a:rPr lang="cs-CZ" dirty="0" smtClean="0"/>
              <a:t>Manuální nastavení expozice, saturace, gamma obrazu, navazující zpracování dat</a:t>
            </a:r>
          </a:p>
          <a:p>
            <a:pPr eaLnBrk="1" hangingPunct="1"/>
            <a:r>
              <a:rPr lang="cs-CZ" dirty="0" smtClean="0"/>
              <a:t>Metoda ostré hrany</a:t>
            </a:r>
          </a:p>
          <a:p>
            <a:pPr lvl="1" eaLnBrk="1" hangingPunct="1"/>
            <a:r>
              <a:rPr lang="cs-CZ" dirty="0" smtClean="0"/>
              <a:t>Řízení posuvné dráhy a záznam dat</a:t>
            </a:r>
          </a:p>
          <a:p>
            <a:pPr eaLnBrk="1" hangingPunct="1"/>
            <a:r>
              <a:rPr lang="cs-CZ" dirty="0" smtClean="0"/>
              <a:t>Výkon propuštěný clonkou</a:t>
            </a:r>
          </a:p>
          <a:p>
            <a:pPr lvl="1" eaLnBrk="1" hangingPunct="1"/>
            <a:r>
              <a:rPr lang="cs-CZ" dirty="0" smtClean="0"/>
              <a:t>Kvantitativní interpretace</a:t>
            </a:r>
          </a:p>
          <a:p>
            <a:pPr eaLnBrk="1" hangingPunct="1"/>
            <a:r>
              <a:rPr lang="cs-CZ" dirty="0" smtClean="0"/>
              <a:t>Videokamera</a:t>
            </a:r>
          </a:p>
          <a:p>
            <a:pPr lvl="1" eaLnBrk="1" hangingPunct="1"/>
            <a:r>
              <a:rPr lang="cs-CZ" dirty="0" smtClean="0"/>
              <a:t>Pokročilá – s ručním nastavením expozice; gamma obrazu, navazující zpracování dat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experiment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53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Záchytné body</a:t>
            </a:r>
          </a:p>
          <a:p>
            <a:pPr lvl="1" eaLnBrk="1" hangingPunct="1"/>
            <a:r>
              <a:rPr lang="cs-CZ" dirty="0" smtClean="0"/>
              <a:t>Jev lze pozorovat s He-Ne laserem (632 nm) o výkonu 5 mW a zaznamenat fotoaparátem s ručním nastavením expozice</a:t>
            </a:r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S Ti-safírovým laserem (800 nm) o výkonu 500 mW lze jev pozorovat na stínítku pouhým okem</a:t>
            </a:r>
          </a:p>
          <a:p>
            <a:pPr lvl="1" eaLnBrk="1" hangingPunct="1"/>
            <a:r>
              <a:rPr lang="cs-CZ" dirty="0" smtClean="0"/>
              <a:t>Laserové ukazovátko jsem nezkoušel</a:t>
            </a:r>
          </a:p>
          <a:p>
            <a:pPr lvl="1" eaLnBrk="1" hangingPunct="1"/>
            <a:endParaRPr lang="cs-CZ" dirty="0"/>
          </a:p>
          <a:p>
            <a:pPr eaLnBrk="1" hangingPunct="1"/>
            <a:r>
              <a:rPr lang="cs-CZ" dirty="0" smtClean="0"/>
              <a:t>Doporučení</a:t>
            </a:r>
          </a:p>
          <a:p>
            <a:pPr lvl="1" eaLnBrk="1" hangingPunct="1"/>
            <a:r>
              <a:rPr lang="cs-CZ" dirty="0" smtClean="0"/>
              <a:t>Pracovat alespoň s optickou lavicí</a:t>
            </a:r>
          </a:p>
          <a:p>
            <a:pPr lvl="1" eaLnBrk="1" hangingPunct="1"/>
            <a:r>
              <a:rPr lang="cs-CZ" dirty="0" smtClean="0"/>
              <a:t>Věnovat čas sestavení robustní kyvety</a:t>
            </a:r>
          </a:p>
          <a:p>
            <a:pPr lvl="1" eaLnBrk="1" hangingPunct="1"/>
            <a:r>
              <a:rPr lang="cs-CZ" dirty="0" smtClean="0"/>
              <a:t>Mít na paměti, že pozorovaný jev je slabý, a může být snadno přehlušen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 – experiment</a:t>
            </a:r>
            <a:endParaRPr lang="en-US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945">
            <a:off x="1046943" y="1112456"/>
            <a:ext cx="3962400" cy="27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43" y="1609031"/>
            <a:ext cx="2216957" cy="177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08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b="1" dirty="0" smtClean="0"/>
              <a:t>Příklady směrů zkoumání</a:t>
            </a:r>
          </a:p>
          <a:p>
            <a:pPr eaLnBrk="1" hangingPunct="1"/>
            <a:r>
              <a:rPr lang="cs-CZ" dirty="0" smtClean="0"/>
              <a:t>Stanovení ohniskové vzdálenosti tepelné čočky</a:t>
            </a:r>
          </a:p>
          <a:p>
            <a:pPr eaLnBrk="1" hangingPunct="1"/>
            <a:r>
              <a:rPr lang="cs-CZ" dirty="0" smtClean="0"/>
              <a:t>Stanovení změny teploty v čočce</a:t>
            </a:r>
          </a:p>
          <a:p>
            <a:pPr eaLnBrk="1" hangingPunct="1"/>
            <a:r>
              <a:rPr lang="cs-CZ" dirty="0" smtClean="0"/>
              <a:t>Vliv tloušťky čočky, absorbovaného výkonu</a:t>
            </a:r>
            <a:r>
              <a:rPr lang="en-US" dirty="0" smtClean="0"/>
              <a:t>, </a:t>
            </a:r>
            <a:r>
              <a:rPr lang="en-US" dirty="0" err="1" smtClean="0"/>
              <a:t>pr</a:t>
            </a:r>
            <a:r>
              <a:rPr lang="cs-CZ" dirty="0" smtClean="0"/>
              <a:t>ů</a:t>
            </a:r>
            <a:r>
              <a:rPr lang="en-US" dirty="0" smtClean="0"/>
              <a:t>m</a:t>
            </a:r>
            <a:r>
              <a:rPr lang="cs-CZ" dirty="0" smtClean="0"/>
              <a:t>ě</a:t>
            </a:r>
            <a:r>
              <a:rPr lang="en-US" dirty="0" err="1" smtClean="0"/>
              <a:t>ru</a:t>
            </a:r>
            <a:r>
              <a:rPr lang="en-US" dirty="0" smtClean="0"/>
              <a:t> </a:t>
            </a:r>
            <a:r>
              <a:rPr lang="en-US" dirty="0" err="1" smtClean="0"/>
              <a:t>svazku</a:t>
            </a:r>
            <a:endParaRPr lang="cs-CZ" dirty="0" smtClean="0"/>
          </a:p>
          <a:p>
            <a:pPr eaLnBrk="1" hangingPunct="1"/>
            <a:r>
              <a:rPr lang="cs-CZ" dirty="0" smtClean="0"/>
              <a:t>Identifikace parametrů zodpovědných za nelineární chování</a:t>
            </a:r>
          </a:p>
          <a:p>
            <a:pPr eaLnBrk="1" hangingPunct="1"/>
            <a:r>
              <a:rPr lang="cs-CZ" dirty="0" smtClean="0"/>
              <a:t>Stacionární versus transientní (přechodový režim)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Tepelná čočka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7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Bezpe</a:t>
            </a:r>
            <a:r>
              <a:rPr lang="cs-CZ" dirty="0"/>
              <a:t>čnostní </a:t>
            </a:r>
            <a:r>
              <a:rPr lang="cs-CZ" dirty="0" smtClean="0"/>
              <a:t>rizika</a:t>
            </a:r>
            <a:endParaRPr lang="en-US" altLang="en-US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047834" cy="304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Třída</a:t>
            </a:r>
            <a:r>
              <a:rPr lang="en-US" b="1" dirty="0" smtClean="0"/>
              <a:t> 1</a:t>
            </a:r>
            <a:r>
              <a:rPr lang="cs-CZ" dirty="0" smtClean="0"/>
              <a:t> </a:t>
            </a:r>
            <a:r>
              <a:rPr lang="en-US" dirty="0" smtClean="0"/>
              <a:t>(≤0.5 </a:t>
            </a:r>
            <a:r>
              <a:rPr lang="en-US" dirty="0" err="1" smtClean="0"/>
              <a:t>mW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viditelné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Bezpečné</a:t>
            </a:r>
            <a:r>
              <a:rPr lang="en-US" dirty="0" smtClean="0"/>
              <a:t> pro </a:t>
            </a:r>
            <a:r>
              <a:rPr lang="en-US" dirty="0" err="1" smtClean="0"/>
              <a:t>pohled</a:t>
            </a:r>
            <a:r>
              <a:rPr lang="en-US" dirty="0" smtClean="0"/>
              <a:t> </a:t>
            </a:r>
            <a:r>
              <a:rPr lang="en-US" dirty="0" err="1" smtClean="0"/>
              <a:t>okem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dobu</a:t>
            </a:r>
            <a:r>
              <a:rPr lang="en-US" dirty="0" smtClean="0"/>
              <a:t> 100 s </a:t>
            </a:r>
            <a:r>
              <a:rPr lang="en-US" dirty="0" err="1" smtClean="0"/>
              <a:t>i</a:t>
            </a:r>
            <a:r>
              <a:rPr lang="en-US" dirty="0" smtClean="0"/>
              <a:t> s </a:t>
            </a:r>
            <a:r>
              <a:rPr lang="en-US" dirty="0" err="1" smtClean="0"/>
              <a:t>použitím</a:t>
            </a:r>
            <a:r>
              <a:rPr lang="en-US" dirty="0" smtClean="0"/>
              <a:t> </a:t>
            </a:r>
            <a:r>
              <a:rPr lang="en-US" dirty="0" err="1" smtClean="0"/>
              <a:t>optických</a:t>
            </a:r>
            <a:r>
              <a:rPr lang="en-US" dirty="0" smtClean="0"/>
              <a:t> </a:t>
            </a:r>
            <a:r>
              <a:rPr lang="en-US" dirty="0" err="1" smtClean="0"/>
              <a:t>přístrojů</a:t>
            </a:r>
            <a:endParaRPr lang="cs-CZ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err="1" smtClean="0"/>
              <a:t>Třída</a:t>
            </a:r>
            <a:r>
              <a:rPr lang="en-US" b="1" dirty="0" smtClean="0"/>
              <a:t> 2</a:t>
            </a:r>
            <a:r>
              <a:rPr lang="cs-CZ" dirty="0" smtClean="0"/>
              <a:t> </a:t>
            </a:r>
            <a:r>
              <a:rPr lang="en-US" dirty="0" smtClean="0"/>
              <a:t>(≤</a:t>
            </a:r>
            <a:r>
              <a:rPr lang="cs-CZ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mW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viditelné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en-US" dirty="0" err="1" smtClean="0"/>
              <a:t>Bezpečné</a:t>
            </a:r>
            <a:r>
              <a:rPr lang="en-US" dirty="0" smtClean="0"/>
              <a:t> pro </a:t>
            </a:r>
            <a:r>
              <a:rPr lang="en-US" dirty="0" err="1" smtClean="0"/>
              <a:t>neúmyslnou</a:t>
            </a:r>
            <a:r>
              <a:rPr lang="en-US" dirty="0" smtClean="0"/>
              <a:t> </a:t>
            </a:r>
            <a:r>
              <a:rPr lang="en-US" dirty="0" err="1" smtClean="0"/>
              <a:t>expozici</a:t>
            </a:r>
            <a:r>
              <a:rPr lang="en-US" dirty="0" smtClean="0"/>
              <a:t>, </a:t>
            </a:r>
            <a:r>
              <a:rPr lang="en-US" dirty="0" err="1" smtClean="0"/>
              <a:t>měli</a:t>
            </a:r>
            <a:r>
              <a:rPr lang="en-US" dirty="0" smtClean="0"/>
              <a:t> </a:t>
            </a:r>
            <a:r>
              <a:rPr lang="en-US" dirty="0" err="1" smtClean="0"/>
              <a:t>byste</a:t>
            </a:r>
            <a:r>
              <a:rPr lang="en-US" dirty="0" smtClean="0"/>
              <a:t> se </a:t>
            </a:r>
            <a:r>
              <a:rPr lang="en-US" dirty="0" err="1" smtClean="0"/>
              <a:t>vyhnout</a:t>
            </a:r>
            <a:r>
              <a:rPr lang="en-US" dirty="0" smtClean="0"/>
              <a:t> </a:t>
            </a:r>
            <a:r>
              <a:rPr lang="en-US" dirty="0" err="1" smtClean="0"/>
              <a:t>delšímu</a:t>
            </a:r>
            <a:r>
              <a:rPr lang="en-US" dirty="0" smtClean="0"/>
              <a:t> </a:t>
            </a:r>
            <a:r>
              <a:rPr lang="en-US" dirty="0" err="1" smtClean="0"/>
              <a:t>pohledu</a:t>
            </a:r>
            <a:r>
              <a:rPr lang="en-US" dirty="0" smtClean="0"/>
              <a:t> do </a:t>
            </a:r>
            <a:r>
              <a:rPr lang="en-US" dirty="0" err="1" smtClean="0"/>
              <a:t>paprsku</a:t>
            </a:r>
            <a:r>
              <a:rPr lang="en-US" dirty="0" smtClean="0"/>
              <a:t>. </a:t>
            </a:r>
            <a:r>
              <a:rPr lang="en-US" dirty="0" err="1" smtClean="0"/>
              <a:t>Nesmí</a:t>
            </a:r>
            <a:r>
              <a:rPr lang="en-US" dirty="0" smtClean="0"/>
              <a:t> </a:t>
            </a:r>
            <a:r>
              <a:rPr lang="en-US" dirty="0" err="1" smtClean="0"/>
              <a:t>dojít</a:t>
            </a:r>
            <a:r>
              <a:rPr lang="en-US" dirty="0" smtClean="0"/>
              <a:t> k </a:t>
            </a:r>
            <a:r>
              <a:rPr lang="en-US" dirty="0" err="1" smtClean="0"/>
              <a:t>překročení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dopadové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 0.25 </a:t>
            </a:r>
            <a:r>
              <a:rPr lang="en-US" dirty="0" err="1" smtClean="0"/>
              <a:t>mJ</a:t>
            </a:r>
            <a:r>
              <a:rPr lang="en-US" dirty="0" smtClean="0"/>
              <a:t>/mm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0.25 s a to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použití</a:t>
            </a:r>
            <a:r>
              <a:rPr lang="en-US" dirty="0" smtClean="0"/>
              <a:t> </a:t>
            </a:r>
            <a:r>
              <a:rPr lang="en-US" dirty="0" err="1" smtClean="0"/>
              <a:t>optických</a:t>
            </a:r>
            <a:r>
              <a:rPr lang="en-US" dirty="0" smtClean="0"/>
              <a:t> </a:t>
            </a:r>
            <a:r>
              <a:rPr lang="en-US" dirty="0" err="1" smtClean="0"/>
              <a:t>přístrojů</a:t>
            </a:r>
            <a:endParaRPr lang="en-US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Bezpe</a:t>
            </a:r>
            <a:r>
              <a:rPr lang="cs-CZ" dirty="0"/>
              <a:t>čnostní rizika – třídy laserů</a:t>
            </a:r>
            <a:endParaRPr lang="en-US" alt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-12700" y="6211669"/>
            <a:ext cx="915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https://www.carove-lasery.cz/soubor-maximalni-povoleny-vykon-pro-jednotlive-tridy-v-zavislosti-na-vlnove-delce-10-.pdf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Třída</a:t>
            </a:r>
            <a:r>
              <a:rPr lang="en-US" b="1" dirty="0" smtClean="0"/>
              <a:t> 3R</a:t>
            </a:r>
            <a:r>
              <a:rPr lang="cs-CZ" dirty="0" smtClean="0"/>
              <a:t> </a:t>
            </a:r>
            <a:r>
              <a:rPr lang="en-US" dirty="0" smtClean="0"/>
              <a:t>(≤5 </a:t>
            </a:r>
            <a:r>
              <a:rPr lang="en-US" dirty="0" err="1" smtClean="0"/>
              <a:t>mW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viditelné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en-US" dirty="0" err="1" smtClean="0"/>
              <a:t>Bezpečné</a:t>
            </a:r>
            <a:r>
              <a:rPr lang="cs-CZ" dirty="0" smtClean="0"/>
              <a:t> </a:t>
            </a:r>
            <a:r>
              <a:rPr lang="en-US" dirty="0" smtClean="0"/>
              <a:t>pro</a:t>
            </a:r>
            <a:r>
              <a:rPr lang="cs-CZ" dirty="0" smtClean="0"/>
              <a:t>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krátkou</a:t>
            </a:r>
            <a:r>
              <a:rPr lang="en-US" dirty="0" smtClean="0"/>
              <a:t> </a:t>
            </a:r>
            <a:r>
              <a:rPr lang="en-US" dirty="0" err="1" smtClean="0"/>
              <a:t>neúmyslnou</a:t>
            </a:r>
            <a:r>
              <a:rPr lang="en-US" dirty="0" smtClean="0"/>
              <a:t> </a:t>
            </a:r>
            <a:r>
              <a:rPr lang="en-US" dirty="0" err="1" smtClean="0"/>
              <a:t>expozici</a:t>
            </a:r>
            <a:r>
              <a:rPr lang="en-US" dirty="0" smtClean="0"/>
              <a:t>, </a:t>
            </a:r>
            <a:r>
              <a:rPr lang="en-US" dirty="0" err="1" smtClean="0"/>
              <a:t>vyhněte</a:t>
            </a:r>
            <a:r>
              <a:rPr lang="en-US" dirty="0" smtClean="0"/>
              <a:t> se</a:t>
            </a:r>
            <a:r>
              <a:rPr lang="cs-CZ" dirty="0" smtClean="0"/>
              <a:t> </a:t>
            </a:r>
            <a:r>
              <a:rPr lang="en-US" dirty="0" err="1" smtClean="0"/>
              <a:t>pohledu</a:t>
            </a:r>
            <a:r>
              <a:rPr lang="cs-CZ" dirty="0" smtClean="0"/>
              <a:t> </a:t>
            </a:r>
            <a:r>
              <a:rPr lang="en-US" dirty="0" smtClean="0"/>
              <a:t>do</a:t>
            </a:r>
            <a:r>
              <a:rPr lang="cs-CZ" dirty="0" smtClean="0"/>
              <a:t> </a:t>
            </a:r>
            <a:r>
              <a:rPr lang="en-US" dirty="0" err="1" smtClean="0"/>
              <a:t>paprsku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err="1" smtClean="0"/>
              <a:t>Nebezpečné</a:t>
            </a:r>
            <a:r>
              <a:rPr lang="cs-CZ" dirty="0" smtClean="0"/>
              <a:t> </a:t>
            </a:r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používány</a:t>
            </a:r>
            <a:r>
              <a:rPr lang="en-US" dirty="0" smtClean="0"/>
              <a:t> </a:t>
            </a:r>
            <a:r>
              <a:rPr lang="en-US" dirty="0" err="1" smtClean="0"/>
              <a:t>optické</a:t>
            </a:r>
            <a:r>
              <a:rPr lang="cs-CZ" dirty="0"/>
              <a:t> </a:t>
            </a:r>
            <a:r>
              <a:rPr lang="en-US" dirty="0" err="1" smtClean="0"/>
              <a:t>přístroje</a:t>
            </a:r>
            <a:r>
              <a:rPr lang="en-US" dirty="0" smtClean="0"/>
              <a:t>.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dojít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k 5násobnému </a:t>
            </a:r>
            <a:r>
              <a:rPr lang="en-US" dirty="0" err="1" smtClean="0"/>
              <a:t>překročení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bezpečné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hodnoty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dopadové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energie</a:t>
            </a:r>
            <a:r>
              <a:rPr lang="en-US" dirty="0" smtClean="0"/>
              <a:t> 0.25 </a:t>
            </a:r>
            <a:r>
              <a:rPr lang="en-US" dirty="0" err="1" smtClean="0"/>
              <a:t>mJ</a:t>
            </a:r>
            <a:r>
              <a:rPr lang="en-US" dirty="0" smtClean="0"/>
              <a:t>/mm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0.25 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tzn</a:t>
            </a:r>
            <a:r>
              <a:rPr lang="en-US" dirty="0" smtClean="0"/>
              <a:t>.</a:t>
            </a:r>
            <a:r>
              <a:rPr lang="cs-CZ" dirty="0" smtClean="0"/>
              <a:t> pro kontinuální laser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mW</a:t>
            </a:r>
            <a:r>
              <a:rPr lang="en-US" dirty="0" smtClean="0">
                <a:solidFill>
                  <a:srgbClr val="FF0000"/>
                </a:solidFill>
              </a:rPr>
              <a:t>/mm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)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  <a:p>
            <a:pPr eaLnBrk="1" hangingPunct="1"/>
            <a:r>
              <a:rPr lang="en-US" b="1" dirty="0" err="1" smtClean="0"/>
              <a:t>Třída</a:t>
            </a:r>
            <a:r>
              <a:rPr lang="en-US" b="1" dirty="0" smtClean="0"/>
              <a:t> 3B</a:t>
            </a:r>
            <a:r>
              <a:rPr lang="cs-CZ" dirty="0" smtClean="0"/>
              <a:t> </a:t>
            </a:r>
            <a:r>
              <a:rPr lang="en-US" dirty="0" smtClean="0"/>
              <a:t>(≤5</a:t>
            </a:r>
            <a:r>
              <a:rPr lang="cs-CZ" dirty="0" smtClean="0"/>
              <a:t>00</a:t>
            </a:r>
            <a:r>
              <a:rPr lang="en-US" dirty="0" smtClean="0"/>
              <a:t> </a:t>
            </a:r>
            <a:r>
              <a:rPr lang="en-US" dirty="0" err="1" smtClean="0"/>
              <a:t>mW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viditelné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Nebezpečné</a:t>
            </a:r>
            <a:r>
              <a:rPr lang="en-US" dirty="0" smtClean="0"/>
              <a:t>, </a:t>
            </a:r>
            <a:r>
              <a:rPr lang="en-US" dirty="0" err="1" smtClean="0"/>
              <a:t>když</a:t>
            </a:r>
            <a:r>
              <a:rPr lang="en-US" dirty="0" smtClean="0"/>
              <a:t> je </a:t>
            </a:r>
            <a:r>
              <a:rPr lang="en-US" dirty="0" err="1" smtClean="0"/>
              <a:t>záření</a:t>
            </a:r>
            <a:r>
              <a:rPr lang="en-US" dirty="0" smtClean="0"/>
              <a:t>  </a:t>
            </a:r>
            <a:r>
              <a:rPr lang="en-US" dirty="0" err="1" smtClean="0"/>
              <a:t>vystaveno</a:t>
            </a:r>
            <a:r>
              <a:rPr lang="en-US" dirty="0" smtClean="0"/>
              <a:t>  </a:t>
            </a:r>
            <a:r>
              <a:rPr lang="en-US" dirty="0" err="1" smtClean="0"/>
              <a:t>oko</a:t>
            </a:r>
            <a:r>
              <a:rPr lang="en-US" dirty="0" smtClean="0"/>
              <a:t>. </a:t>
            </a:r>
            <a:r>
              <a:rPr lang="en-US" dirty="0" err="1" smtClean="0"/>
              <a:t>Noste</a:t>
            </a:r>
            <a:r>
              <a:rPr lang="en-US" dirty="0" smtClean="0"/>
              <a:t> </a:t>
            </a:r>
            <a:r>
              <a:rPr lang="en-US" dirty="0" err="1" smtClean="0"/>
              <a:t>ochranu</a:t>
            </a:r>
            <a:r>
              <a:rPr lang="en-US" dirty="0" smtClean="0"/>
              <a:t>  </a:t>
            </a:r>
            <a:r>
              <a:rPr lang="en-US" dirty="0" err="1" smtClean="0"/>
              <a:t>očí</a:t>
            </a:r>
            <a:r>
              <a:rPr lang="en-US" dirty="0" smtClean="0"/>
              <a:t> – </a:t>
            </a:r>
            <a:r>
              <a:rPr lang="en-US" dirty="0" err="1" smtClean="0"/>
              <a:t>brýle</a:t>
            </a:r>
            <a:r>
              <a:rPr lang="en-US" dirty="0" smtClean="0"/>
              <a:t> pro  </a:t>
            </a:r>
            <a:r>
              <a:rPr lang="en-US" dirty="0" err="1" smtClean="0"/>
              <a:t>konkrétní</a:t>
            </a:r>
            <a:r>
              <a:rPr lang="en-US" dirty="0" smtClean="0"/>
              <a:t> </a:t>
            </a:r>
            <a:r>
              <a:rPr lang="en-US" dirty="0" err="1" smtClean="0"/>
              <a:t>vlnovou</a:t>
            </a:r>
            <a:r>
              <a:rPr lang="en-US" dirty="0" smtClean="0"/>
              <a:t> </a:t>
            </a:r>
            <a:r>
              <a:rPr lang="en-US" dirty="0" err="1" smtClean="0"/>
              <a:t>délku</a:t>
            </a:r>
            <a:r>
              <a:rPr lang="en-US" dirty="0" smtClean="0"/>
              <a:t>. </a:t>
            </a:r>
            <a:r>
              <a:rPr lang="en-US" dirty="0" err="1" smtClean="0"/>
              <a:t>Dochází</a:t>
            </a:r>
            <a:r>
              <a:rPr lang="en-US" dirty="0" smtClean="0"/>
              <a:t>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k 5násobnému </a:t>
            </a:r>
            <a:r>
              <a:rPr lang="en-US" dirty="0" err="1" smtClean="0"/>
              <a:t>překročení</a:t>
            </a:r>
            <a:r>
              <a:rPr lang="en-US" dirty="0" smtClean="0"/>
              <a:t> </a:t>
            </a:r>
            <a:r>
              <a:rPr lang="en-US" dirty="0" err="1" smtClean="0"/>
              <a:t>bezpečné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 </a:t>
            </a:r>
            <a:r>
              <a:rPr lang="en-US" dirty="0" err="1" smtClean="0"/>
              <a:t>dopadové</a:t>
            </a:r>
            <a:r>
              <a:rPr lang="en-US" dirty="0" smtClean="0"/>
              <a:t>  </a:t>
            </a:r>
            <a:r>
              <a:rPr lang="en-US" dirty="0" err="1" smtClean="0"/>
              <a:t>energie</a:t>
            </a:r>
            <a:r>
              <a:rPr lang="en-US" dirty="0" smtClean="0"/>
              <a:t>  0.25 </a:t>
            </a:r>
            <a:r>
              <a:rPr lang="en-US" dirty="0" err="1" smtClean="0"/>
              <a:t>mJ</a:t>
            </a:r>
            <a:r>
              <a:rPr lang="en-US" dirty="0" smtClean="0"/>
              <a:t>/mm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0.25 s</a:t>
            </a:r>
            <a:r>
              <a:rPr lang="cs-CZ" dirty="0" smtClean="0"/>
              <a:t>. </a:t>
            </a:r>
            <a:r>
              <a:rPr lang="en-US" dirty="0" err="1" smtClean="0"/>
              <a:t>Obvykle</a:t>
            </a:r>
            <a:r>
              <a:rPr lang="en-US" dirty="0" smtClean="0"/>
              <a:t> </a:t>
            </a:r>
            <a:r>
              <a:rPr lang="en-US" dirty="0" err="1" smtClean="0"/>
              <a:t>nejsou</a:t>
            </a:r>
            <a:r>
              <a:rPr lang="en-US" dirty="0" smtClean="0"/>
              <a:t> </a:t>
            </a:r>
            <a:r>
              <a:rPr lang="en-US" dirty="0" err="1" smtClean="0"/>
              <a:t>nebezpečné</a:t>
            </a:r>
            <a:r>
              <a:rPr lang="en-US" dirty="0" smtClean="0"/>
              <a:t> pro </a:t>
            </a:r>
            <a:r>
              <a:rPr lang="en-US" dirty="0" err="1" smtClean="0"/>
              <a:t>kůži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err="1" smtClean="0"/>
              <a:t>Difúzní</a:t>
            </a:r>
            <a:r>
              <a:rPr lang="en-US" dirty="0" smtClean="0"/>
              <a:t> </a:t>
            </a:r>
            <a:r>
              <a:rPr lang="en-US" dirty="0" err="1" smtClean="0"/>
              <a:t>odrazy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obvykle</a:t>
            </a:r>
            <a:r>
              <a:rPr lang="en-US" dirty="0" smtClean="0"/>
              <a:t> </a:t>
            </a:r>
            <a:r>
              <a:rPr lang="en-US" dirty="0" err="1" smtClean="0"/>
              <a:t>bezpečné</a:t>
            </a:r>
            <a:r>
              <a:rPr lang="cs-CZ" dirty="0" smtClean="0"/>
              <a:t>.</a:t>
            </a:r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cs-CZ" altLang="en-US" b="1" dirty="0" smtClean="0"/>
              <a:t>Třída 4</a:t>
            </a:r>
            <a:r>
              <a:rPr lang="cs-CZ" altLang="en-US" dirty="0" smtClean="0"/>
              <a:t> (výkonové lasery, výkon bez omezení) – nebezpečné i pro kůži, nebezpečné i odrazy, nebezpečí požáru</a:t>
            </a:r>
            <a:endParaRPr lang="en-US" altLang="en-US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Bezpe</a:t>
            </a:r>
            <a:r>
              <a:rPr lang="cs-CZ" dirty="0"/>
              <a:t>čnostní rizika – třídy laserů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52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Příklad: běžný He-Ne laser</a:t>
            </a:r>
            <a:br>
              <a:rPr lang="cs-CZ" b="1" dirty="0" smtClean="0"/>
            </a:br>
            <a:r>
              <a:rPr lang="cs-CZ" dirty="0" smtClean="0"/>
              <a:t>Vlnová délka 632 nm</a:t>
            </a:r>
            <a:br>
              <a:rPr lang="cs-CZ" dirty="0" smtClean="0"/>
            </a:br>
            <a:r>
              <a:rPr lang="cs-CZ" dirty="0" smtClean="0"/>
              <a:t>Výkon 5 mW</a:t>
            </a:r>
            <a:br>
              <a:rPr lang="cs-CZ" dirty="0" smtClean="0"/>
            </a:br>
            <a:r>
              <a:rPr lang="cs-CZ" dirty="0" smtClean="0"/>
              <a:t>Průměr svazku 1 mm → 6.4 mW/mm</a:t>
            </a:r>
            <a:r>
              <a:rPr lang="cs-CZ" baseline="30000" dirty="0" smtClean="0"/>
              <a:t>2</a:t>
            </a:r>
            <a:r>
              <a:rPr lang="cs-CZ" dirty="0" smtClean="0"/>
              <a:t> → Třída 3B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Bezpe</a:t>
            </a:r>
            <a:r>
              <a:rPr lang="cs-CZ" dirty="0"/>
              <a:t>čnostní rizika – třídy laserů</a:t>
            </a:r>
            <a:endParaRPr lang="en-US" altLang="en-US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62024"/>
            <a:ext cx="6672262" cy="46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Třída</a:t>
            </a:r>
            <a:r>
              <a:rPr lang="en-US" b="1" dirty="0" smtClean="0"/>
              <a:t> 3R</a:t>
            </a:r>
            <a:r>
              <a:rPr lang="cs-CZ" dirty="0" smtClean="0"/>
              <a:t> </a:t>
            </a:r>
            <a:r>
              <a:rPr lang="en-US" dirty="0" smtClean="0"/>
              <a:t>(≤5 </a:t>
            </a:r>
            <a:r>
              <a:rPr lang="en-US" dirty="0" err="1" smtClean="0"/>
              <a:t>mW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viditelné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en-US" dirty="0" err="1" smtClean="0"/>
              <a:t>Bezpečné</a:t>
            </a:r>
            <a:r>
              <a:rPr lang="cs-CZ" dirty="0" smtClean="0"/>
              <a:t> </a:t>
            </a:r>
            <a:r>
              <a:rPr lang="en-US" dirty="0" smtClean="0"/>
              <a:t>pro</a:t>
            </a:r>
            <a:r>
              <a:rPr lang="cs-CZ" dirty="0" smtClean="0"/>
              <a:t> </a:t>
            </a:r>
            <a:r>
              <a:rPr lang="en-US" dirty="0" err="1" smtClean="0"/>
              <a:t>velmi</a:t>
            </a:r>
            <a:r>
              <a:rPr lang="en-US" dirty="0" smtClean="0"/>
              <a:t> </a:t>
            </a:r>
            <a:r>
              <a:rPr lang="en-US" dirty="0" err="1" smtClean="0"/>
              <a:t>krátkou</a:t>
            </a:r>
            <a:r>
              <a:rPr lang="en-US" dirty="0" smtClean="0"/>
              <a:t> </a:t>
            </a:r>
            <a:r>
              <a:rPr lang="en-US" dirty="0" err="1" smtClean="0"/>
              <a:t>neúmyslnou</a:t>
            </a:r>
            <a:r>
              <a:rPr lang="en-US" dirty="0" smtClean="0"/>
              <a:t> </a:t>
            </a:r>
            <a:r>
              <a:rPr lang="en-US" dirty="0" err="1" smtClean="0"/>
              <a:t>expozici</a:t>
            </a:r>
            <a:r>
              <a:rPr lang="en-US" dirty="0" smtClean="0"/>
              <a:t>, </a:t>
            </a:r>
            <a:r>
              <a:rPr lang="en-US" dirty="0" err="1" smtClean="0"/>
              <a:t>vyhněte</a:t>
            </a:r>
            <a:r>
              <a:rPr lang="en-US" dirty="0" smtClean="0"/>
              <a:t> se</a:t>
            </a:r>
            <a:r>
              <a:rPr lang="cs-CZ" dirty="0" smtClean="0"/>
              <a:t> </a:t>
            </a:r>
            <a:r>
              <a:rPr lang="en-US" dirty="0" err="1" smtClean="0"/>
              <a:t>pohledu</a:t>
            </a:r>
            <a:r>
              <a:rPr lang="cs-CZ" dirty="0" smtClean="0"/>
              <a:t> </a:t>
            </a:r>
            <a:r>
              <a:rPr lang="en-US" dirty="0" smtClean="0"/>
              <a:t>do</a:t>
            </a:r>
            <a:r>
              <a:rPr lang="cs-CZ" dirty="0" smtClean="0"/>
              <a:t> </a:t>
            </a:r>
            <a:r>
              <a:rPr lang="en-US" dirty="0" err="1" smtClean="0"/>
              <a:t>paprsku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err="1" smtClean="0"/>
              <a:t>Nebezpečné</a:t>
            </a:r>
            <a:r>
              <a:rPr lang="cs-CZ" dirty="0" smtClean="0"/>
              <a:t> </a:t>
            </a:r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používány</a:t>
            </a:r>
            <a:r>
              <a:rPr lang="en-US" dirty="0" smtClean="0"/>
              <a:t> </a:t>
            </a:r>
            <a:r>
              <a:rPr lang="en-US" dirty="0" err="1" smtClean="0"/>
              <a:t>optické</a:t>
            </a:r>
            <a:r>
              <a:rPr lang="cs-CZ" dirty="0"/>
              <a:t> </a:t>
            </a:r>
            <a:r>
              <a:rPr lang="en-US" dirty="0" err="1" smtClean="0"/>
              <a:t>přístroje</a:t>
            </a:r>
            <a:r>
              <a:rPr lang="en-US" dirty="0" smtClean="0"/>
              <a:t>. </a:t>
            </a:r>
            <a:r>
              <a:rPr lang="en-US" dirty="0" err="1" smtClean="0"/>
              <a:t>Může</a:t>
            </a:r>
            <a:r>
              <a:rPr lang="en-US" dirty="0" smtClean="0"/>
              <a:t> </a:t>
            </a:r>
            <a:r>
              <a:rPr lang="en-US" dirty="0" err="1" smtClean="0"/>
              <a:t>dojít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k 5násobnému </a:t>
            </a:r>
            <a:r>
              <a:rPr lang="en-US" dirty="0" err="1" smtClean="0"/>
              <a:t>překročení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bezpečné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hodnoty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dopadové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energie</a:t>
            </a:r>
            <a:r>
              <a:rPr lang="en-US" dirty="0" smtClean="0"/>
              <a:t> 0.25 </a:t>
            </a:r>
            <a:r>
              <a:rPr lang="en-US" dirty="0" err="1" smtClean="0"/>
              <a:t>mJ</a:t>
            </a:r>
            <a:r>
              <a:rPr lang="en-US" dirty="0" smtClean="0"/>
              <a:t>/mm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0.25 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tzn</a:t>
            </a:r>
            <a:r>
              <a:rPr lang="en-US" dirty="0" smtClean="0"/>
              <a:t>.</a:t>
            </a:r>
            <a:r>
              <a:rPr lang="cs-CZ" dirty="0" smtClean="0"/>
              <a:t> pro kontinuální laser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mW</a:t>
            </a:r>
            <a:r>
              <a:rPr lang="en-US" dirty="0" smtClean="0">
                <a:solidFill>
                  <a:srgbClr val="FF0000"/>
                </a:solidFill>
              </a:rPr>
              <a:t>/mm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)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  <a:p>
            <a:pPr eaLnBrk="1" hangingPunct="1"/>
            <a:r>
              <a:rPr lang="en-US" b="1" dirty="0" err="1" smtClean="0"/>
              <a:t>Třída</a:t>
            </a:r>
            <a:r>
              <a:rPr lang="en-US" b="1" dirty="0" smtClean="0"/>
              <a:t> 3B</a:t>
            </a:r>
            <a:r>
              <a:rPr lang="cs-CZ" dirty="0" smtClean="0"/>
              <a:t> </a:t>
            </a:r>
            <a:r>
              <a:rPr lang="en-US" dirty="0" smtClean="0"/>
              <a:t>(≤5</a:t>
            </a:r>
            <a:r>
              <a:rPr lang="cs-CZ" dirty="0" smtClean="0"/>
              <a:t>00</a:t>
            </a:r>
            <a:r>
              <a:rPr lang="en-US" dirty="0" smtClean="0"/>
              <a:t> </a:t>
            </a:r>
            <a:r>
              <a:rPr lang="en-US" dirty="0" err="1" smtClean="0"/>
              <a:t>mW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viditelné</a:t>
            </a:r>
            <a:r>
              <a:rPr lang="en-US" dirty="0" smtClean="0"/>
              <a:t> </a:t>
            </a:r>
            <a:r>
              <a:rPr lang="en-US" dirty="0" err="1" smtClean="0"/>
              <a:t>oblasti</a:t>
            </a:r>
            <a:r>
              <a:rPr lang="en-US" dirty="0" smtClean="0"/>
              <a:t>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Nebezpečné</a:t>
            </a:r>
            <a:r>
              <a:rPr lang="en-US" dirty="0" smtClean="0"/>
              <a:t>, </a:t>
            </a:r>
            <a:r>
              <a:rPr lang="en-US" dirty="0" err="1" smtClean="0"/>
              <a:t>když</a:t>
            </a:r>
            <a:r>
              <a:rPr lang="en-US" dirty="0" smtClean="0"/>
              <a:t> je </a:t>
            </a:r>
            <a:r>
              <a:rPr lang="en-US" dirty="0" err="1" smtClean="0"/>
              <a:t>záření</a:t>
            </a:r>
            <a:r>
              <a:rPr lang="en-US" dirty="0" smtClean="0"/>
              <a:t>  </a:t>
            </a:r>
            <a:r>
              <a:rPr lang="en-US" dirty="0" err="1" smtClean="0"/>
              <a:t>vystaveno</a:t>
            </a:r>
            <a:r>
              <a:rPr lang="en-US" dirty="0" smtClean="0"/>
              <a:t>  </a:t>
            </a:r>
            <a:r>
              <a:rPr lang="en-US" dirty="0" err="1" smtClean="0"/>
              <a:t>oko</a:t>
            </a:r>
            <a:r>
              <a:rPr lang="en-US" dirty="0" smtClean="0"/>
              <a:t>. </a:t>
            </a:r>
            <a:r>
              <a:rPr lang="en-US" dirty="0" err="1" smtClean="0"/>
              <a:t>Noste</a:t>
            </a:r>
            <a:r>
              <a:rPr lang="en-US" dirty="0" smtClean="0"/>
              <a:t> </a:t>
            </a:r>
            <a:r>
              <a:rPr lang="en-US" dirty="0" err="1" smtClean="0"/>
              <a:t>ochranu</a:t>
            </a:r>
            <a:r>
              <a:rPr lang="en-US" dirty="0" smtClean="0"/>
              <a:t>  </a:t>
            </a:r>
            <a:r>
              <a:rPr lang="en-US" dirty="0" err="1" smtClean="0"/>
              <a:t>očí</a:t>
            </a:r>
            <a:r>
              <a:rPr lang="en-US" dirty="0" smtClean="0"/>
              <a:t> – </a:t>
            </a:r>
            <a:r>
              <a:rPr lang="en-US" dirty="0" err="1" smtClean="0"/>
              <a:t>brýle</a:t>
            </a:r>
            <a:r>
              <a:rPr lang="en-US" dirty="0" smtClean="0"/>
              <a:t> pro  </a:t>
            </a:r>
            <a:r>
              <a:rPr lang="en-US" dirty="0" err="1" smtClean="0"/>
              <a:t>konkrétní</a:t>
            </a:r>
            <a:r>
              <a:rPr lang="en-US" dirty="0" smtClean="0"/>
              <a:t> </a:t>
            </a:r>
            <a:r>
              <a:rPr lang="en-US" dirty="0" err="1" smtClean="0"/>
              <a:t>vlnovou</a:t>
            </a:r>
            <a:r>
              <a:rPr lang="en-US" dirty="0" smtClean="0"/>
              <a:t> </a:t>
            </a:r>
            <a:r>
              <a:rPr lang="en-US" dirty="0" err="1" smtClean="0"/>
              <a:t>délku</a:t>
            </a:r>
            <a:r>
              <a:rPr lang="en-US" dirty="0" smtClean="0"/>
              <a:t>. </a:t>
            </a:r>
            <a:r>
              <a:rPr lang="en-US" dirty="0" err="1" smtClean="0"/>
              <a:t>Dochází</a:t>
            </a:r>
            <a:r>
              <a:rPr lang="en-US" dirty="0" smtClean="0"/>
              <a:t>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k 5násobnému </a:t>
            </a:r>
            <a:r>
              <a:rPr lang="en-US" dirty="0" err="1" smtClean="0"/>
              <a:t>překročení</a:t>
            </a:r>
            <a:r>
              <a:rPr lang="en-US" dirty="0" smtClean="0"/>
              <a:t> </a:t>
            </a:r>
            <a:r>
              <a:rPr lang="en-US" dirty="0" err="1" smtClean="0"/>
              <a:t>bezpečné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 </a:t>
            </a:r>
            <a:r>
              <a:rPr lang="en-US" dirty="0" err="1" smtClean="0"/>
              <a:t>dopadové</a:t>
            </a:r>
            <a:r>
              <a:rPr lang="en-US" dirty="0" smtClean="0"/>
              <a:t>  </a:t>
            </a:r>
            <a:r>
              <a:rPr lang="en-US" dirty="0" err="1" smtClean="0"/>
              <a:t>energie</a:t>
            </a:r>
            <a:r>
              <a:rPr lang="en-US" dirty="0" smtClean="0"/>
              <a:t>  0.25 </a:t>
            </a:r>
            <a:r>
              <a:rPr lang="en-US" dirty="0" err="1" smtClean="0"/>
              <a:t>mJ</a:t>
            </a:r>
            <a:r>
              <a:rPr lang="en-US" dirty="0" smtClean="0"/>
              <a:t>/mm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0.25 s</a:t>
            </a:r>
            <a:r>
              <a:rPr lang="cs-CZ" dirty="0" smtClean="0"/>
              <a:t>. </a:t>
            </a:r>
            <a:r>
              <a:rPr lang="en-US" dirty="0" err="1" smtClean="0"/>
              <a:t>Obvykle</a:t>
            </a:r>
            <a:r>
              <a:rPr lang="en-US" dirty="0" smtClean="0"/>
              <a:t> </a:t>
            </a:r>
            <a:r>
              <a:rPr lang="en-US" dirty="0" err="1" smtClean="0"/>
              <a:t>nejsou</a:t>
            </a:r>
            <a:r>
              <a:rPr lang="en-US" dirty="0" smtClean="0"/>
              <a:t> </a:t>
            </a:r>
            <a:r>
              <a:rPr lang="en-US" dirty="0" err="1" smtClean="0"/>
              <a:t>nebezpečné</a:t>
            </a:r>
            <a:r>
              <a:rPr lang="en-US" dirty="0" smtClean="0"/>
              <a:t> pro </a:t>
            </a:r>
            <a:r>
              <a:rPr lang="en-US" dirty="0" err="1" smtClean="0"/>
              <a:t>kůži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 err="1" smtClean="0"/>
              <a:t>Difúzní</a:t>
            </a:r>
            <a:r>
              <a:rPr lang="en-US" dirty="0" smtClean="0"/>
              <a:t> </a:t>
            </a:r>
            <a:r>
              <a:rPr lang="en-US" dirty="0" err="1" smtClean="0"/>
              <a:t>odrazy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obvykle</a:t>
            </a:r>
            <a:r>
              <a:rPr lang="en-US" dirty="0" smtClean="0"/>
              <a:t> </a:t>
            </a:r>
            <a:r>
              <a:rPr lang="en-US" dirty="0" err="1" smtClean="0"/>
              <a:t>bezpečné</a:t>
            </a:r>
            <a:r>
              <a:rPr lang="cs-CZ" dirty="0" smtClean="0"/>
              <a:t>.</a:t>
            </a:r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cs-CZ" altLang="en-US" b="1" dirty="0" smtClean="0"/>
              <a:t>Třída 4</a:t>
            </a:r>
            <a:r>
              <a:rPr lang="cs-CZ" altLang="en-US" dirty="0" smtClean="0"/>
              <a:t> (výkonové lasery, výkon bez omezení) – nebezpečné i pro kůži, nebezpečné i odrazy, nebezpečí požáru</a:t>
            </a:r>
            <a:endParaRPr lang="en-US" altLang="en-US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Bezpe</a:t>
            </a:r>
            <a:r>
              <a:rPr lang="cs-CZ" dirty="0"/>
              <a:t>čnostní rizika – třídy laserů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22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Nikdy</a:t>
            </a:r>
            <a:r>
              <a:rPr lang="en-US" dirty="0" smtClean="0"/>
              <a:t> se </a:t>
            </a:r>
            <a:r>
              <a:rPr lang="cs-CZ" dirty="0" smtClean="0"/>
              <a:t>nedívat </a:t>
            </a:r>
            <a:r>
              <a:rPr lang="en-US" dirty="0" err="1" smtClean="0"/>
              <a:t>přímo</a:t>
            </a:r>
            <a:r>
              <a:rPr lang="en-US" dirty="0" smtClean="0"/>
              <a:t> do </a:t>
            </a:r>
            <a:r>
              <a:rPr lang="en-US" dirty="0" err="1" smtClean="0"/>
              <a:t>svazku</a:t>
            </a:r>
            <a:endParaRPr lang="en-US" dirty="0" smtClean="0"/>
          </a:p>
          <a:p>
            <a:pPr eaLnBrk="1" hangingPunct="1"/>
            <a:r>
              <a:rPr lang="en-US" dirty="0" err="1" smtClean="0"/>
              <a:t>Stavba</a:t>
            </a:r>
            <a:r>
              <a:rPr lang="en-US" dirty="0" smtClean="0"/>
              <a:t> </a:t>
            </a:r>
            <a:r>
              <a:rPr lang="en-US" dirty="0" err="1" smtClean="0"/>
              <a:t>optické</a:t>
            </a:r>
            <a:r>
              <a:rPr lang="en-US" dirty="0" smtClean="0"/>
              <a:t> </a:t>
            </a:r>
            <a:r>
              <a:rPr lang="en-US" dirty="0" err="1" smtClean="0"/>
              <a:t>dráhy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započetím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</a:t>
            </a:r>
            <a:r>
              <a:rPr lang="en-US" dirty="0" err="1" smtClean="0"/>
              <a:t>sundat</a:t>
            </a:r>
            <a:r>
              <a:rPr lang="en-US" dirty="0" smtClean="0"/>
              <a:t> </a:t>
            </a:r>
            <a:r>
              <a:rPr lang="en-US" dirty="0" err="1" smtClean="0"/>
              <a:t>lesklé</a:t>
            </a:r>
            <a:r>
              <a:rPr lang="en-US" dirty="0" smtClean="0"/>
              <a:t> </a:t>
            </a:r>
            <a:r>
              <a:rPr lang="en-US" dirty="0" err="1" smtClean="0"/>
              <a:t>předměty</a:t>
            </a:r>
            <a:r>
              <a:rPr lang="en-US" dirty="0" smtClean="0"/>
              <a:t> (</a:t>
            </a:r>
            <a:r>
              <a:rPr lang="en-US" dirty="0" err="1" smtClean="0"/>
              <a:t>hodinky</a:t>
            </a:r>
            <a:r>
              <a:rPr lang="en-US" dirty="0" smtClean="0"/>
              <a:t>, </a:t>
            </a:r>
            <a:r>
              <a:rPr lang="en-US" dirty="0" err="1" smtClean="0"/>
              <a:t>prstýnky</a:t>
            </a:r>
            <a:r>
              <a:rPr lang="en-US" dirty="0" smtClean="0"/>
              <a:t>, </a:t>
            </a:r>
            <a:r>
              <a:rPr lang="en-US" dirty="0" err="1" smtClean="0"/>
              <a:t>náhrdelník</a:t>
            </a:r>
            <a:r>
              <a:rPr lang="en-US" dirty="0" smtClean="0"/>
              <a:t>), </a:t>
            </a:r>
            <a:r>
              <a:rPr lang="en-US" dirty="0" err="1" smtClean="0"/>
              <a:t>nepoužívat</a:t>
            </a:r>
            <a:r>
              <a:rPr lang="en-US" dirty="0" smtClean="0"/>
              <a:t> </a:t>
            </a:r>
            <a:r>
              <a:rPr lang="en-US" dirty="0" err="1" smtClean="0"/>
              <a:t>rovné</a:t>
            </a:r>
            <a:r>
              <a:rPr lang="en-US" dirty="0" smtClean="0"/>
              <a:t> </a:t>
            </a:r>
            <a:r>
              <a:rPr lang="en-US" dirty="0" err="1" smtClean="0"/>
              <a:t>lesklé</a:t>
            </a:r>
            <a:r>
              <a:rPr lang="en-US" dirty="0" smtClean="0"/>
              <a:t> </a:t>
            </a:r>
            <a:r>
              <a:rPr lang="en-US" dirty="0" err="1" smtClean="0"/>
              <a:t>předměty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zrcátka</a:t>
            </a:r>
            <a:r>
              <a:rPr lang="cs-CZ" dirty="0" smtClean="0"/>
              <a:t>; pozor na brýle</a:t>
            </a:r>
            <a:endParaRPr lang="en-US" dirty="0" smtClean="0"/>
          </a:p>
          <a:p>
            <a:pPr lvl="1" eaLnBrk="1" hangingPunct="1"/>
            <a:r>
              <a:rPr lang="en-US" dirty="0" smtClean="0"/>
              <a:t>V </a:t>
            </a:r>
            <a:r>
              <a:rPr lang="en-US" dirty="0" err="1" smtClean="0"/>
              <a:t>každém</a:t>
            </a:r>
            <a:r>
              <a:rPr lang="en-US" dirty="0" smtClean="0"/>
              <a:t> </a:t>
            </a:r>
            <a:r>
              <a:rPr lang="en-US" dirty="0" err="1" smtClean="0"/>
              <a:t>okamžiku</a:t>
            </a:r>
            <a:r>
              <a:rPr lang="en-US" dirty="0" smtClean="0"/>
              <a:t> </a:t>
            </a:r>
            <a:r>
              <a:rPr lang="en-US" dirty="0" err="1" smtClean="0"/>
              <a:t>zajistit</a:t>
            </a:r>
            <a:r>
              <a:rPr lang="en-US" dirty="0" smtClean="0"/>
              <a:t> </a:t>
            </a:r>
            <a:r>
              <a:rPr lang="en-US" dirty="0" err="1" smtClean="0"/>
              <a:t>zakončení</a:t>
            </a:r>
            <a:r>
              <a:rPr lang="en-US" dirty="0" smtClean="0"/>
              <a:t> </a:t>
            </a:r>
            <a:r>
              <a:rPr lang="en-US" dirty="0" err="1" smtClean="0"/>
              <a:t>optické</a:t>
            </a:r>
            <a:r>
              <a:rPr lang="en-US" dirty="0" smtClean="0"/>
              <a:t> </a:t>
            </a:r>
            <a:r>
              <a:rPr lang="en-US" dirty="0" err="1" smtClean="0"/>
              <a:t>dráhy</a:t>
            </a:r>
            <a:r>
              <a:rPr lang="en-US" dirty="0" smtClean="0"/>
              <a:t> </a:t>
            </a:r>
            <a:r>
              <a:rPr lang="en-US" dirty="0" err="1" smtClean="0"/>
              <a:t>absorbérem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Nevést</a:t>
            </a:r>
            <a:r>
              <a:rPr lang="en-US" dirty="0" smtClean="0"/>
              <a:t> </a:t>
            </a:r>
            <a:r>
              <a:rPr lang="en-US" dirty="0" err="1" smtClean="0"/>
              <a:t>dráhu</a:t>
            </a:r>
            <a:r>
              <a:rPr lang="en-US" dirty="0" smtClean="0"/>
              <a:t> </a:t>
            </a:r>
            <a:r>
              <a:rPr lang="en-US" dirty="0" err="1" smtClean="0"/>
              <a:t>proti</a:t>
            </a:r>
            <a:r>
              <a:rPr lang="en-US" dirty="0" smtClean="0"/>
              <a:t> </a:t>
            </a:r>
            <a:r>
              <a:rPr lang="en-US" dirty="0" err="1" smtClean="0"/>
              <a:t>oknům</a:t>
            </a:r>
            <a:r>
              <a:rPr lang="cs-CZ" dirty="0" smtClean="0"/>
              <a:t>, </a:t>
            </a:r>
            <a:r>
              <a:rPr lang="en-US" dirty="0" err="1" smtClean="0"/>
              <a:t>dveřím</a:t>
            </a:r>
            <a:r>
              <a:rPr lang="cs-CZ" dirty="0"/>
              <a:t> </a:t>
            </a:r>
            <a:r>
              <a:rPr lang="cs-CZ" dirty="0" smtClean="0"/>
              <a:t>a zrcadlům</a:t>
            </a:r>
            <a:r>
              <a:rPr lang="en-US" dirty="0" smtClean="0"/>
              <a:t>; </a:t>
            </a:r>
            <a:r>
              <a:rPr lang="en-US" dirty="0" err="1" smtClean="0"/>
              <a:t>pokud</a:t>
            </a:r>
            <a:r>
              <a:rPr lang="en-US" dirty="0" smtClean="0"/>
              <a:t> </a:t>
            </a:r>
            <a:r>
              <a:rPr lang="en-US" dirty="0" err="1" smtClean="0"/>
              <a:t>nezbytné</a:t>
            </a:r>
            <a:r>
              <a:rPr lang="en-US" dirty="0" smtClean="0"/>
              <a:t>, </a:t>
            </a:r>
            <a:r>
              <a:rPr lang="en-US" dirty="0" err="1" smtClean="0"/>
              <a:t>oddělit</a:t>
            </a:r>
            <a:r>
              <a:rPr lang="en-US" dirty="0" smtClean="0"/>
              <a:t> </a:t>
            </a:r>
            <a:r>
              <a:rPr lang="cs-CZ" dirty="0" smtClean="0"/>
              <a:t>svazkový prostor fixní </a:t>
            </a:r>
            <a:r>
              <a:rPr lang="en-US" dirty="0" err="1" smtClean="0"/>
              <a:t>konstrukcí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Vést</a:t>
            </a:r>
            <a:r>
              <a:rPr lang="en-US" dirty="0" smtClean="0"/>
              <a:t> </a:t>
            </a:r>
            <a:r>
              <a:rPr lang="en-US" dirty="0" err="1" smtClean="0"/>
              <a:t>dráhu</a:t>
            </a:r>
            <a:r>
              <a:rPr lang="en-US" dirty="0" smtClean="0"/>
              <a:t> </a:t>
            </a:r>
            <a:r>
              <a:rPr lang="en-US" dirty="0" err="1" smtClean="0"/>
              <a:t>vodorovně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dolů</a:t>
            </a:r>
            <a:r>
              <a:rPr lang="en-US" dirty="0" smtClean="0"/>
              <a:t>, </a:t>
            </a:r>
            <a:r>
              <a:rPr lang="en-US" dirty="0" err="1" smtClean="0"/>
              <a:t>nikdy</a:t>
            </a:r>
            <a:r>
              <a:rPr lang="en-US" dirty="0" smtClean="0"/>
              <a:t> ne </a:t>
            </a:r>
            <a:r>
              <a:rPr lang="en-US" dirty="0" err="1" smtClean="0"/>
              <a:t>nahoru</a:t>
            </a:r>
            <a:r>
              <a:rPr lang="en-US" dirty="0" smtClean="0"/>
              <a:t> (</a:t>
            </a:r>
            <a:r>
              <a:rPr lang="en-US" dirty="0" err="1" smtClean="0"/>
              <a:t>zasažení</a:t>
            </a:r>
            <a:r>
              <a:rPr lang="en-US" dirty="0" smtClean="0"/>
              <a:t> </a:t>
            </a:r>
            <a:r>
              <a:rPr lang="en-US" dirty="0" err="1" smtClean="0"/>
              <a:t>oka</a:t>
            </a:r>
            <a:r>
              <a:rPr lang="en-US" dirty="0" smtClean="0"/>
              <a:t> </a:t>
            </a:r>
            <a:r>
              <a:rPr lang="en-US" dirty="0" err="1" smtClean="0"/>
              <a:t>stojící</a:t>
            </a:r>
            <a:r>
              <a:rPr lang="cs-CZ" dirty="0" smtClean="0"/>
              <a:t>ho)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Připevňovat</a:t>
            </a:r>
            <a:r>
              <a:rPr lang="en-US" dirty="0" smtClean="0"/>
              <a:t> </a:t>
            </a:r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 smtClean="0"/>
              <a:t>prvky</a:t>
            </a:r>
            <a:r>
              <a:rPr lang="en-US" dirty="0" smtClean="0"/>
              <a:t> </a:t>
            </a:r>
            <a:r>
              <a:rPr lang="en-US" dirty="0" err="1" smtClean="0"/>
              <a:t>vedoucí</a:t>
            </a:r>
            <a:r>
              <a:rPr lang="en-US" dirty="0" smtClean="0"/>
              <a:t> </a:t>
            </a:r>
            <a:r>
              <a:rPr lang="en-US" dirty="0" err="1" smtClean="0"/>
              <a:t>laserový</a:t>
            </a:r>
            <a:r>
              <a:rPr lang="en-US" dirty="0" smtClean="0"/>
              <a:t> </a:t>
            </a:r>
            <a:r>
              <a:rPr lang="en-US" dirty="0" err="1" smtClean="0"/>
              <a:t>svazek</a:t>
            </a:r>
            <a:r>
              <a:rPr lang="en-US" dirty="0" smtClean="0"/>
              <a:t> (laser, </a:t>
            </a:r>
            <a:r>
              <a:rPr lang="en-US" dirty="0" err="1" smtClean="0"/>
              <a:t>zrcadla</a:t>
            </a:r>
            <a:r>
              <a:rPr lang="en-US" dirty="0" smtClean="0"/>
              <a:t>, </a:t>
            </a:r>
            <a:r>
              <a:rPr lang="en-US" dirty="0" err="1" smtClean="0"/>
              <a:t>čočky</a:t>
            </a:r>
            <a:r>
              <a:rPr lang="en-US" dirty="0" smtClean="0"/>
              <a:t>, </a:t>
            </a:r>
            <a:r>
              <a:rPr lang="en-US" dirty="0" err="1" smtClean="0"/>
              <a:t>filtr</a:t>
            </a:r>
            <a:r>
              <a:rPr lang="en-US" dirty="0" smtClean="0"/>
              <a:t>, </a:t>
            </a:r>
            <a:r>
              <a:rPr lang="en-US" dirty="0" err="1" smtClean="0"/>
              <a:t>detektor</a:t>
            </a:r>
            <a:r>
              <a:rPr lang="en-US" dirty="0" smtClean="0"/>
              <a:t>, …)</a:t>
            </a:r>
            <a:endParaRPr lang="cs-CZ" dirty="0" smtClean="0"/>
          </a:p>
          <a:p>
            <a:pPr lvl="1" eaLnBrk="1" hangingPunct="1"/>
            <a:r>
              <a:rPr lang="cs-CZ" dirty="0" smtClean="0"/>
              <a:t>Blokovat intenzivní parazitní odrazy (sklo: 4</a:t>
            </a:r>
            <a:r>
              <a:rPr lang="en-US" dirty="0" smtClean="0"/>
              <a:t>%</a:t>
            </a:r>
            <a:r>
              <a:rPr lang="cs-CZ" dirty="0" smtClean="0"/>
              <a:t> z XXX </a:t>
            </a:r>
            <a:r>
              <a:rPr lang="cs-CZ" dirty="0" err="1" smtClean="0"/>
              <a:t>mW</a:t>
            </a:r>
            <a:r>
              <a:rPr lang="cs-CZ" dirty="0" smtClean="0"/>
              <a:t>)</a:t>
            </a:r>
          </a:p>
          <a:p>
            <a:pPr eaLnBrk="1" hangingPunct="1"/>
            <a:r>
              <a:rPr lang="en-US" dirty="0" err="1" smtClean="0"/>
              <a:t>Zvýšenou</a:t>
            </a:r>
            <a:r>
              <a:rPr lang="en-US" dirty="0" smtClean="0"/>
              <a:t> </a:t>
            </a:r>
            <a:r>
              <a:rPr lang="en-US" dirty="0" err="1" smtClean="0"/>
              <a:t>pozornost</a:t>
            </a:r>
            <a:r>
              <a:rPr lang="en-US" dirty="0" smtClean="0"/>
              <a:t> </a:t>
            </a:r>
            <a:r>
              <a:rPr lang="en-US" dirty="0" err="1" smtClean="0"/>
              <a:t>věnovat</a:t>
            </a:r>
            <a:r>
              <a:rPr lang="en-US" dirty="0" smtClean="0"/>
              <a:t> </a:t>
            </a:r>
            <a:r>
              <a:rPr lang="en-US" dirty="0" err="1" smtClean="0"/>
              <a:t>prvkům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endParaRPr lang="en-US" dirty="0" smtClean="0"/>
          </a:p>
          <a:p>
            <a:pPr lvl="1" eaLnBrk="1" hangingPunct="1"/>
            <a:r>
              <a:rPr lang="en-US" dirty="0" smtClean="0"/>
              <a:t>D</a:t>
            </a:r>
            <a:r>
              <a:rPr lang="cs-CZ" dirty="0" smtClean="0"/>
              <a:t>i</a:t>
            </a:r>
            <a:r>
              <a:rPr lang="en-US" dirty="0" err="1" smtClean="0"/>
              <a:t>frak</a:t>
            </a:r>
            <a:r>
              <a:rPr lang="cs-CZ" dirty="0" smtClean="0"/>
              <a:t>ční elementy (vzniká sada nových svazků) – nejzrádnější</a:t>
            </a:r>
          </a:p>
          <a:p>
            <a:pPr lvl="1" eaLnBrk="1" hangingPunct="1"/>
            <a:r>
              <a:rPr lang="cs-CZ" dirty="0" smtClean="0"/>
              <a:t>D</a:t>
            </a:r>
            <a:r>
              <a:rPr lang="en-US" dirty="0" err="1" smtClean="0"/>
              <a:t>ěliče</a:t>
            </a:r>
            <a:r>
              <a:rPr lang="en-US" dirty="0" smtClean="0"/>
              <a:t> </a:t>
            </a:r>
            <a:r>
              <a:rPr lang="en-US" dirty="0" err="1" smtClean="0"/>
              <a:t>svazků</a:t>
            </a:r>
            <a:r>
              <a:rPr lang="en-US" dirty="0" smtClean="0"/>
              <a:t>, </a:t>
            </a:r>
            <a:r>
              <a:rPr lang="en-US" dirty="0" err="1" smtClean="0"/>
              <a:t>reflexní</a:t>
            </a:r>
            <a:r>
              <a:rPr lang="en-US" dirty="0" smtClean="0"/>
              <a:t> </a:t>
            </a:r>
            <a:r>
              <a:rPr lang="en-US" dirty="0" err="1" smtClean="0"/>
              <a:t>filtry</a:t>
            </a:r>
            <a:r>
              <a:rPr lang="en-US" dirty="0" smtClean="0"/>
              <a:t> (</a:t>
            </a:r>
            <a:r>
              <a:rPr lang="en-US" dirty="0" err="1" smtClean="0"/>
              <a:t>vzniká</a:t>
            </a:r>
            <a:r>
              <a:rPr lang="en-US" dirty="0" smtClean="0"/>
              <a:t> </a:t>
            </a:r>
            <a:r>
              <a:rPr lang="en-US" dirty="0" err="1" smtClean="0"/>
              <a:t>nový</a:t>
            </a:r>
            <a:r>
              <a:rPr lang="en-US" dirty="0" smtClean="0"/>
              <a:t> </a:t>
            </a:r>
            <a:r>
              <a:rPr lang="en-US" dirty="0" err="1" smtClean="0"/>
              <a:t>svazek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err="1" smtClean="0"/>
              <a:t>Hranoly</a:t>
            </a:r>
            <a:r>
              <a:rPr lang="en-US" dirty="0" smtClean="0"/>
              <a:t>, </a:t>
            </a:r>
            <a:r>
              <a:rPr lang="en-US" dirty="0" err="1" smtClean="0"/>
              <a:t>klínky</a:t>
            </a:r>
            <a:r>
              <a:rPr lang="en-US" dirty="0" smtClean="0"/>
              <a:t> (</a:t>
            </a:r>
            <a:r>
              <a:rPr lang="cs-CZ" dirty="0" smtClean="0"/>
              <a:t>netriviální </a:t>
            </a:r>
            <a:r>
              <a:rPr lang="en-US" dirty="0" err="1" smtClean="0"/>
              <a:t>pokračování</a:t>
            </a:r>
            <a:r>
              <a:rPr lang="en-US" dirty="0" smtClean="0"/>
              <a:t> </a:t>
            </a:r>
            <a:r>
              <a:rPr lang="en-US" dirty="0" err="1" smtClean="0"/>
              <a:t>svazku</a:t>
            </a:r>
            <a:r>
              <a:rPr lang="cs-CZ" dirty="0" smtClean="0"/>
              <a:t>,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svazek</a:t>
            </a:r>
            <a:r>
              <a:rPr lang="en-US" dirty="0"/>
              <a:t>)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Fokusační</a:t>
            </a:r>
            <a:r>
              <a:rPr lang="en-US" dirty="0" smtClean="0"/>
              <a:t> </a:t>
            </a:r>
            <a:r>
              <a:rPr lang="en-US" dirty="0" err="1" smtClean="0"/>
              <a:t>elementy</a:t>
            </a:r>
            <a:r>
              <a:rPr lang="en-US" dirty="0" smtClean="0"/>
              <a:t> (</a:t>
            </a:r>
            <a:r>
              <a:rPr lang="en-US" dirty="0" err="1" smtClean="0"/>
              <a:t>čočky</a:t>
            </a:r>
            <a:r>
              <a:rPr lang="en-US" dirty="0" smtClean="0"/>
              <a:t>, </a:t>
            </a:r>
            <a:r>
              <a:rPr lang="en-US" dirty="0" err="1" smtClean="0"/>
              <a:t>kulová</a:t>
            </a:r>
            <a:r>
              <a:rPr lang="en-US" dirty="0" smtClean="0"/>
              <a:t> </a:t>
            </a:r>
            <a:r>
              <a:rPr lang="en-US" dirty="0" err="1" smtClean="0"/>
              <a:t>zrcadla</a:t>
            </a:r>
            <a:r>
              <a:rPr lang="en-US" dirty="0" smtClean="0"/>
              <a:t>) – </a:t>
            </a:r>
            <a:r>
              <a:rPr lang="cs-CZ" dirty="0" smtClean="0"/>
              <a:t>poloha ohniska</a:t>
            </a:r>
            <a:endParaRPr lang="en-US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Bezpe</a:t>
            </a:r>
            <a:r>
              <a:rPr lang="cs-CZ" dirty="0"/>
              <a:t>čnostní rizika – pokyny pro </a:t>
            </a:r>
            <a:r>
              <a:rPr lang="cs-CZ" dirty="0" smtClean="0"/>
              <a:t>práci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51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Záchytné body</a:t>
            </a:r>
          </a:p>
          <a:p>
            <a:pPr lvl="1" eaLnBrk="1" hangingPunct="1"/>
            <a:r>
              <a:rPr lang="cs-CZ" dirty="0" smtClean="0"/>
              <a:t>Jev lze pozorovat s He-Ne laserem (632 nm) o výkonu 5 mW a zaznamenat fotoaparátem s ručním nastavením expozice</a:t>
            </a:r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/>
          </a:p>
          <a:p>
            <a:pPr lvl="1" eaLnBrk="1" hangingPunct="1"/>
            <a:r>
              <a:rPr lang="cs-CZ" dirty="0" smtClean="0"/>
              <a:t>Očekávaná relativní síla jevu je pouze 10</a:t>
            </a:r>
            <a:r>
              <a:rPr lang="cs-CZ" baseline="30000" dirty="0" smtClean="0"/>
              <a:t>–5</a:t>
            </a:r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en-US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945">
            <a:off x="1046943" y="1017206"/>
            <a:ext cx="3962400" cy="27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43" y="1609031"/>
            <a:ext cx="2216957" cy="177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7338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9332" y="373380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0 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5732" y="373380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5 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eaLnBrk="1" hangingPunct="1"/>
            <a:r>
              <a:rPr lang="cs-CZ" altLang="en-US" dirty="0"/>
              <a:t>Čočka </a:t>
            </a:r>
            <a:r>
              <a:rPr lang="cs-CZ" altLang="en-US" dirty="0" smtClean="0"/>
              <a:t>– využití v </a:t>
            </a:r>
            <a:r>
              <a:rPr lang="cs-CZ" altLang="en-US" u="sng" dirty="0" smtClean="0"/>
              <a:t>lineární</a:t>
            </a:r>
            <a:r>
              <a:rPr lang="cs-CZ" altLang="en-US" dirty="0" smtClean="0"/>
              <a:t> optice</a:t>
            </a:r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Fyzika</a:t>
            </a:r>
            <a:r>
              <a:rPr lang="en-US" altLang="en-US" dirty="0" smtClean="0"/>
              <a:t> </a:t>
            </a:r>
            <a:r>
              <a:rPr lang="cs-CZ" altLang="en-US" dirty="0" smtClean="0"/>
              <a:t>luštěnin</a:t>
            </a:r>
            <a:endParaRPr lang="en-US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863935" y="6477000"/>
            <a:ext cx="3280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Adaptation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photo</a:t>
            </a:r>
            <a:r>
              <a:rPr lang="cs-CZ" sz="1400" dirty="0" smtClean="0"/>
              <a:t> by Justin </a:t>
            </a:r>
            <a:r>
              <a:rPr lang="cs-CZ" sz="1400" dirty="0" err="1"/>
              <a:t>Cormack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olný tvar 2"/>
          <p:cNvSpPr/>
          <p:nvPr/>
        </p:nvSpPr>
        <p:spPr>
          <a:xfrm>
            <a:off x="5030439" y="896771"/>
            <a:ext cx="4323594" cy="5553263"/>
          </a:xfrm>
          <a:custGeom>
            <a:avLst/>
            <a:gdLst>
              <a:gd name="connsiteX0" fmla="*/ 3824194 w 4606310"/>
              <a:gd name="connsiteY0" fmla="*/ 384536 h 6333259"/>
              <a:gd name="connsiteX1" fmla="*/ 2701450 w 4606310"/>
              <a:gd name="connsiteY1" fmla="*/ 465559 h 6333259"/>
              <a:gd name="connsiteX2" fmla="*/ 3453804 w 4606310"/>
              <a:gd name="connsiteY2" fmla="*/ 1403108 h 6333259"/>
              <a:gd name="connsiteX3" fmla="*/ 3557976 w 4606310"/>
              <a:gd name="connsiteY3" fmla="*/ 2305934 h 6333259"/>
              <a:gd name="connsiteX4" fmla="*/ 3372781 w 4606310"/>
              <a:gd name="connsiteY4" fmla="*/ 2919392 h 6333259"/>
              <a:gd name="connsiteX5" fmla="*/ 2956093 w 4606310"/>
              <a:gd name="connsiteY5" fmla="*/ 3845367 h 6333259"/>
              <a:gd name="connsiteX6" fmla="*/ 2516255 w 4606310"/>
              <a:gd name="connsiteY6" fmla="*/ 4227331 h 6333259"/>
              <a:gd name="connsiteX7" fmla="*/ 733753 w 4606310"/>
              <a:gd name="connsiteY7" fmla="*/ 5083858 h 6333259"/>
              <a:gd name="connsiteX8" fmla="*/ 224467 w 4606310"/>
              <a:gd name="connsiteY8" fmla="*/ 5847787 h 6333259"/>
              <a:gd name="connsiteX9" fmla="*/ 4275607 w 4606310"/>
              <a:gd name="connsiteY9" fmla="*/ 5917235 h 6333259"/>
              <a:gd name="connsiteX10" fmla="*/ 4321905 w 4606310"/>
              <a:gd name="connsiteY10" fmla="*/ 407686 h 6333259"/>
              <a:gd name="connsiteX11" fmla="*/ 3916791 w 4606310"/>
              <a:gd name="connsiteY11" fmla="*/ 407686 h 6333259"/>
              <a:gd name="connsiteX12" fmla="*/ 3824194 w 4606310"/>
              <a:gd name="connsiteY12" fmla="*/ 384536 h 6333259"/>
              <a:gd name="connsiteX0" fmla="*/ 3824194 w 4606310"/>
              <a:gd name="connsiteY0" fmla="*/ 384536 h 6333259"/>
              <a:gd name="connsiteX1" fmla="*/ 2701450 w 4606310"/>
              <a:gd name="connsiteY1" fmla="*/ 465559 h 6333259"/>
              <a:gd name="connsiteX2" fmla="*/ 3453804 w 4606310"/>
              <a:gd name="connsiteY2" fmla="*/ 1403108 h 6333259"/>
              <a:gd name="connsiteX3" fmla="*/ 3557976 w 4606310"/>
              <a:gd name="connsiteY3" fmla="*/ 2305934 h 6333259"/>
              <a:gd name="connsiteX4" fmla="*/ 3372781 w 4606310"/>
              <a:gd name="connsiteY4" fmla="*/ 2919392 h 6333259"/>
              <a:gd name="connsiteX5" fmla="*/ 2956093 w 4606310"/>
              <a:gd name="connsiteY5" fmla="*/ 3845367 h 6333259"/>
              <a:gd name="connsiteX6" fmla="*/ 2516255 w 4606310"/>
              <a:gd name="connsiteY6" fmla="*/ 4227331 h 6333259"/>
              <a:gd name="connsiteX7" fmla="*/ 733753 w 4606310"/>
              <a:gd name="connsiteY7" fmla="*/ 5083858 h 6333259"/>
              <a:gd name="connsiteX8" fmla="*/ 224467 w 4606310"/>
              <a:gd name="connsiteY8" fmla="*/ 5847787 h 6333259"/>
              <a:gd name="connsiteX9" fmla="*/ 4275607 w 4606310"/>
              <a:gd name="connsiteY9" fmla="*/ 5917235 h 6333259"/>
              <a:gd name="connsiteX10" fmla="*/ 4321905 w 4606310"/>
              <a:gd name="connsiteY10" fmla="*/ 407686 h 6333259"/>
              <a:gd name="connsiteX11" fmla="*/ 3916791 w 4606310"/>
              <a:gd name="connsiteY11" fmla="*/ 407686 h 6333259"/>
              <a:gd name="connsiteX12" fmla="*/ 3824194 w 4606310"/>
              <a:gd name="connsiteY12" fmla="*/ 384536 h 6333259"/>
              <a:gd name="connsiteX0" fmla="*/ 3824194 w 4606310"/>
              <a:gd name="connsiteY0" fmla="*/ 384536 h 5931745"/>
              <a:gd name="connsiteX1" fmla="*/ 2701450 w 4606310"/>
              <a:gd name="connsiteY1" fmla="*/ 465559 h 5931745"/>
              <a:gd name="connsiteX2" fmla="*/ 3453804 w 4606310"/>
              <a:gd name="connsiteY2" fmla="*/ 1403108 h 5931745"/>
              <a:gd name="connsiteX3" fmla="*/ 3557976 w 4606310"/>
              <a:gd name="connsiteY3" fmla="*/ 2305934 h 5931745"/>
              <a:gd name="connsiteX4" fmla="*/ 3372781 w 4606310"/>
              <a:gd name="connsiteY4" fmla="*/ 2919392 h 5931745"/>
              <a:gd name="connsiteX5" fmla="*/ 2956093 w 4606310"/>
              <a:gd name="connsiteY5" fmla="*/ 3845367 h 5931745"/>
              <a:gd name="connsiteX6" fmla="*/ 2516255 w 4606310"/>
              <a:gd name="connsiteY6" fmla="*/ 4227331 h 5931745"/>
              <a:gd name="connsiteX7" fmla="*/ 733753 w 4606310"/>
              <a:gd name="connsiteY7" fmla="*/ 5083858 h 5931745"/>
              <a:gd name="connsiteX8" fmla="*/ 224467 w 4606310"/>
              <a:gd name="connsiteY8" fmla="*/ 5847787 h 5931745"/>
              <a:gd name="connsiteX9" fmla="*/ 4275607 w 4606310"/>
              <a:gd name="connsiteY9" fmla="*/ 5917235 h 5931745"/>
              <a:gd name="connsiteX10" fmla="*/ 4321905 w 4606310"/>
              <a:gd name="connsiteY10" fmla="*/ 407686 h 5931745"/>
              <a:gd name="connsiteX11" fmla="*/ 3916791 w 4606310"/>
              <a:gd name="connsiteY11" fmla="*/ 407686 h 5931745"/>
              <a:gd name="connsiteX12" fmla="*/ 3824194 w 4606310"/>
              <a:gd name="connsiteY12" fmla="*/ 384536 h 5931745"/>
              <a:gd name="connsiteX0" fmla="*/ 3824194 w 4344972"/>
              <a:gd name="connsiteY0" fmla="*/ 384536 h 5931745"/>
              <a:gd name="connsiteX1" fmla="*/ 2701450 w 4344972"/>
              <a:gd name="connsiteY1" fmla="*/ 465559 h 5931745"/>
              <a:gd name="connsiteX2" fmla="*/ 3453804 w 4344972"/>
              <a:gd name="connsiteY2" fmla="*/ 1403108 h 5931745"/>
              <a:gd name="connsiteX3" fmla="*/ 3557976 w 4344972"/>
              <a:gd name="connsiteY3" fmla="*/ 2305934 h 5931745"/>
              <a:gd name="connsiteX4" fmla="*/ 3372781 w 4344972"/>
              <a:gd name="connsiteY4" fmla="*/ 2919392 h 5931745"/>
              <a:gd name="connsiteX5" fmla="*/ 2956093 w 4344972"/>
              <a:gd name="connsiteY5" fmla="*/ 3845367 h 5931745"/>
              <a:gd name="connsiteX6" fmla="*/ 2516255 w 4344972"/>
              <a:gd name="connsiteY6" fmla="*/ 4227331 h 5931745"/>
              <a:gd name="connsiteX7" fmla="*/ 733753 w 4344972"/>
              <a:gd name="connsiteY7" fmla="*/ 5083858 h 5931745"/>
              <a:gd name="connsiteX8" fmla="*/ 224467 w 4344972"/>
              <a:gd name="connsiteY8" fmla="*/ 5847787 h 5931745"/>
              <a:gd name="connsiteX9" fmla="*/ 4275607 w 4344972"/>
              <a:gd name="connsiteY9" fmla="*/ 5917235 h 5931745"/>
              <a:gd name="connsiteX10" fmla="*/ 4321905 w 4344972"/>
              <a:gd name="connsiteY10" fmla="*/ 407686 h 5931745"/>
              <a:gd name="connsiteX11" fmla="*/ 3916791 w 4344972"/>
              <a:gd name="connsiteY11" fmla="*/ 407686 h 5931745"/>
              <a:gd name="connsiteX12" fmla="*/ 3824194 w 4344972"/>
              <a:gd name="connsiteY12" fmla="*/ 384536 h 5931745"/>
              <a:gd name="connsiteX0" fmla="*/ 3824194 w 4344972"/>
              <a:gd name="connsiteY0" fmla="*/ 394975 h 5942184"/>
              <a:gd name="connsiteX1" fmla="*/ 2701450 w 4344972"/>
              <a:gd name="connsiteY1" fmla="*/ 475998 h 5942184"/>
              <a:gd name="connsiteX2" fmla="*/ 3453804 w 4344972"/>
              <a:gd name="connsiteY2" fmla="*/ 1413547 h 5942184"/>
              <a:gd name="connsiteX3" fmla="*/ 3557976 w 4344972"/>
              <a:gd name="connsiteY3" fmla="*/ 2316373 h 5942184"/>
              <a:gd name="connsiteX4" fmla="*/ 3372781 w 4344972"/>
              <a:gd name="connsiteY4" fmla="*/ 2929831 h 5942184"/>
              <a:gd name="connsiteX5" fmla="*/ 2956093 w 4344972"/>
              <a:gd name="connsiteY5" fmla="*/ 3855806 h 5942184"/>
              <a:gd name="connsiteX6" fmla="*/ 2516255 w 4344972"/>
              <a:gd name="connsiteY6" fmla="*/ 4237770 h 5942184"/>
              <a:gd name="connsiteX7" fmla="*/ 733753 w 4344972"/>
              <a:gd name="connsiteY7" fmla="*/ 5094297 h 5942184"/>
              <a:gd name="connsiteX8" fmla="*/ 224467 w 4344972"/>
              <a:gd name="connsiteY8" fmla="*/ 5858226 h 5942184"/>
              <a:gd name="connsiteX9" fmla="*/ 4275607 w 4344972"/>
              <a:gd name="connsiteY9" fmla="*/ 5927674 h 5942184"/>
              <a:gd name="connsiteX10" fmla="*/ 4321905 w 4344972"/>
              <a:gd name="connsiteY10" fmla="*/ 418125 h 5942184"/>
              <a:gd name="connsiteX11" fmla="*/ 3824194 w 4344972"/>
              <a:gd name="connsiteY11" fmla="*/ 394975 h 5942184"/>
              <a:gd name="connsiteX0" fmla="*/ 3824194 w 4344972"/>
              <a:gd name="connsiteY0" fmla="*/ 394975 h 5942184"/>
              <a:gd name="connsiteX1" fmla="*/ 2701450 w 4344972"/>
              <a:gd name="connsiteY1" fmla="*/ 475998 h 5942184"/>
              <a:gd name="connsiteX2" fmla="*/ 3453804 w 4344972"/>
              <a:gd name="connsiteY2" fmla="*/ 1413547 h 5942184"/>
              <a:gd name="connsiteX3" fmla="*/ 3557976 w 4344972"/>
              <a:gd name="connsiteY3" fmla="*/ 2316373 h 5942184"/>
              <a:gd name="connsiteX4" fmla="*/ 3372781 w 4344972"/>
              <a:gd name="connsiteY4" fmla="*/ 2929831 h 5942184"/>
              <a:gd name="connsiteX5" fmla="*/ 2956093 w 4344972"/>
              <a:gd name="connsiteY5" fmla="*/ 3855806 h 5942184"/>
              <a:gd name="connsiteX6" fmla="*/ 2516255 w 4344972"/>
              <a:gd name="connsiteY6" fmla="*/ 4237770 h 5942184"/>
              <a:gd name="connsiteX7" fmla="*/ 733753 w 4344972"/>
              <a:gd name="connsiteY7" fmla="*/ 5094297 h 5942184"/>
              <a:gd name="connsiteX8" fmla="*/ 224467 w 4344972"/>
              <a:gd name="connsiteY8" fmla="*/ 5858226 h 5942184"/>
              <a:gd name="connsiteX9" fmla="*/ 4275607 w 4344972"/>
              <a:gd name="connsiteY9" fmla="*/ 5927674 h 5942184"/>
              <a:gd name="connsiteX10" fmla="*/ 4321905 w 4344972"/>
              <a:gd name="connsiteY10" fmla="*/ 418125 h 5942184"/>
              <a:gd name="connsiteX11" fmla="*/ 3824194 w 4344972"/>
              <a:gd name="connsiteY11" fmla="*/ 394975 h 5942184"/>
              <a:gd name="connsiteX0" fmla="*/ 3824194 w 4344972"/>
              <a:gd name="connsiteY0" fmla="*/ 19702 h 5566911"/>
              <a:gd name="connsiteX1" fmla="*/ 2701450 w 4344972"/>
              <a:gd name="connsiteY1" fmla="*/ 100725 h 5566911"/>
              <a:gd name="connsiteX2" fmla="*/ 3453804 w 4344972"/>
              <a:gd name="connsiteY2" fmla="*/ 1038274 h 5566911"/>
              <a:gd name="connsiteX3" fmla="*/ 3557976 w 4344972"/>
              <a:gd name="connsiteY3" fmla="*/ 1941100 h 5566911"/>
              <a:gd name="connsiteX4" fmla="*/ 3372781 w 4344972"/>
              <a:gd name="connsiteY4" fmla="*/ 2554558 h 5566911"/>
              <a:gd name="connsiteX5" fmla="*/ 2956093 w 4344972"/>
              <a:gd name="connsiteY5" fmla="*/ 3480533 h 5566911"/>
              <a:gd name="connsiteX6" fmla="*/ 2516255 w 4344972"/>
              <a:gd name="connsiteY6" fmla="*/ 3862497 h 5566911"/>
              <a:gd name="connsiteX7" fmla="*/ 733753 w 4344972"/>
              <a:gd name="connsiteY7" fmla="*/ 4719024 h 5566911"/>
              <a:gd name="connsiteX8" fmla="*/ 224467 w 4344972"/>
              <a:gd name="connsiteY8" fmla="*/ 5482953 h 5566911"/>
              <a:gd name="connsiteX9" fmla="*/ 4275607 w 4344972"/>
              <a:gd name="connsiteY9" fmla="*/ 5552401 h 5566911"/>
              <a:gd name="connsiteX10" fmla="*/ 4321905 w 4344972"/>
              <a:gd name="connsiteY10" fmla="*/ 42852 h 5566911"/>
              <a:gd name="connsiteX11" fmla="*/ 3824194 w 4344972"/>
              <a:gd name="connsiteY11" fmla="*/ 19702 h 5566911"/>
              <a:gd name="connsiteX0" fmla="*/ 4321905 w 4344972"/>
              <a:gd name="connsiteY0" fmla="*/ 426408 h 5950467"/>
              <a:gd name="connsiteX1" fmla="*/ 2701450 w 4344972"/>
              <a:gd name="connsiteY1" fmla="*/ 484281 h 5950467"/>
              <a:gd name="connsiteX2" fmla="*/ 3453804 w 4344972"/>
              <a:gd name="connsiteY2" fmla="*/ 1421830 h 5950467"/>
              <a:gd name="connsiteX3" fmla="*/ 3557976 w 4344972"/>
              <a:gd name="connsiteY3" fmla="*/ 2324656 h 5950467"/>
              <a:gd name="connsiteX4" fmla="*/ 3372781 w 4344972"/>
              <a:gd name="connsiteY4" fmla="*/ 2938114 h 5950467"/>
              <a:gd name="connsiteX5" fmla="*/ 2956093 w 4344972"/>
              <a:gd name="connsiteY5" fmla="*/ 3864089 h 5950467"/>
              <a:gd name="connsiteX6" fmla="*/ 2516255 w 4344972"/>
              <a:gd name="connsiteY6" fmla="*/ 4246053 h 5950467"/>
              <a:gd name="connsiteX7" fmla="*/ 733753 w 4344972"/>
              <a:gd name="connsiteY7" fmla="*/ 5102580 h 5950467"/>
              <a:gd name="connsiteX8" fmla="*/ 224467 w 4344972"/>
              <a:gd name="connsiteY8" fmla="*/ 5866509 h 5950467"/>
              <a:gd name="connsiteX9" fmla="*/ 4275607 w 4344972"/>
              <a:gd name="connsiteY9" fmla="*/ 5935957 h 5950467"/>
              <a:gd name="connsiteX10" fmla="*/ 4321905 w 4344972"/>
              <a:gd name="connsiteY10" fmla="*/ 426408 h 5950467"/>
              <a:gd name="connsiteX0" fmla="*/ 4321905 w 4480679"/>
              <a:gd name="connsiteY0" fmla="*/ 29204 h 5553263"/>
              <a:gd name="connsiteX1" fmla="*/ 2701450 w 4480679"/>
              <a:gd name="connsiteY1" fmla="*/ 87077 h 5553263"/>
              <a:gd name="connsiteX2" fmla="*/ 3453804 w 4480679"/>
              <a:gd name="connsiteY2" fmla="*/ 1024626 h 5553263"/>
              <a:gd name="connsiteX3" fmla="*/ 3557976 w 4480679"/>
              <a:gd name="connsiteY3" fmla="*/ 1927452 h 5553263"/>
              <a:gd name="connsiteX4" fmla="*/ 3372781 w 4480679"/>
              <a:gd name="connsiteY4" fmla="*/ 2540910 h 5553263"/>
              <a:gd name="connsiteX5" fmla="*/ 2956093 w 4480679"/>
              <a:gd name="connsiteY5" fmla="*/ 3466885 h 5553263"/>
              <a:gd name="connsiteX6" fmla="*/ 2516255 w 4480679"/>
              <a:gd name="connsiteY6" fmla="*/ 3848849 h 5553263"/>
              <a:gd name="connsiteX7" fmla="*/ 733753 w 4480679"/>
              <a:gd name="connsiteY7" fmla="*/ 4705376 h 5553263"/>
              <a:gd name="connsiteX8" fmla="*/ 224467 w 4480679"/>
              <a:gd name="connsiteY8" fmla="*/ 5469305 h 5553263"/>
              <a:gd name="connsiteX9" fmla="*/ 4275607 w 4480679"/>
              <a:gd name="connsiteY9" fmla="*/ 5538753 h 5553263"/>
              <a:gd name="connsiteX10" fmla="*/ 4321905 w 4480679"/>
              <a:gd name="connsiteY10" fmla="*/ 29204 h 5553263"/>
              <a:gd name="connsiteX0" fmla="*/ 4321905 w 4480679"/>
              <a:gd name="connsiteY0" fmla="*/ 29204 h 5553263"/>
              <a:gd name="connsiteX1" fmla="*/ 2701450 w 4480679"/>
              <a:gd name="connsiteY1" fmla="*/ 87077 h 5553263"/>
              <a:gd name="connsiteX2" fmla="*/ 3453804 w 4480679"/>
              <a:gd name="connsiteY2" fmla="*/ 1024626 h 5553263"/>
              <a:gd name="connsiteX3" fmla="*/ 3557976 w 4480679"/>
              <a:gd name="connsiteY3" fmla="*/ 1927452 h 5553263"/>
              <a:gd name="connsiteX4" fmla="*/ 3372781 w 4480679"/>
              <a:gd name="connsiteY4" fmla="*/ 2540910 h 5553263"/>
              <a:gd name="connsiteX5" fmla="*/ 2956093 w 4480679"/>
              <a:gd name="connsiteY5" fmla="*/ 3466885 h 5553263"/>
              <a:gd name="connsiteX6" fmla="*/ 2516255 w 4480679"/>
              <a:gd name="connsiteY6" fmla="*/ 3848849 h 5553263"/>
              <a:gd name="connsiteX7" fmla="*/ 733753 w 4480679"/>
              <a:gd name="connsiteY7" fmla="*/ 4705376 h 5553263"/>
              <a:gd name="connsiteX8" fmla="*/ 224467 w 4480679"/>
              <a:gd name="connsiteY8" fmla="*/ 5469305 h 5553263"/>
              <a:gd name="connsiteX9" fmla="*/ 4275607 w 4480679"/>
              <a:gd name="connsiteY9" fmla="*/ 5538753 h 5553263"/>
              <a:gd name="connsiteX10" fmla="*/ 4321905 w 4480679"/>
              <a:gd name="connsiteY10" fmla="*/ 29204 h 5553263"/>
              <a:gd name="connsiteX0" fmla="*/ 4321905 w 4323594"/>
              <a:gd name="connsiteY0" fmla="*/ 29204 h 5553263"/>
              <a:gd name="connsiteX1" fmla="*/ 2701450 w 4323594"/>
              <a:gd name="connsiteY1" fmla="*/ 87077 h 5553263"/>
              <a:gd name="connsiteX2" fmla="*/ 3453804 w 4323594"/>
              <a:gd name="connsiteY2" fmla="*/ 1024626 h 5553263"/>
              <a:gd name="connsiteX3" fmla="*/ 3557976 w 4323594"/>
              <a:gd name="connsiteY3" fmla="*/ 1927452 h 5553263"/>
              <a:gd name="connsiteX4" fmla="*/ 3372781 w 4323594"/>
              <a:gd name="connsiteY4" fmla="*/ 2540910 h 5553263"/>
              <a:gd name="connsiteX5" fmla="*/ 2956093 w 4323594"/>
              <a:gd name="connsiteY5" fmla="*/ 3466885 h 5553263"/>
              <a:gd name="connsiteX6" fmla="*/ 2516255 w 4323594"/>
              <a:gd name="connsiteY6" fmla="*/ 3848849 h 5553263"/>
              <a:gd name="connsiteX7" fmla="*/ 733753 w 4323594"/>
              <a:gd name="connsiteY7" fmla="*/ 4705376 h 5553263"/>
              <a:gd name="connsiteX8" fmla="*/ 224467 w 4323594"/>
              <a:gd name="connsiteY8" fmla="*/ 5469305 h 5553263"/>
              <a:gd name="connsiteX9" fmla="*/ 4275607 w 4323594"/>
              <a:gd name="connsiteY9" fmla="*/ 5538753 h 5553263"/>
              <a:gd name="connsiteX10" fmla="*/ 4321905 w 4323594"/>
              <a:gd name="connsiteY10" fmla="*/ 29204 h 555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3594" h="5553263">
                <a:moveTo>
                  <a:pt x="4321905" y="29204"/>
                </a:moveTo>
                <a:cubicBezTo>
                  <a:pt x="3955372" y="46565"/>
                  <a:pt x="2846134" y="-78827"/>
                  <a:pt x="2701450" y="87077"/>
                </a:cubicBezTo>
                <a:cubicBezTo>
                  <a:pt x="2556766" y="252981"/>
                  <a:pt x="3311050" y="717897"/>
                  <a:pt x="3453804" y="1024626"/>
                </a:cubicBezTo>
                <a:cubicBezTo>
                  <a:pt x="3596558" y="1331355"/>
                  <a:pt x="3571480" y="1674738"/>
                  <a:pt x="3557976" y="1927452"/>
                </a:cubicBezTo>
                <a:cubicBezTo>
                  <a:pt x="3544472" y="2180166"/>
                  <a:pt x="3473095" y="2284338"/>
                  <a:pt x="3372781" y="2540910"/>
                </a:cubicBezTo>
                <a:cubicBezTo>
                  <a:pt x="3272467" y="2797482"/>
                  <a:pt x="3098847" y="3248895"/>
                  <a:pt x="2956093" y="3466885"/>
                </a:cubicBezTo>
                <a:cubicBezTo>
                  <a:pt x="2813339" y="3684875"/>
                  <a:pt x="2886645" y="3642434"/>
                  <a:pt x="2516255" y="3848849"/>
                </a:cubicBezTo>
                <a:cubicBezTo>
                  <a:pt x="2145865" y="4055264"/>
                  <a:pt x="1115718" y="4435300"/>
                  <a:pt x="733753" y="4705376"/>
                </a:cubicBezTo>
                <a:cubicBezTo>
                  <a:pt x="351788" y="4975452"/>
                  <a:pt x="-365842" y="5330409"/>
                  <a:pt x="224467" y="5469305"/>
                </a:cubicBezTo>
                <a:cubicBezTo>
                  <a:pt x="814776" y="5608201"/>
                  <a:pt x="2794047" y="5531037"/>
                  <a:pt x="4275607" y="5538753"/>
                </a:cubicBezTo>
                <a:cubicBezTo>
                  <a:pt x="4310331" y="4307979"/>
                  <a:pt x="4329623" y="717899"/>
                  <a:pt x="4321905" y="292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5510"/>
            <a:ext cx="3287346" cy="437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eaLnBrk="1" hangingPunct="1"/>
            <a:r>
              <a:rPr lang="cs-CZ" altLang="en-US" dirty="0" smtClean="0"/>
              <a:t>Hrách – využití v balistice</a:t>
            </a:r>
            <a:endParaRPr lang="cs-CZ" altLang="en-US" dirty="0"/>
          </a:p>
          <a:p>
            <a:pPr lvl="1" eaLnBrk="1" hangingPunct="1"/>
            <a:endParaRPr lang="cs-CZ" altLang="en-US" dirty="0" smtClean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Fyzika</a:t>
            </a:r>
            <a:r>
              <a:rPr lang="en-US" altLang="en-US" dirty="0" smtClean="0"/>
              <a:t> </a:t>
            </a:r>
            <a:r>
              <a:rPr lang="cs-CZ" altLang="en-US" dirty="0" smtClean="0"/>
              <a:t>luštěnin</a:t>
            </a:r>
            <a:endParaRPr lang="en-US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7450049" y="6477000"/>
            <a:ext cx="1617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Photo</a:t>
            </a:r>
            <a:r>
              <a:rPr lang="cs-CZ" sz="1400" dirty="0" smtClean="0"/>
              <a:t> by </a:t>
            </a:r>
            <a:r>
              <a:rPr lang="cs-CZ" sz="1400" dirty="0" err="1" smtClean="0"/>
              <a:t>Jina</a:t>
            </a:r>
            <a:r>
              <a:rPr lang="cs-CZ" sz="1400" dirty="0" smtClean="0"/>
              <a:t> </a:t>
            </a:r>
            <a:r>
              <a:rPr lang="cs-CZ" sz="1400" dirty="0" err="1" smtClean="0"/>
              <a:t>Lee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31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3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eaLnBrk="1" hangingPunct="1"/>
            <a:r>
              <a:rPr lang="cs-CZ" altLang="en-US" dirty="0" smtClean="0"/>
              <a:t>Hrách – využití v balistice</a:t>
            </a:r>
            <a:endParaRPr lang="cs-CZ" altLang="en-US" dirty="0"/>
          </a:p>
          <a:p>
            <a:pPr lvl="1" eaLnBrk="1" hangingPunct="1"/>
            <a:endParaRPr lang="cs-CZ" altLang="en-US" dirty="0" smtClean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Fyzika</a:t>
            </a:r>
            <a:r>
              <a:rPr lang="en-US" altLang="en-US" dirty="0" smtClean="0"/>
              <a:t> </a:t>
            </a:r>
            <a:r>
              <a:rPr lang="cs-CZ" altLang="en-US" dirty="0" smtClean="0"/>
              <a:t>luštěnin</a:t>
            </a:r>
            <a:endParaRPr lang="en-US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7450049" y="6477000"/>
            <a:ext cx="1617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Photo</a:t>
            </a:r>
            <a:r>
              <a:rPr lang="cs-CZ" sz="1400" dirty="0" smtClean="0"/>
              <a:t> by </a:t>
            </a:r>
            <a:r>
              <a:rPr lang="cs-CZ" sz="1400" dirty="0" err="1" smtClean="0"/>
              <a:t>Jina</a:t>
            </a:r>
            <a:r>
              <a:rPr lang="cs-CZ" sz="1400" dirty="0" smtClean="0"/>
              <a:t> </a:t>
            </a:r>
            <a:r>
              <a:rPr lang="cs-CZ" sz="1400" dirty="0" err="1" smtClean="0"/>
              <a:t>Lee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310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" y="3558937"/>
            <a:ext cx="2037206" cy="324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686800" cy="5943600"/>
          </a:xfrm>
        </p:spPr>
        <p:txBody>
          <a:bodyPr/>
          <a:lstStyle/>
          <a:p>
            <a:pPr eaLnBrk="1" hangingPunct="1"/>
            <a:r>
              <a:rPr lang="cs-CZ" altLang="en-US" dirty="0"/>
              <a:t>Sója </a:t>
            </a:r>
            <a:r>
              <a:rPr lang="cs-CZ" altLang="en-US" dirty="0" smtClean="0"/>
              <a:t>– využití = ?</a:t>
            </a:r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  <a:p>
            <a:pPr lvl="1" eaLnBrk="1" hangingPunct="1"/>
            <a:endParaRPr lang="cs-CZ" altLang="en-US" dirty="0"/>
          </a:p>
          <a:p>
            <a:pPr lvl="1" eaLnBrk="1" hangingPunct="1"/>
            <a:endParaRPr lang="cs-CZ" alt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Fyzika</a:t>
            </a:r>
            <a:r>
              <a:rPr lang="en-US" altLang="en-US" dirty="0" smtClean="0"/>
              <a:t> </a:t>
            </a:r>
            <a:r>
              <a:rPr lang="cs-CZ" altLang="en-US" dirty="0" smtClean="0"/>
              <a:t>luštěnin</a:t>
            </a:r>
            <a:endParaRPr lang="en-US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477000" y="6477000"/>
            <a:ext cx="2634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Photo</a:t>
            </a:r>
            <a:r>
              <a:rPr lang="cs-CZ" sz="1400" dirty="0" smtClean="0"/>
              <a:t> by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Commons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51" y="1200875"/>
            <a:ext cx="6942049" cy="52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/>
              <a:t>Sója</a:t>
            </a:r>
            <a:endParaRPr lang="en-US" altLang="en-US" dirty="0" smtClean="0"/>
          </a:p>
          <a:p>
            <a:pPr lvl="1" eaLnBrk="1" hangingPunct="1"/>
            <a:r>
              <a:rPr lang="cs-CZ" altLang="en-US" u="sng" dirty="0" smtClean="0"/>
              <a:t>Nelinární</a:t>
            </a:r>
            <a:r>
              <a:rPr lang="cs-CZ" altLang="en-US" dirty="0" smtClean="0"/>
              <a:t> optika</a:t>
            </a:r>
            <a:endParaRPr lang="en-US" alt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Fyzika</a:t>
            </a:r>
            <a:r>
              <a:rPr lang="en-US" altLang="en-US" dirty="0" smtClean="0"/>
              <a:t> </a:t>
            </a:r>
            <a:r>
              <a:rPr lang="cs-CZ" altLang="en-US" dirty="0" smtClean="0"/>
              <a:t>luštěnin</a:t>
            </a:r>
            <a:endParaRPr lang="en-US" altLang="en-US" dirty="0" smtClean="0"/>
          </a:p>
        </p:txBody>
      </p:sp>
      <p:sp>
        <p:nvSpPr>
          <p:cNvPr id="2" name="AutoShape 5" descr="Image result for lušt&amp;ecaron;niny"/>
          <p:cNvSpPr>
            <a:spLocks noChangeAspect="1" noChangeArrowheads="1"/>
          </p:cNvSpPr>
          <p:nvPr/>
        </p:nvSpPr>
        <p:spPr bwMode="auto">
          <a:xfrm>
            <a:off x="155575" y="-194310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40778" y="2613025"/>
            <a:ext cx="2403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Am. J. Phys. </a:t>
            </a:r>
            <a:r>
              <a:rPr lang="cs-CZ" sz="1400" b="1" dirty="0" smtClean="0"/>
              <a:t>85</a:t>
            </a:r>
            <a:r>
              <a:rPr lang="cs-CZ" sz="1400" dirty="0" smtClean="0"/>
              <a:t>, 522 (2017)</a:t>
            </a: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5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676400"/>
            <a:ext cx="5951643" cy="51815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619500"/>
            <a:ext cx="1405314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105400" y="34925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11400" y="3619500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86775" y="2892869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Čočka</a:t>
            </a:r>
            <a:endParaRPr lang="en-US" altLang="en-US" dirty="0" smtClean="0"/>
          </a:p>
        </p:txBody>
      </p:sp>
      <p:sp>
        <p:nvSpPr>
          <p:cNvPr id="4" name="Volný tvar 3"/>
          <p:cNvSpPr/>
          <p:nvPr/>
        </p:nvSpPr>
        <p:spPr>
          <a:xfrm>
            <a:off x="1689927" y="1697619"/>
            <a:ext cx="393557" cy="2777925"/>
          </a:xfrm>
          <a:custGeom>
            <a:avLst/>
            <a:gdLst>
              <a:gd name="connsiteX0" fmla="*/ 0 w 463230"/>
              <a:gd name="connsiteY0" fmla="*/ 0 h 2789499"/>
              <a:gd name="connsiteX1" fmla="*/ 462987 w 463230"/>
              <a:gd name="connsiteY1" fmla="*/ 1388962 h 2789499"/>
              <a:gd name="connsiteX2" fmla="*/ 69448 w 463230"/>
              <a:gd name="connsiteY2" fmla="*/ 2789499 h 2789499"/>
              <a:gd name="connsiteX0" fmla="*/ 0 w 463230"/>
              <a:gd name="connsiteY0" fmla="*/ 0 h 2789499"/>
              <a:gd name="connsiteX1" fmla="*/ 462987 w 463230"/>
              <a:gd name="connsiteY1" fmla="*/ 1307939 h 2789499"/>
              <a:gd name="connsiteX2" fmla="*/ 69448 w 463230"/>
              <a:gd name="connsiteY2" fmla="*/ 2789499 h 2789499"/>
              <a:gd name="connsiteX0" fmla="*/ 0 w 463230"/>
              <a:gd name="connsiteY0" fmla="*/ 0 h 2789499"/>
              <a:gd name="connsiteX1" fmla="*/ 462987 w 463230"/>
              <a:gd name="connsiteY1" fmla="*/ 1307939 h 2789499"/>
              <a:gd name="connsiteX2" fmla="*/ 69448 w 463230"/>
              <a:gd name="connsiteY2" fmla="*/ 2789499 h 2789499"/>
              <a:gd name="connsiteX3" fmla="*/ 0 w 463230"/>
              <a:gd name="connsiteY3" fmla="*/ 0 h 2789499"/>
              <a:gd name="connsiteX0" fmla="*/ 11575 w 474573"/>
              <a:gd name="connsiteY0" fmla="*/ 0 h 2777925"/>
              <a:gd name="connsiteX1" fmla="*/ 474562 w 474573"/>
              <a:gd name="connsiteY1" fmla="*/ 1307939 h 2777925"/>
              <a:gd name="connsiteX2" fmla="*/ 0 w 474573"/>
              <a:gd name="connsiteY2" fmla="*/ 2777925 h 2777925"/>
              <a:gd name="connsiteX3" fmla="*/ 11575 w 474573"/>
              <a:gd name="connsiteY3" fmla="*/ 0 h 2777925"/>
              <a:gd name="connsiteX0" fmla="*/ 11575 w 393557"/>
              <a:gd name="connsiteY0" fmla="*/ 0 h 2777925"/>
              <a:gd name="connsiteX1" fmla="*/ 393540 w 393557"/>
              <a:gd name="connsiteY1" fmla="*/ 1446835 h 2777925"/>
              <a:gd name="connsiteX2" fmla="*/ 0 w 393557"/>
              <a:gd name="connsiteY2" fmla="*/ 2777925 h 2777925"/>
              <a:gd name="connsiteX3" fmla="*/ 11575 w 393557"/>
              <a:gd name="connsiteY3" fmla="*/ 0 h 2777925"/>
              <a:gd name="connsiteX0" fmla="*/ 11575 w 393557"/>
              <a:gd name="connsiteY0" fmla="*/ 0 h 2777925"/>
              <a:gd name="connsiteX1" fmla="*/ 393540 w 393557"/>
              <a:gd name="connsiteY1" fmla="*/ 1412111 h 2777925"/>
              <a:gd name="connsiteX2" fmla="*/ 0 w 393557"/>
              <a:gd name="connsiteY2" fmla="*/ 2777925 h 2777925"/>
              <a:gd name="connsiteX3" fmla="*/ 11575 w 393557"/>
              <a:gd name="connsiteY3" fmla="*/ 0 h 27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57" h="2777925">
                <a:moveTo>
                  <a:pt x="11575" y="0"/>
                </a:moveTo>
                <a:cubicBezTo>
                  <a:pt x="237281" y="462023"/>
                  <a:pt x="395469" y="949124"/>
                  <a:pt x="393540" y="1412111"/>
                </a:cubicBezTo>
                <a:cubicBezTo>
                  <a:pt x="391611" y="1875098"/>
                  <a:pt x="0" y="2777925"/>
                  <a:pt x="0" y="2777925"/>
                </a:cubicBezTo>
                <a:cubicBezTo>
                  <a:pt x="3858" y="1851950"/>
                  <a:pt x="7717" y="925975"/>
                  <a:pt x="11575" y="0"/>
                </a:cubicBezTo>
                <a:close/>
              </a:path>
            </a:pathLst>
          </a:custGeom>
          <a:solidFill>
            <a:srgbClr val="00FFFF"/>
          </a:solidFill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62987" y="1562582"/>
            <a:ext cx="0" cy="304800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/>
          <p:nvPr/>
        </p:nvSpPr>
        <p:spPr>
          <a:xfrm>
            <a:off x="609600" y="129540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+mj-lt"/>
              </a:rPr>
              <a:t>x, y</a:t>
            </a:r>
            <a:endParaRPr lang="en-US" sz="2000" i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1680300" y="3657600"/>
            <a:ext cx="301905" cy="0"/>
          </a:xfrm>
          <a:prstGeom prst="straightConnector1">
            <a:avLst/>
          </a:prstGeom>
          <a:ln w="190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7"/>
          <p:cNvSpPr/>
          <p:nvPr/>
        </p:nvSpPr>
        <p:spPr>
          <a:xfrm>
            <a:off x="1982205" y="3790890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+mj-lt"/>
              </a:rPr>
              <a:t>d</a:t>
            </a:r>
            <a:r>
              <a:rPr lang="en-US" sz="2000" dirty="0">
                <a:latin typeface="+mj-lt"/>
              </a:rPr>
              <a:t>(</a:t>
            </a:r>
            <a:r>
              <a:rPr lang="cs-CZ" sz="2000" i="1" dirty="0" smtClean="0">
                <a:latin typeface="+mj-lt"/>
              </a:rPr>
              <a:t>x, y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1172809" y="4800600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+mj-lt"/>
              </a:rPr>
              <a:t>n = </a:t>
            </a:r>
            <a:r>
              <a:rPr lang="en-US" sz="2000" dirty="0" smtClean="0">
                <a:latin typeface="+mj-lt"/>
              </a:rPr>
              <a:t>constant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143000" y="971490"/>
            <a:ext cx="1742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+mj-lt"/>
              </a:rPr>
              <a:t>Klasick</a:t>
            </a:r>
            <a:r>
              <a:rPr lang="cs-CZ" sz="2000" dirty="0" smtClean="0">
                <a:latin typeface="+mj-lt"/>
              </a:rPr>
              <a:t>á čočka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Čočka</a:t>
            </a:r>
            <a:endParaRPr lang="en-US" altLang="en-US" dirty="0" smtClean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62987" y="1562582"/>
            <a:ext cx="0" cy="304800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/>
          <p:nvPr/>
        </p:nvSpPr>
        <p:spPr>
          <a:xfrm>
            <a:off x="609600" y="1295400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+mj-lt"/>
              </a:rPr>
              <a:t>x, y</a:t>
            </a:r>
            <a:endParaRPr lang="en-US" sz="2000" i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943600" y="1695510"/>
            <a:ext cx="304800" cy="2780034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50000">
                <a:srgbClr val="0000FF"/>
              </a:gs>
              <a:gs pos="100000">
                <a:srgbClr val="00FFFF"/>
              </a:gs>
            </a:gsLst>
            <a:lin ang="5400000" scaled="1"/>
            <a:tileRect/>
          </a:gra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7"/>
          <p:cNvSpPr/>
          <p:nvPr/>
        </p:nvSpPr>
        <p:spPr>
          <a:xfrm>
            <a:off x="5323994" y="971490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>
                <a:latin typeface="+mj-lt"/>
              </a:rPr>
              <a:t>Plochá čočka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" name="Rectangle 7"/>
          <p:cNvSpPr/>
          <p:nvPr/>
        </p:nvSpPr>
        <p:spPr>
          <a:xfrm>
            <a:off x="6295796" y="3810000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(</a:t>
            </a:r>
            <a:r>
              <a:rPr lang="cs-CZ" sz="2000" i="1" dirty="0" smtClean="0">
                <a:latin typeface="+mj-lt"/>
              </a:rPr>
              <a:t>x, y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5486400" y="4819710"/>
            <a:ext cx="1481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i="1" dirty="0" smtClean="0">
                <a:latin typeface="+mj-lt"/>
              </a:rPr>
              <a:t>d</a:t>
            </a:r>
            <a:r>
              <a:rPr lang="en-US" sz="2000" i="1" dirty="0" smtClean="0">
                <a:latin typeface="+mj-lt"/>
              </a:rPr>
              <a:t> = </a:t>
            </a:r>
            <a:r>
              <a:rPr lang="en-US" sz="2000" dirty="0" smtClean="0">
                <a:latin typeface="+mj-lt"/>
              </a:rPr>
              <a:t>constant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56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14731</TotalTime>
  <Words>876</Words>
  <Application>Microsoft Office PowerPoint</Application>
  <PresentationFormat>Předvádění na obrazovce (4:3)</PresentationFormat>
  <Paragraphs>209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Default Design</vt:lpstr>
      <vt:lpstr>Soy Sauce Optics (Optika sójové omáčky)</vt:lpstr>
      <vt:lpstr>Fyzika luštěnin</vt:lpstr>
      <vt:lpstr>Fyzika luštěnin</vt:lpstr>
      <vt:lpstr>Fyzika luštěnin</vt:lpstr>
      <vt:lpstr>Fyzika luštěnin</vt:lpstr>
      <vt:lpstr>Fyzika luštěnin</vt:lpstr>
      <vt:lpstr>Fyzika luštěnin</vt:lpstr>
      <vt:lpstr>Čočka</vt:lpstr>
      <vt:lpstr>Čočka</vt:lpstr>
      <vt:lpstr>Čočka</vt:lpstr>
      <vt:lpstr>Tepelná čočka – teorie</vt:lpstr>
      <vt:lpstr>Tepelná čočka – teorie</vt:lpstr>
      <vt:lpstr>Tepelná čočka – experiment</vt:lpstr>
      <vt:lpstr>Tepelná čočka – experiment</vt:lpstr>
      <vt:lpstr>Tepelná čočka – experiment</vt:lpstr>
      <vt:lpstr>Tepelná čočka – experiment</vt:lpstr>
      <vt:lpstr>Tepelná čočka – experiment</vt:lpstr>
      <vt:lpstr>Tepelná čočka – experiment</vt:lpstr>
      <vt:lpstr>Tepelná čočka – experiment</vt:lpstr>
      <vt:lpstr>Tepelná čočka – experiment</vt:lpstr>
      <vt:lpstr>Tepelná čočka – experiment</vt:lpstr>
      <vt:lpstr>Tepelná čočka</vt:lpstr>
      <vt:lpstr>Bezpečnostní rizika</vt:lpstr>
      <vt:lpstr>Bezpečnostní rizika – třídy laserů</vt:lpstr>
      <vt:lpstr>Bezpečnostní rizika – třídy laserů</vt:lpstr>
      <vt:lpstr>Bezpečnostní rizika – třídy laserů</vt:lpstr>
      <vt:lpstr>Bezpečnostní rizika – třídy laserů</vt:lpstr>
      <vt:lpstr>Bezpečnostní rizika – pokyny pro práci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THz response of nanostructured semiconductors</dc:title>
  <dc:subject>Munchen, 29 November 2011</dc:subject>
  <dc:creator>Hynek Němec</dc:creator>
  <cp:lastModifiedBy>Hynek Nemec</cp:lastModifiedBy>
  <cp:revision>972</cp:revision>
  <cp:lastPrinted>2017-05-24T14:19:03Z</cp:lastPrinted>
  <dcterms:created xsi:type="dcterms:W3CDTF">1601-01-01T00:00:00Z</dcterms:created>
  <dcterms:modified xsi:type="dcterms:W3CDTF">2018-10-19T06:36:38Z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