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536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893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1313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458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8629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9170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7049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931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19</a:t>
            </a:r>
            <a:r>
              <a:rPr lang="en-AU" dirty="0" smtClean="0"/>
              <a:t>/10/2018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Turnaj mladých fyziků 2019, FJFI ČVUT Praha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757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174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620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411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877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299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554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46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93FCC-95E2-42D6-B4D4-57133662E369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EE48B5-E9BB-4056-98C0-04931D538A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375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3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18446"/>
            <a:ext cx="9144000" cy="2387600"/>
          </a:xfrm>
        </p:spPr>
        <p:txBody>
          <a:bodyPr/>
          <a:lstStyle/>
          <a:p>
            <a:pPr algn="l"/>
            <a:r>
              <a:rPr lang="en-AU" i="1" dirty="0"/>
              <a:t>Funnel and Ball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68130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Turnaj mladých fyziků 2019</a:t>
            </a:r>
            <a:endParaRPr lang="en-A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51" y="225010"/>
            <a:ext cx="4999081" cy="289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6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PC model</a:t>
            </a:r>
            <a:endParaRPr lang="en-AU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16" y="1421465"/>
            <a:ext cx="6961162" cy="5327677"/>
          </a:xfrm>
        </p:spPr>
      </p:pic>
    </p:spTree>
    <p:extLst>
      <p:ext uri="{BB962C8B-B14F-4D97-AF65-F5344CB8AC3E}">
        <p14:creationId xmlns:p14="http://schemas.microsoft.com/office/powerpoint/2010/main" val="309447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i="1" dirty="0" smtClean="0"/>
              <a:t>4. Funnel </a:t>
            </a:r>
            <a:r>
              <a:rPr lang="en-AU" i="1" dirty="0"/>
              <a:t>and Ball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31" y="1541296"/>
            <a:ext cx="10515600" cy="1705366"/>
          </a:xfrm>
        </p:spPr>
        <p:txBody>
          <a:bodyPr>
            <a:normAutofit/>
          </a:bodyPr>
          <a:lstStyle/>
          <a:p>
            <a:r>
              <a:rPr lang="en-US" sz="2400" dirty="0"/>
              <a:t>A light ball (e.g. ping-pong ball) can be picked up with a funnel by blowing air through it.</a:t>
            </a:r>
          </a:p>
          <a:p>
            <a:r>
              <a:rPr lang="en-US" sz="2400" dirty="0"/>
              <a:t>Explain the phenomenon and investigate the relevant parameters.</a:t>
            </a:r>
            <a:endParaRPr lang="en-AU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466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i="1" dirty="0">
                <a:solidFill>
                  <a:schemeClr val="accent1"/>
                </a:solidFill>
              </a:rPr>
              <a:t>4. </a:t>
            </a:r>
            <a:r>
              <a:rPr lang="en-AU" sz="3600" i="1" dirty="0" err="1">
                <a:solidFill>
                  <a:schemeClr val="accent1"/>
                </a:solidFill>
              </a:rPr>
              <a:t>Trychtýř</a:t>
            </a:r>
            <a:r>
              <a:rPr lang="en-AU" sz="3600" i="1" dirty="0">
                <a:solidFill>
                  <a:schemeClr val="accent1"/>
                </a:solidFill>
              </a:rPr>
              <a:t> a </a:t>
            </a:r>
            <a:r>
              <a:rPr lang="en-AU" sz="3600" i="1" dirty="0" err="1">
                <a:solidFill>
                  <a:schemeClr val="accent1"/>
                </a:solidFill>
              </a:rPr>
              <a:t>míček</a:t>
            </a:r>
            <a:endParaRPr lang="en-AU" sz="3600" i="1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5831" y="4572225"/>
            <a:ext cx="10515600" cy="1705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Lehký</a:t>
            </a:r>
            <a:r>
              <a:rPr lang="en-US" sz="2400" dirty="0"/>
              <a:t> </a:t>
            </a:r>
            <a:r>
              <a:rPr lang="en-US" sz="2400" dirty="0" err="1"/>
              <a:t>míček</a:t>
            </a:r>
            <a:r>
              <a:rPr lang="en-US" sz="2400" dirty="0"/>
              <a:t> (</a:t>
            </a:r>
            <a:r>
              <a:rPr lang="en-US" sz="2400" dirty="0" err="1"/>
              <a:t>např</a:t>
            </a:r>
            <a:r>
              <a:rPr lang="en-US" sz="2400" dirty="0"/>
              <a:t>. ping-</a:t>
            </a:r>
            <a:r>
              <a:rPr lang="en-US" sz="2400" dirty="0" err="1"/>
              <a:t>pongový</a:t>
            </a:r>
            <a:r>
              <a:rPr lang="en-US" sz="2400" dirty="0"/>
              <a:t>) </a:t>
            </a:r>
            <a:r>
              <a:rPr lang="en-US" sz="2400" dirty="0" err="1"/>
              <a:t>může</a:t>
            </a:r>
            <a:r>
              <a:rPr lang="en-US" sz="2400" dirty="0"/>
              <a:t> </a:t>
            </a:r>
            <a:r>
              <a:rPr lang="en-US" sz="2400" dirty="0" err="1"/>
              <a:t>být</a:t>
            </a:r>
            <a:r>
              <a:rPr lang="en-US" sz="2400" dirty="0"/>
              <a:t> </a:t>
            </a:r>
            <a:r>
              <a:rPr lang="en-US" sz="2400" dirty="0" err="1"/>
              <a:t>vynesen</a:t>
            </a:r>
            <a:r>
              <a:rPr lang="en-US" sz="2400" dirty="0"/>
              <a:t> </a:t>
            </a:r>
            <a:r>
              <a:rPr lang="en-US" sz="2400" dirty="0" err="1"/>
              <a:t>vzhůru</a:t>
            </a:r>
            <a:r>
              <a:rPr lang="en-US" sz="2400" dirty="0"/>
              <a:t> </a:t>
            </a:r>
            <a:r>
              <a:rPr lang="en-US" sz="2400" dirty="0" err="1"/>
              <a:t>foukáním</a:t>
            </a:r>
            <a:r>
              <a:rPr lang="en-US" sz="2400" dirty="0"/>
              <a:t> </a:t>
            </a:r>
            <a:r>
              <a:rPr lang="en-US" sz="2400" dirty="0" err="1"/>
              <a:t>vzduchu</a:t>
            </a:r>
            <a:r>
              <a:rPr lang="en-US" sz="2400" dirty="0"/>
              <a:t> </a:t>
            </a:r>
            <a:r>
              <a:rPr lang="en-US" sz="2400" dirty="0" err="1"/>
              <a:t>trychtýřem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Vysvětlete</a:t>
            </a:r>
            <a:r>
              <a:rPr lang="en-US" sz="2400" dirty="0"/>
              <a:t> </a:t>
            </a:r>
            <a:r>
              <a:rPr lang="en-US" sz="2400" dirty="0" err="1"/>
              <a:t>tento</a:t>
            </a:r>
            <a:r>
              <a:rPr lang="en-US" sz="2400" dirty="0"/>
              <a:t> </a:t>
            </a:r>
            <a:r>
              <a:rPr lang="en-US" sz="2400" dirty="0" err="1"/>
              <a:t>jev</a:t>
            </a:r>
            <a:r>
              <a:rPr lang="en-US" sz="2400" dirty="0"/>
              <a:t> a </a:t>
            </a:r>
            <a:r>
              <a:rPr lang="en-US" sz="2400" dirty="0" err="1"/>
              <a:t>prozkoumejte</a:t>
            </a:r>
            <a:r>
              <a:rPr lang="en-US" sz="2400" dirty="0"/>
              <a:t> </a:t>
            </a:r>
            <a:r>
              <a:rPr lang="en-US" sz="2400" dirty="0" err="1"/>
              <a:t>relevantní</a:t>
            </a:r>
            <a:r>
              <a:rPr lang="en-US" sz="2400" dirty="0"/>
              <a:t> </a:t>
            </a:r>
            <a:r>
              <a:rPr lang="en-US" sz="2400" dirty="0" err="1"/>
              <a:t>parametry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59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přiblížení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18" y="1690688"/>
            <a:ext cx="4834822" cy="4987961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39804" y="2364138"/>
            <a:ext cx="5151310" cy="3880773"/>
          </a:xfrm>
        </p:spPr>
        <p:txBody>
          <a:bodyPr/>
          <a:lstStyle/>
          <a:p>
            <a:r>
              <a:rPr lang="cs-CZ" dirty="0" smtClean="0"/>
              <a:t>Kolem míčku se zvýší rychlost vzduchu, tedy tam klesne tlak a podtlak vysaje míček</a:t>
            </a:r>
          </a:p>
          <a:p>
            <a:r>
              <a:rPr lang="cs-CZ" dirty="0" smtClean="0"/>
              <a:t>Bernoulliho rovnice pro ideální plyn: 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 menší průřez = menší tlak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 větší průřez = větší tlak</a:t>
            </a:r>
            <a:endParaRPr lang="en-A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Bernoulliho</a:t>
            </a:r>
            <a:r>
              <a:rPr lang="en-US" dirty="0" smtClean="0"/>
              <a:t> </a:t>
            </a:r>
            <a:r>
              <a:rPr lang="en-US" dirty="0" err="1" smtClean="0"/>
              <a:t>rovnice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22380"/>
            <a:ext cx="6272478" cy="2937743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1699902"/>
                <a:ext cx="5423725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sSup>
                        <m:sSupPr>
                          <m:ctrlPr>
                            <a:rPr lang="en-A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𝑔h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𝑘𝑜𝑛𝑠𝑡𝑎𝑛𝑡𝑎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9902"/>
                <a:ext cx="5423725" cy="8066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1308296" y="2569449"/>
            <a:ext cx="506436" cy="501512"/>
            <a:chOff x="1223890" y="3043546"/>
            <a:chExt cx="506436" cy="501512"/>
          </a:xfrm>
        </p:grpSpPr>
        <p:sp>
          <p:nvSpPr>
            <p:cNvPr id="6" name="TextBox 5"/>
            <p:cNvSpPr txBox="1"/>
            <p:nvPr/>
          </p:nvSpPr>
          <p:spPr>
            <a:xfrm>
              <a:off x="1308296" y="308082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1</a:t>
              </a:r>
              <a:endParaRPr lang="en-AU" sz="2400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223890" y="3043546"/>
              <a:ext cx="506436" cy="5015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247220" y="2584236"/>
            <a:ext cx="506436" cy="501512"/>
            <a:chOff x="1223890" y="3043546"/>
            <a:chExt cx="506436" cy="501512"/>
          </a:xfrm>
        </p:grpSpPr>
        <p:sp>
          <p:nvSpPr>
            <p:cNvPr id="11" name="TextBox 10"/>
            <p:cNvSpPr txBox="1"/>
            <p:nvPr/>
          </p:nvSpPr>
          <p:spPr>
            <a:xfrm>
              <a:off x="1308296" y="308082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en-AU" sz="2400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223890" y="3043546"/>
              <a:ext cx="506436" cy="5015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86144" y="2566881"/>
            <a:ext cx="506436" cy="501512"/>
            <a:chOff x="1223890" y="3043546"/>
            <a:chExt cx="506436" cy="501512"/>
          </a:xfrm>
        </p:grpSpPr>
        <p:sp>
          <p:nvSpPr>
            <p:cNvPr id="14" name="TextBox 13"/>
            <p:cNvSpPr txBox="1"/>
            <p:nvPr/>
          </p:nvSpPr>
          <p:spPr>
            <a:xfrm>
              <a:off x="1308296" y="308082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3</a:t>
              </a:r>
              <a:endParaRPr lang="en-AU" sz="2400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223890" y="3043546"/>
              <a:ext cx="506436" cy="5015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745343" y="3083180"/>
            <a:ext cx="4052223" cy="2869597"/>
            <a:chOff x="7632801" y="889694"/>
            <a:chExt cx="4052223" cy="2869597"/>
          </a:xfrm>
        </p:grpSpPr>
        <p:grpSp>
          <p:nvGrpSpPr>
            <p:cNvPr id="16" name="Group 15"/>
            <p:cNvGrpSpPr/>
            <p:nvPr/>
          </p:nvGrpSpPr>
          <p:grpSpPr>
            <a:xfrm>
              <a:off x="7636413" y="889694"/>
              <a:ext cx="506436" cy="501512"/>
              <a:chOff x="1223890" y="3043546"/>
              <a:chExt cx="506436" cy="501512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308296" y="308082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AU" sz="2400" b="1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223890" y="3043546"/>
                <a:ext cx="506436" cy="501512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632801" y="1690687"/>
              <a:ext cx="506436" cy="501512"/>
              <a:chOff x="1223890" y="3043546"/>
              <a:chExt cx="506436" cy="50151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308296" y="308082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2</a:t>
                </a:r>
                <a:endParaRPr lang="en-AU" sz="2400" b="1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223890" y="3043546"/>
                <a:ext cx="506436" cy="501512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7632801" y="2494903"/>
              <a:ext cx="506436" cy="501512"/>
              <a:chOff x="1223890" y="3043546"/>
              <a:chExt cx="506436" cy="50151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308296" y="308082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:endParaRPr lang="en-AU" sz="2400" b="1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23890" y="3043546"/>
                <a:ext cx="506436" cy="501512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8407252" y="896969"/>
              <a:ext cx="3277772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err="1" smtClean="0"/>
                <a:t>Kineti</a:t>
              </a:r>
              <a:r>
                <a:rPr lang="cs-CZ" sz="2000" dirty="0" smtClean="0"/>
                <a:t>cká energie </a:t>
              </a:r>
              <a:r>
                <a:rPr lang="en-AU" sz="2000" dirty="0" smtClean="0"/>
                <a:t>=  </a:t>
              </a:r>
              <a:r>
                <a:rPr lang="cs-CZ" sz="2000" dirty="0" smtClean="0"/>
                <a:t>dynamický tlak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cs-CZ" sz="10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2000" dirty="0" smtClean="0"/>
                <a:t>Tlaková potenciální energie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cs-CZ" sz="10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sz="2000" dirty="0" smtClean="0"/>
                <a:t>Potenciální energie objemové jednotky kapaliny v tíhovém poli Země</a:t>
              </a:r>
              <a:endParaRPr lang="en-AU" sz="2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110678" y="750999"/>
            <a:ext cx="4327528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800" dirty="0" err="1" smtClean="0"/>
              <a:t>vyjadřuje</a:t>
            </a:r>
            <a:r>
              <a:rPr lang="en-AU" sz="2800" dirty="0" smtClean="0"/>
              <a:t> </a:t>
            </a:r>
            <a:r>
              <a:rPr lang="en-AU" sz="2800" dirty="0" err="1" smtClean="0">
                <a:solidFill>
                  <a:srgbClr val="FF0000"/>
                </a:solidFill>
              </a:rPr>
              <a:t>zákon</a:t>
            </a:r>
            <a:r>
              <a:rPr lang="en-AU" sz="2800" dirty="0" smtClean="0">
                <a:solidFill>
                  <a:srgbClr val="FF0000"/>
                </a:solidFill>
              </a:rPr>
              <a:t> </a:t>
            </a:r>
            <a:r>
              <a:rPr lang="en-AU" sz="2800" dirty="0" err="1" smtClean="0">
                <a:solidFill>
                  <a:srgbClr val="FF0000"/>
                </a:solidFill>
              </a:rPr>
              <a:t>zachování</a:t>
            </a:r>
            <a:r>
              <a:rPr lang="en-AU" sz="2800" dirty="0" smtClean="0">
                <a:solidFill>
                  <a:srgbClr val="FF0000"/>
                </a:solidFill>
              </a:rPr>
              <a:t> </a:t>
            </a:r>
            <a:r>
              <a:rPr lang="en-AU" sz="2800" dirty="0" err="1" smtClean="0">
                <a:solidFill>
                  <a:srgbClr val="FF0000"/>
                </a:solidFill>
              </a:rPr>
              <a:t>mechanické</a:t>
            </a:r>
            <a:r>
              <a:rPr lang="en-AU" sz="2800" dirty="0" smtClean="0">
                <a:solidFill>
                  <a:srgbClr val="FF0000"/>
                </a:solidFill>
              </a:rPr>
              <a:t> </a:t>
            </a:r>
            <a:r>
              <a:rPr lang="en-AU" sz="2800" dirty="0" err="1" smtClean="0">
                <a:solidFill>
                  <a:srgbClr val="FF0000"/>
                </a:solidFill>
              </a:rPr>
              <a:t>energie</a:t>
            </a:r>
            <a:r>
              <a:rPr lang="en-AU" sz="2800" dirty="0" smtClean="0">
                <a:solidFill>
                  <a:srgbClr val="FF0000"/>
                </a:solidFill>
              </a:rPr>
              <a:t> </a:t>
            </a:r>
            <a:r>
              <a:rPr lang="en-AU" sz="2800" dirty="0" smtClean="0"/>
              <a:t>pro </a:t>
            </a:r>
            <a:r>
              <a:rPr lang="en-AU" sz="2800" dirty="0" err="1" smtClean="0">
                <a:solidFill>
                  <a:schemeClr val="accent1">
                    <a:lumMod val="75000"/>
                  </a:schemeClr>
                </a:solidFill>
              </a:rPr>
              <a:t>ustálené</a:t>
            </a:r>
            <a:r>
              <a:rPr lang="en-A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2800" dirty="0" err="1" smtClean="0">
                <a:solidFill>
                  <a:schemeClr val="accent1">
                    <a:lumMod val="75000"/>
                  </a:schemeClr>
                </a:solidFill>
              </a:rPr>
              <a:t>proudění</a:t>
            </a:r>
            <a:r>
              <a:rPr lang="en-A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2800" dirty="0" err="1" smtClean="0"/>
              <a:t>ideální</a:t>
            </a:r>
            <a:r>
              <a:rPr lang="en-AU" sz="2800" dirty="0" smtClean="0"/>
              <a:t> </a:t>
            </a:r>
            <a:r>
              <a:rPr lang="en-AU" sz="2800" dirty="0" err="1" smtClean="0"/>
              <a:t>kapaliny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4098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Coandův efekt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6259"/>
            <a:ext cx="8596668" cy="4325104"/>
          </a:xfrm>
        </p:spPr>
        <p:txBody>
          <a:bodyPr/>
          <a:lstStyle/>
          <a:p>
            <a:r>
              <a:rPr lang="cs-CZ" dirty="0" smtClean="0"/>
              <a:t>Proud kapaliny nebo plynu má při obtékání silně zakřiveného povrchu tendenci tento povrch obepínat.</a:t>
            </a:r>
          </a:p>
          <a:p>
            <a:pPr lvl="1"/>
            <a:endParaRPr lang="cs-CZ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0" y="3179299"/>
            <a:ext cx="5830388" cy="28979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1" y="3179299"/>
            <a:ext cx="5841887" cy="289794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13" y="3136317"/>
            <a:ext cx="5973029" cy="296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52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78218" y="0"/>
            <a:ext cx="651378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Coandův efekt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Stejný efekt např. </a:t>
            </a:r>
          </a:p>
          <a:p>
            <a:pPr lvl="1"/>
            <a:r>
              <a:rPr lang="cs-CZ" dirty="0" smtClean="0"/>
              <a:t>Křídla letadla</a:t>
            </a:r>
          </a:p>
          <a:p>
            <a:pPr lvl="1"/>
            <a:r>
              <a:rPr lang="cs-CZ" dirty="0" smtClean="0"/>
              <a:t>Tok vzduchu a papír</a:t>
            </a:r>
          </a:p>
          <a:p>
            <a:pPr lvl="1"/>
            <a:r>
              <a:rPr lang="cs-CZ" dirty="0" smtClean="0"/>
              <a:t>Tok vody a stěny</a:t>
            </a:r>
          </a:p>
          <a:p>
            <a:pPr lvl="1"/>
            <a:r>
              <a:rPr lang="cs-CZ" dirty="0" smtClean="0"/>
              <a:t>Ve sprše se na nás lepí závěs</a:t>
            </a:r>
          </a:p>
          <a:p>
            <a:pPr lvl="1"/>
            <a:r>
              <a:rPr lang="cs-CZ" dirty="0" smtClean="0"/>
              <a:t>Některé konvičky prostě cintají</a:t>
            </a:r>
          </a:p>
          <a:p>
            <a:pPr lvl="1"/>
            <a:r>
              <a:rPr lang="cs-CZ" dirty="0" smtClean="0"/>
              <a:t>Míček ve fénu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29" y="280728"/>
            <a:ext cx="2878460" cy="19332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715" y="243400"/>
            <a:ext cx="2438400" cy="2162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359" y="2405575"/>
            <a:ext cx="1739269" cy="23306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218" y="4964100"/>
            <a:ext cx="2495550" cy="1838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422" y="2572180"/>
            <a:ext cx="3517693" cy="19699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422" y="4721975"/>
            <a:ext cx="3793808" cy="184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2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Relevantní parametry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606" y="1488000"/>
            <a:ext cx="773723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Základní</a:t>
            </a:r>
          </a:p>
          <a:p>
            <a:r>
              <a:rPr lang="cs-CZ" dirty="0" smtClean="0"/>
              <a:t>Hmotnost míčku</a:t>
            </a:r>
          </a:p>
          <a:p>
            <a:r>
              <a:rPr lang="cs-CZ" dirty="0" smtClean="0"/>
              <a:t>Úhel trychtýře</a:t>
            </a:r>
          </a:p>
          <a:p>
            <a:r>
              <a:rPr lang="cs-CZ" dirty="0" smtClean="0"/>
              <a:t>Rychlost proudění vzduchu</a:t>
            </a:r>
          </a:p>
          <a:p>
            <a:pPr marL="0" indent="0">
              <a:buNone/>
            </a:pPr>
            <a:r>
              <a:rPr lang="cs-CZ" dirty="0" smtClean="0"/>
              <a:t>Další</a:t>
            </a:r>
          </a:p>
          <a:p>
            <a:r>
              <a:rPr lang="cs-CZ" dirty="0" smtClean="0"/>
              <a:t>Povrch míčku – hladkost (namazat, namazat a obalit v mouce, krupici...), struktura (golfový míček, díry</a:t>
            </a:r>
            <a:r>
              <a:rPr lang="en-AU" dirty="0" smtClean="0"/>
              <a:t>, 3D </a:t>
            </a:r>
            <a:r>
              <a:rPr lang="cs-CZ" dirty="0" smtClean="0"/>
              <a:t>výtisk...)</a:t>
            </a:r>
          </a:p>
          <a:p>
            <a:r>
              <a:rPr lang="cs-CZ" dirty="0" smtClean="0"/>
              <a:t>Povrch trychtýře</a:t>
            </a:r>
          </a:p>
          <a:p>
            <a:r>
              <a:rPr lang="cs-CZ" dirty="0" smtClean="0"/>
              <a:t>Vzdálenost míčku od ústí </a:t>
            </a:r>
            <a:r>
              <a:rPr lang="cs-CZ" dirty="0" smtClean="0"/>
              <a:t>trychtýře</a:t>
            </a:r>
            <a:endParaRPr lang="cs-CZ" dirty="0" smtClean="0"/>
          </a:p>
          <a:p>
            <a:r>
              <a:rPr lang="cs-CZ" dirty="0" smtClean="0"/>
              <a:t>Rotace míčku (kolem společné osy s trychtýřem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cs-CZ" b="1" dirty="0" smtClean="0"/>
              <a:t>Frekvence klepání míčku</a:t>
            </a:r>
          </a:p>
          <a:p>
            <a:pPr lvl="1"/>
            <a:r>
              <a:rPr lang="cs-CZ" dirty="0" smtClean="0"/>
              <a:t>Může se dostavit rovnováha?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8" y="2038202"/>
            <a:ext cx="2138753" cy="361700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2274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realizaci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míček: ping pongový</a:t>
            </a:r>
          </a:p>
          <a:p>
            <a:r>
              <a:rPr lang="cs-CZ" dirty="0" smtClean="0"/>
              <a:t>Varianty: např. 3D vytisknutý s různými </a:t>
            </a:r>
            <a:r>
              <a:rPr lang="cs-CZ" dirty="0" smtClean="0"/>
              <a:t>hmotnostmi</a:t>
            </a:r>
          </a:p>
          <a:p>
            <a:r>
              <a:rPr lang="cs-CZ" dirty="0" smtClean="0"/>
              <a:t>Konfigurace trychtýř dolu, nahoru, na stranu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17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Naměřená data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330" y="2160588"/>
            <a:ext cx="4671377" cy="3881437"/>
          </a:xfrm>
        </p:spPr>
      </p:pic>
      <p:sp>
        <p:nvSpPr>
          <p:cNvPr id="5" name="TextBox 4"/>
          <p:cNvSpPr txBox="1"/>
          <p:nvPr/>
        </p:nvSpPr>
        <p:spPr>
          <a:xfrm>
            <a:off x="1640000" y="1452702"/>
            <a:ext cx="6671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Pressure distribution along the walls of a nozzle with a curved wall extension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759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234</TotalTime>
  <Words>291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Trebuchet MS</vt:lpstr>
      <vt:lpstr>Wingdings 3</vt:lpstr>
      <vt:lpstr>Facet</vt:lpstr>
      <vt:lpstr>Funnel and Ball</vt:lpstr>
      <vt:lpstr>4. Funnel and Ball</vt:lpstr>
      <vt:lpstr>První přiblížení</vt:lpstr>
      <vt:lpstr>Bernoulliho rovnice</vt:lpstr>
      <vt:lpstr>Coandův efekt</vt:lpstr>
      <vt:lpstr>Coandův efekt</vt:lpstr>
      <vt:lpstr>Relevantní parametry</vt:lpstr>
      <vt:lpstr>Tipy na realizaci</vt:lpstr>
      <vt:lpstr>Naměřená data</vt:lpstr>
      <vt:lpstr>PC model</vt:lpstr>
    </vt:vector>
  </TitlesOfParts>
  <Company>James Cook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and Ball</dc:title>
  <dc:creator>Jana Brotankova</dc:creator>
  <cp:lastModifiedBy>Jana Brotankova</cp:lastModifiedBy>
  <cp:revision>17</cp:revision>
  <dcterms:created xsi:type="dcterms:W3CDTF">2018-10-17T19:54:06Z</dcterms:created>
  <dcterms:modified xsi:type="dcterms:W3CDTF">2018-10-18T23:20:47Z</dcterms:modified>
</cp:coreProperties>
</file>