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1"/>
  </p:notesMasterIdLst>
  <p:sldIdLst>
    <p:sldId id="259" r:id="rId2"/>
    <p:sldId id="263" r:id="rId3"/>
    <p:sldId id="256" r:id="rId4"/>
    <p:sldId id="257" r:id="rId5"/>
    <p:sldId id="264" r:id="rId6"/>
    <p:sldId id="261" r:id="rId7"/>
    <p:sldId id="260" r:id="rId8"/>
    <p:sldId id="262" r:id="rId9"/>
    <p:sldId id="25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BDC78-549F-474A-B7A2-57CA48D4A162}" type="datetimeFigureOut">
              <a:rPr lang="en-GB" smtClean="0"/>
              <a:t>12/01/2019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E8F4F-73CC-45F1-AB3B-4E568E21A6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90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298F-5EB9-4C81-99B8-40990BEF4DB2}" type="datetime1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581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9743-76B2-43CF-A346-518BCFC23D48}" type="datetime1">
              <a:rPr lang="en-GB" smtClean="0"/>
              <a:t>12/01/2019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1488-3C7B-4B0F-97CC-E516B5C8D8E3}" type="datetime1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892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AC545-0FEF-44E3-AEF7-86F4FD451198}" type="datetime1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04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90F8E-C744-428B-8D23-5D03DCE16528}" type="datetime1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08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B8DD-E743-452E-BAF1-EBD4F15415D1}" type="datetime1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13950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FB8DD-E743-452E-BAF1-EBD4F15415D1}" type="datetime1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4923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BF173-54AB-496F-849F-6264285B77DF}" type="datetime1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233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E268-D5F0-4038-A79C-CC8BBD817E7B}" type="datetime1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11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1ED22-D6DB-4C28-88DA-5AA0871C1A9A}" type="datetime1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576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57AE-5A0F-462B-A87B-1CD3B0C5AE2A}" type="datetime1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89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9DA6-73E5-4E79-815A-E0120DF51283}" type="datetime1">
              <a:rPr lang="en-GB" smtClean="0"/>
              <a:t>12/01/2019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523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D697E-F2FF-4A44-9F3A-074D6510C2ED}" type="datetime1">
              <a:rPr lang="en-GB" smtClean="0"/>
              <a:t>12/01/2019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35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DE027-37AF-4A9A-9C52-95B46A8270C8}" type="datetime1">
              <a:rPr lang="en-GB" smtClean="0"/>
              <a:t>12/01/2019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15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756A4-A95B-4C0A-B64F-3C90DB178BA6}" type="datetime1">
              <a:rPr lang="en-GB" smtClean="0"/>
              <a:t>12/01/2019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1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3EA3-06A5-420B-9FF5-03A86FA161EC}" type="datetime1">
              <a:rPr lang="en-GB" smtClean="0"/>
              <a:t>12/01/2019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57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A4948D8-2E09-4C54-B509-8E8E09013D8F}" type="datetime1">
              <a:rPr lang="en-GB" smtClean="0"/>
              <a:t>12/01/2019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047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8DFB8DD-E743-452E-BAF1-EBD4F15415D1}" type="datetime1">
              <a:rPr lang="en-GB" smtClean="0"/>
              <a:t>12/01/2019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D379ACC-241F-4997-931E-57C5E5960A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4459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opscience.iop.org/article/10.1088/1748-0221/13/12/C12017/pdf" TargetMode="External"/><Relationship Id="rId7" Type="http://schemas.openxmlformats.org/officeDocument/2006/relationships/hyperlink" Target="https://vesmir.cz/cz/casopis/archiv-casopisu/2014/cislo-12/jihoatlanticka-anomalie-vnitrniho-radiacniho-pasu-zeme.html" TargetMode="External"/><Relationship Id="rId2" Type="http://schemas.openxmlformats.org/officeDocument/2006/relationships/hyperlink" Target="https://indico.esa.int/event/233/attachments/3219/4238/The__SpacePix_radiation_monitor-Matej_Vaculciak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sys.ethz.ch/en/news-events/news/archive/2017/04/historischer-sonnensturm-ausgewertet.html" TargetMode="External"/><Relationship Id="rId5" Type="http://schemas.openxmlformats.org/officeDocument/2006/relationships/hyperlink" Target="https://www.sciencedirect.com/science/article/pii/S1364682617303887" TargetMode="External"/><Relationship Id="rId4" Type="http://schemas.openxmlformats.org/officeDocument/2006/relationships/hyperlink" Target="https://commons.wikimedia.org/wiki/File:Van_Allen_radiation_belt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D4AAF6-A059-42F9-91CC-2D6B2E96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8402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Studium radiační odolnosti monolitických křemíkových detektorů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1340E7-2318-455E-8C80-3F7E2D24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1</a:t>
            </a:fld>
            <a:endParaRPr lang="en-GB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E35D2B8-4E71-44D0-A6FE-34A1271FECC4}"/>
              </a:ext>
            </a:extLst>
          </p:cNvPr>
          <p:cNvSpPr txBox="1"/>
          <p:nvPr/>
        </p:nvSpPr>
        <p:spPr>
          <a:xfrm>
            <a:off x="838200" y="3105834"/>
            <a:ext cx="9721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Autor: Václav Trličík</a:t>
            </a:r>
          </a:p>
          <a:p>
            <a:r>
              <a:rPr lang="cs-CZ" dirty="0"/>
              <a:t>Vedoucí: Ing. Michal </a:t>
            </a:r>
            <a:r>
              <a:rPr lang="cs-CZ" dirty="0" err="1"/>
              <a:t>Marčišovský</a:t>
            </a:r>
            <a:r>
              <a:rPr lang="cs-CZ" dirty="0"/>
              <a:t>, PhD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890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7409D-9375-45B4-A867-2FE2CF11F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55785"/>
          </a:xfrm>
        </p:spPr>
        <p:txBody>
          <a:bodyPr>
            <a:normAutofit/>
          </a:bodyPr>
          <a:lstStyle/>
          <a:p>
            <a:r>
              <a:rPr lang="cs-CZ" sz="4000" dirty="0"/>
              <a:t>Obsah</a:t>
            </a:r>
            <a:endParaRPr lang="en-GB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4FBC00-529B-43D1-BF76-8948AC079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65385"/>
            <a:ext cx="9905998" cy="5263661"/>
          </a:xfrm>
        </p:spPr>
        <p:txBody>
          <a:bodyPr>
            <a:normAutofit/>
          </a:bodyPr>
          <a:lstStyle/>
          <a:p>
            <a:r>
              <a:rPr lang="cs-CZ" sz="2800" dirty="0"/>
              <a:t>Základní charakteristika detektoru </a:t>
            </a:r>
            <a:r>
              <a:rPr lang="cs-CZ" sz="2800" dirty="0" err="1"/>
              <a:t>SpacePix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Solar </a:t>
            </a:r>
            <a:r>
              <a:rPr lang="cs-CZ" sz="2800" dirty="0" err="1"/>
              <a:t>particle</a:t>
            </a:r>
            <a:r>
              <a:rPr lang="cs-CZ" sz="2800" dirty="0"/>
              <a:t> event</a:t>
            </a:r>
          </a:p>
          <a:p>
            <a:endParaRPr lang="cs-CZ" sz="2800" dirty="0"/>
          </a:p>
          <a:p>
            <a:r>
              <a:rPr lang="cs-CZ" sz="2800" dirty="0"/>
              <a:t>Van Allenovy pásy</a:t>
            </a:r>
          </a:p>
          <a:p>
            <a:endParaRPr lang="cs-CZ" sz="2800" dirty="0"/>
          </a:p>
          <a:p>
            <a:r>
              <a:rPr lang="cs-CZ" sz="2800" dirty="0" err="1"/>
              <a:t>Jihoatlantická</a:t>
            </a:r>
            <a:r>
              <a:rPr lang="cs-CZ" sz="2800" dirty="0"/>
              <a:t> anomálie</a:t>
            </a:r>
            <a:endParaRPr lang="cs-CZ" dirty="0"/>
          </a:p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83CA0A-7C02-4D3A-A3BF-F04A7062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272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2E22E-4B41-403A-A3E2-81D4BB4E9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78419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SpacePix</a:t>
            </a:r>
            <a:r>
              <a:rPr lang="cs-CZ" dirty="0"/>
              <a:t> detektor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38D7E3E-69CD-4C6A-BCBB-926E13FD1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3923" y="1652953"/>
            <a:ext cx="5116733" cy="4230322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cs-CZ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Pixelový, polovodičový detektor</a:t>
            </a:r>
          </a:p>
          <a:p>
            <a:pPr marL="342900" indent="-342900" algn="l">
              <a:buFontTx/>
              <a:buChar char="-"/>
            </a:pPr>
            <a:endParaRPr lang="cs-CZ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342900" indent="-342900" algn="l">
              <a:buFontTx/>
              <a:buChar char="-"/>
            </a:pPr>
            <a:r>
              <a:rPr lang="cs-CZ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64 x 64 pixelů</a:t>
            </a:r>
          </a:p>
          <a:p>
            <a:pPr marL="342900" indent="-342900" algn="l">
              <a:buFontTx/>
              <a:buChar char="-"/>
            </a:pPr>
            <a:endParaRPr lang="cs-CZ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342900" indent="-342900" algn="l">
              <a:buFontTx/>
              <a:buChar char="-"/>
            </a:pPr>
            <a:r>
              <a:rPr lang="cs-CZ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Snímání ionizujícího záření v reálném čase</a:t>
            </a:r>
          </a:p>
          <a:p>
            <a:pPr marL="342900" indent="-342900" algn="l">
              <a:buFontTx/>
              <a:buChar char="-"/>
            </a:pPr>
            <a:endParaRPr lang="cs-CZ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342900" indent="-342900" algn="l">
              <a:buFontTx/>
              <a:buChar char="-"/>
            </a:pPr>
            <a:r>
              <a:rPr lang="cs-CZ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Primárně designován pro detekci kosmického záření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6D3237-B214-47BD-B496-072F30B8F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3</a:t>
            </a:fld>
            <a:endParaRPr lang="en-GB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BBAE098-595A-45F7-8F9A-E82CA8CFC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" y="1652953"/>
            <a:ext cx="5236309" cy="392723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AD5C42F-CF28-4C02-986B-56FEC3836AEE}"/>
              </a:ext>
            </a:extLst>
          </p:cNvPr>
          <p:cNvSpPr txBox="1"/>
          <p:nvPr/>
        </p:nvSpPr>
        <p:spPr>
          <a:xfrm>
            <a:off x="422031" y="5697415"/>
            <a:ext cx="5263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Obr.1 – </a:t>
            </a:r>
            <a:r>
              <a:rPr lang="cs-CZ" dirty="0" err="1"/>
              <a:t>SpacePix</a:t>
            </a:r>
            <a:r>
              <a:rPr lang="cs-CZ" dirty="0"/>
              <a:t> ASIC X-chip03</a:t>
            </a:r>
          </a:p>
          <a:p>
            <a:r>
              <a:rPr lang="cs-CZ" dirty="0"/>
              <a:t>Zdroj: M. </a:t>
            </a:r>
            <a:r>
              <a:rPr lang="cs-CZ" dirty="0" err="1"/>
              <a:t>Marčišovský</a:t>
            </a:r>
            <a:r>
              <a:rPr lang="cs-CZ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392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28E57428-5967-4D39-B081-E9D468B57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9" y="612919"/>
            <a:ext cx="5168334" cy="4580213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FC8D7E-1D55-4CB7-975E-B0FFBFB1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4</a:t>
            </a:fld>
            <a:endParaRPr lang="en-GB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0E3F3BD-1824-4999-A170-903ED5DDBF1A}"/>
              </a:ext>
            </a:extLst>
          </p:cNvPr>
          <p:cNvSpPr txBox="1"/>
          <p:nvPr/>
        </p:nvSpPr>
        <p:spPr>
          <a:xfrm>
            <a:off x="556149" y="5486399"/>
            <a:ext cx="5168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2 – Detekce 100 </a:t>
            </a:r>
            <a:r>
              <a:rPr lang="cs-CZ" dirty="0" err="1"/>
              <a:t>MeV</a:t>
            </a:r>
            <a:r>
              <a:rPr lang="cs-CZ" dirty="0"/>
              <a:t> protonů</a:t>
            </a:r>
          </a:p>
          <a:p>
            <a:r>
              <a:rPr lang="cs-CZ" dirty="0"/>
              <a:t>Zdroj: </a:t>
            </a:r>
            <a:r>
              <a:rPr lang="en-US" dirty="0"/>
              <a:t>[2]</a:t>
            </a:r>
            <a:endParaRPr lang="en-GB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0457CFAC-5209-4998-8EC9-8FD5A807B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2919"/>
            <a:ext cx="5232770" cy="4580213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C7599E8-955F-4AEC-8BFE-A2D105460E04}"/>
              </a:ext>
            </a:extLst>
          </p:cNvPr>
          <p:cNvSpPr txBox="1"/>
          <p:nvPr/>
        </p:nvSpPr>
        <p:spPr>
          <a:xfrm>
            <a:off x="6096000" y="5486398"/>
            <a:ext cx="555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Obr</a:t>
            </a:r>
            <a:r>
              <a:rPr lang="en-US" dirty="0"/>
              <a:t>. 3</a:t>
            </a:r>
            <a:r>
              <a:rPr lang="cs-CZ" dirty="0"/>
              <a:t> – Detekce 100 </a:t>
            </a:r>
            <a:r>
              <a:rPr lang="cs-CZ" dirty="0" err="1"/>
              <a:t>MeV</a:t>
            </a:r>
            <a:r>
              <a:rPr lang="cs-CZ" dirty="0"/>
              <a:t> protonů s 20° sklonem</a:t>
            </a:r>
          </a:p>
          <a:p>
            <a:r>
              <a:rPr lang="cs-CZ" dirty="0"/>
              <a:t>Zdroj: </a:t>
            </a:r>
            <a:r>
              <a:rPr lang="en-US" dirty="0"/>
              <a:t>[2]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4010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E4FA0EE-8D88-4758-A8A5-DF395CBD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5</a:t>
            </a:fld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E07378-0AAA-4E07-B525-D297FDD05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77" y="617621"/>
            <a:ext cx="5186578" cy="45755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73D76237-19B6-4509-8E54-7B00D4B44E8F}"/>
                  </a:ext>
                </a:extLst>
              </p:cNvPr>
              <p:cNvSpPr txBox="1"/>
              <p:nvPr/>
            </p:nvSpPr>
            <p:spPr>
              <a:xfrm>
                <a:off x="6467518" y="5474368"/>
                <a:ext cx="5558096" cy="674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Obr. </a:t>
                </a:r>
                <a:r>
                  <a:rPr lang="cs-CZ" dirty="0"/>
                  <a:t>5 – Ionty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b>
                      <m:sup/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𝐴𝑟</m:t>
                        </m:r>
                      </m:e>
                    </m:sPre>
                  </m:oMath>
                </a14:m>
                <a:r>
                  <a:rPr lang="cs-CZ" dirty="0"/>
                  <a:t> s energií 3,48 </a:t>
                </a:r>
                <a:r>
                  <a:rPr lang="cs-CZ" dirty="0" err="1"/>
                  <a:t>MeV</a:t>
                </a:r>
                <a:r>
                  <a:rPr lang="cs-CZ" dirty="0"/>
                  <a:t>/n</a:t>
                </a:r>
              </a:p>
              <a:p>
                <a:r>
                  <a:rPr lang="cs-CZ" dirty="0"/>
                  <a:t>Zdroj: </a:t>
                </a:r>
                <a:r>
                  <a:rPr lang="en-US" dirty="0"/>
                  <a:t>[2]</a:t>
                </a:r>
                <a:endParaRPr lang="cs-CZ" dirty="0"/>
              </a:p>
            </p:txBody>
          </p:sp>
        </mc:Choice>
        <mc:Fallback>
          <p:sp>
            <p:nvSpPr>
              <p:cNvPr id="6" name="TextovéPole 5">
                <a:extLst>
                  <a:ext uri="{FF2B5EF4-FFF2-40B4-BE49-F238E27FC236}">
                    <a16:creationId xmlns:a16="http://schemas.microsoft.com/office/drawing/2014/main" id="{73D76237-19B6-4509-8E54-7B00D4B44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518" y="5474368"/>
                <a:ext cx="5558096" cy="674031"/>
              </a:xfrm>
              <a:prstGeom prst="rect">
                <a:avLst/>
              </a:prstGeom>
              <a:blipFill>
                <a:blip r:embed="rId3"/>
                <a:stretch>
                  <a:fillRect l="-987" t="-901" b="-13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852B68CA-D617-4FA2-A24D-FBF490182C0A}"/>
                  </a:ext>
                </a:extLst>
              </p:cNvPr>
              <p:cNvSpPr txBox="1"/>
              <p:nvPr/>
            </p:nvSpPr>
            <p:spPr>
              <a:xfrm>
                <a:off x="548900" y="5419506"/>
                <a:ext cx="5743855" cy="680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Obr. 4 – Ionty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54</m:t>
                        </m:r>
                      </m:sub>
                      <m:sup/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𝑋𝑒</m:t>
                        </m:r>
                      </m:e>
                    </m:sPre>
                    <m:r>
                      <a:rPr lang="cs-CZ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dirty="0"/>
                  <a:t>s energií 3,16 </a:t>
                </a:r>
                <a:r>
                  <a:rPr lang="cs-CZ" dirty="0" err="1"/>
                  <a:t>MeV</a:t>
                </a:r>
                <a:r>
                  <a:rPr lang="cs-CZ" dirty="0"/>
                  <a:t>/n </a:t>
                </a:r>
              </a:p>
              <a:p>
                <a:r>
                  <a:rPr lang="cs-CZ" dirty="0"/>
                  <a:t>Zdroj: </a:t>
                </a:r>
                <a:r>
                  <a:rPr lang="en-US" dirty="0"/>
                  <a:t>[</a:t>
                </a:r>
                <a:r>
                  <a:rPr lang="cs-CZ" dirty="0"/>
                  <a:t>2</a:t>
                </a:r>
                <a:r>
                  <a:rPr lang="en-US" dirty="0"/>
                  <a:t>]</a:t>
                </a:r>
                <a:endParaRPr lang="en-GB" dirty="0"/>
              </a:p>
            </p:txBody>
          </p:sp>
        </mc:Choice>
        <mc:Fallback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852B68CA-D617-4FA2-A24D-FBF490182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00" y="5419506"/>
                <a:ext cx="5743855" cy="680186"/>
              </a:xfrm>
              <a:prstGeom prst="rect">
                <a:avLst/>
              </a:prstGeom>
              <a:blipFill>
                <a:blip r:embed="rId4"/>
                <a:stretch>
                  <a:fillRect l="-849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Obrázek 10">
            <a:extLst>
              <a:ext uri="{FF2B5EF4-FFF2-40B4-BE49-F238E27FC236}">
                <a16:creationId xmlns:a16="http://schemas.microsoft.com/office/drawing/2014/main" id="{1EBF96E0-C25F-4A24-8FE6-4DCE84944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0" y="617621"/>
            <a:ext cx="5118777" cy="457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03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D301D-5F6B-4D42-BCFC-4371A724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914400"/>
          </a:xfrm>
        </p:spPr>
        <p:txBody>
          <a:bodyPr/>
          <a:lstStyle/>
          <a:p>
            <a:pPr algn="ctr"/>
            <a:r>
              <a:rPr lang="cs-CZ" dirty="0"/>
              <a:t>Solar </a:t>
            </a:r>
            <a:r>
              <a:rPr lang="cs-CZ" dirty="0" err="1"/>
              <a:t>particle</a:t>
            </a:r>
            <a:r>
              <a:rPr lang="cs-CZ" dirty="0"/>
              <a:t> event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D8E0E9-64D3-4D97-B289-F1721A76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6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23D729-43E6-4CD2-907E-3D41C7079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9" y="1922586"/>
            <a:ext cx="5377736" cy="264941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A74E5DD-D87F-40AB-85F6-91A8AEBF30CD}"/>
              </a:ext>
            </a:extLst>
          </p:cNvPr>
          <p:cNvSpPr txBox="1"/>
          <p:nvPr/>
        </p:nvSpPr>
        <p:spPr>
          <a:xfrm>
            <a:off x="666979" y="5201774"/>
            <a:ext cx="827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6 – Solar </a:t>
            </a:r>
            <a:r>
              <a:rPr lang="cs-CZ" dirty="0" err="1"/>
              <a:t>particle</a:t>
            </a:r>
            <a:r>
              <a:rPr lang="cs-CZ" dirty="0"/>
              <a:t> event</a:t>
            </a:r>
          </a:p>
          <a:p>
            <a:r>
              <a:rPr lang="cs-CZ" dirty="0"/>
              <a:t>Zdroj: </a:t>
            </a:r>
            <a:r>
              <a:rPr lang="en-US" dirty="0"/>
              <a:t>[5]</a:t>
            </a:r>
            <a:endParaRPr lang="en-GB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C158AC8-62B5-43D5-9955-877B3EE1B727}"/>
              </a:ext>
            </a:extLst>
          </p:cNvPr>
          <p:cNvSpPr txBox="1"/>
          <p:nvPr/>
        </p:nvSpPr>
        <p:spPr>
          <a:xfrm>
            <a:off x="6494585" y="1875692"/>
            <a:ext cx="50304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Proud energetických protonů ze Slunce</a:t>
            </a:r>
          </a:p>
          <a:p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 průniku do atmosféry způsobují polární záře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Neexistuje dlouhodobější předpověď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6865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AA37C0-F38F-4B18-92F3-83300D6D5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879231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Van Allenovy pásy</a:t>
            </a:r>
            <a:endParaRPr lang="en-GB" sz="36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08B55EC-2AF6-4AAF-B5C6-DBA74E6B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7</a:t>
            </a:fld>
            <a:endParaRPr lang="en-GB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18C8E4E-333C-4236-9376-41DDD753C0AC}"/>
              </a:ext>
            </a:extLst>
          </p:cNvPr>
          <p:cNvSpPr txBox="1"/>
          <p:nvPr/>
        </p:nvSpPr>
        <p:spPr>
          <a:xfrm>
            <a:off x="586154" y="5392615"/>
            <a:ext cx="5873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Obr.4 </a:t>
            </a:r>
            <a:r>
              <a:rPr lang="cs-CZ" dirty="0"/>
              <a:t>– Schéma rozložení Van Allenových radiačních pásů okolo Země.</a:t>
            </a:r>
          </a:p>
          <a:p>
            <a:r>
              <a:rPr lang="cs-CZ" dirty="0"/>
              <a:t>Zdroj: </a:t>
            </a:r>
            <a:r>
              <a:rPr lang="en-US" dirty="0"/>
              <a:t>[</a:t>
            </a:r>
            <a:r>
              <a:rPr lang="cs-CZ" dirty="0"/>
              <a:t>3</a:t>
            </a:r>
            <a:r>
              <a:rPr lang="en-US" dirty="0"/>
              <a:t>]</a:t>
            </a:r>
            <a:endParaRPr lang="en-GB" dirty="0"/>
          </a:p>
        </p:txBody>
      </p:sp>
      <p:pic>
        <p:nvPicPr>
          <p:cNvPr id="15" name="Zástupný symbol pro obsah 14">
            <a:extLst>
              <a:ext uri="{FF2B5EF4-FFF2-40B4-BE49-F238E27FC236}">
                <a16:creationId xmlns:a16="http://schemas.microsoft.com/office/drawing/2014/main" id="{CDBFD656-7222-40D7-A3FB-F8834614D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9" y="1651556"/>
            <a:ext cx="5767113" cy="3554885"/>
          </a:xfr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EBD385CD-26E7-474B-A907-FA34238E6A2C}"/>
              </a:ext>
            </a:extLst>
          </p:cNvPr>
          <p:cNvSpPr txBox="1"/>
          <p:nvPr/>
        </p:nvSpPr>
        <p:spPr>
          <a:xfrm>
            <a:off x="6459415" y="1651556"/>
            <a:ext cx="46057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Výška 1 000 – 60 000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Vnitřní – protony a elektrony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Vnější – elektrony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Nejvyšší koncentrace nad rovníkem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35875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872507E-B7D5-4BC6-85EE-22EB1D50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8</a:t>
            </a:fld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6E014D-11D4-49BE-B5B8-7A9767C42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0" y="1435378"/>
            <a:ext cx="6485171" cy="398724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97AEC78-A6C0-41F2-9A8C-FD4CFEA8554F}"/>
              </a:ext>
            </a:extLst>
          </p:cNvPr>
          <p:cNvSpPr txBox="1"/>
          <p:nvPr/>
        </p:nvSpPr>
        <p:spPr>
          <a:xfrm>
            <a:off x="703385" y="5742671"/>
            <a:ext cx="5263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5 –  </a:t>
            </a:r>
            <a:r>
              <a:rPr lang="cs-CZ" dirty="0" err="1"/>
              <a:t>Jihoatlantická</a:t>
            </a:r>
            <a:r>
              <a:rPr lang="cs-CZ" dirty="0"/>
              <a:t> anomálie</a:t>
            </a:r>
          </a:p>
          <a:p>
            <a:r>
              <a:rPr lang="cs-CZ" dirty="0"/>
              <a:t>Zdroj: </a:t>
            </a:r>
            <a:r>
              <a:rPr lang="en-US" dirty="0"/>
              <a:t>[4] 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33165EE-4E28-4396-82CC-FDD9FF82F76A}"/>
              </a:ext>
            </a:extLst>
          </p:cNvPr>
          <p:cNvSpPr txBox="1"/>
          <p:nvPr/>
        </p:nvSpPr>
        <p:spPr>
          <a:xfrm>
            <a:off x="7069015" y="1435378"/>
            <a:ext cx="41133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200 km na povrchem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Převážně z elektronů a protonů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Posouvá se směrem na severozápad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 několik řádů vyšší radiace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B06D89C-0108-447D-AC04-822BC11647A7}"/>
              </a:ext>
            </a:extLst>
          </p:cNvPr>
          <p:cNvSpPr txBox="1"/>
          <p:nvPr/>
        </p:nvSpPr>
        <p:spPr>
          <a:xfrm>
            <a:off x="996462" y="281354"/>
            <a:ext cx="890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err="1">
                <a:latin typeface="+mj-lt"/>
              </a:rPr>
              <a:t>Jihoatlantická</a:t>
            </a:r>
            <a:r>
              <a:rPr lang="cs-CZ" sz="3600" dirty="0">
                <a:latin typeface="+mj-lt"/>
              </a:rPr>
              <a:t> anomálie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609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7B74E8-C217-4AEC-8139-4A3463E1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zdroje</a:t>
            </a:r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3BBF4D-9A56-4319-B3AD-08370D69A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47" y="3200400"/>
            <a:ext cx="10457864" cy="2590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[1]</a:t>
            </a:r>
            <a:r>
              <a:rPr lang="en-GB" dirty="0">
                <a:hlinkClick r:id="rId2"/>
              </a:rPr>
              <a:t>https://indico.esa.int/event/233/attachments/3219/4238/The__SpacePix_radiation_monitor-Matej_Vaculciak.pdf</a:t>
            </a:r>
            <a:endParaRPr lang="cs-CZ" dirty="0"/>
          </a:p>
          <a:p>
            <a:pPr marL="0" indent="0">
              <a:buNone/>
            </a:pPr>
            <a:r>
              <a:rPr lang="en-GB" dirty="0"/>
              <a:t>[2]</a:t>
            </a:r>
            <a:r>
              <a:rPr lang="cs-CZ" dirty="0">
                <a:hlinkClick r:id="rId3"/>
              </a:rPr>
              <a:t> </a:t>
            </a:r>
            <a:r>
              <a:rPr lang="cs-CZ" dirty="0">
                <a:hlinkClick r:id="rId3"/>
              </a:rPr>
              <a:t>http://iopscience.iop.org/article/10.1088/1748-0221/13/12/C12017/pdf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[3] </a:t>
            </a:r>
            <a:r>
              <a:rPr lang="en-US" dirty="0">
                <a:hlinkClick r:id="rId4"/>
              </a:rPr>
              <a:t>https://commons.wikimedia.org/wiki/File:Van_Allen_radiation_belt.svg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[4] </a:t>
            </a:r>
            <a:r>
              <a:rPr lang="en-US" dirty="0">
                <a:hlinkClick r:id="rId5"/>
              </a:rPr>
              <a:t>https://www.sciencedirect.com/science/article/pii/S1364682617303887</a:t>
            </a:r>
            <a:r>
              <a:rPr lang="en-US" dirty="0"/>
              <a:t> </a:t>
            </a:r>
            <a:endParaRPr lang="cs-CZ" dirty="0"/>
          </a:p>
          <a:p>
            <a:pPr marL="0" indent="0">
              <a:buNone/>
            </a:pPr>
            <a:r>
              <a:rPr lang="en-US" dirty="0"/>
              <a:t>[5] </a:t>
            </a:r>
            <a:r>
              <a:rPr lang="en-US" dirty="0">
                <a:hlinkClick r:id="rId6"/>
              </a:rPr>
              <a:t>https://www.usys.ethz.ch/en/news-events/news/archive/2017/04/historischer-sonnensturm-ausgewertet.html</a:t>
            </a:r>
            <a:r>
              <a:rPr lang="en-US" dirty="0"/>
              <a:t> </a:t>
            </a:r>
            <a:br>
              <a:rPr lang="en-GB" dirty="0"/>
            </a:br>
            <a:r>
              <a:rPr lang="en-US" dirty="0"/>
              <a:t>[</a:t>
            </a:r>
            <a:r>
              <a:rPr lang="cs-CZ" dirty="0"/>
              <a:t>6</a:t>
            </a:r>
            <a:r>
              <a:rPr lang="en-US" dirty="0"/>
              <a:t>]</a:t>
            </a:r>
            <a:r>
              <a:rPr lang="cs-CZ" dirty="0"/>
              <a:t> </a:t>
            </a:r>
            <a:r>
              <a:rPr lang="cs-CZ" dirty="0">
                <a:hlinkClick r:id="rId7"/>
              </a:rPr>
              <a:t>https://vesmir.cz/cz/casopis/archiv-casopisu/2014/cislo-12/jihoatlanticka-anomalie-vnitrniho-radiacniho-pasu-zeme.html</a:t>
            </a:r>
            <a:endParaRPr lang="cs-CZ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hlinkClick r:id="rId3"/>
            </a:endParaRPr>
          </a:p>
          <a:p>
            <a:endParaRPr lang="cs-CZ" dirty="0"/>
          </a:p>
          <a:p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18DF953-D665-4594-853C-9650C9B9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9ACC-241F-4997-931E-57C5E5960A5F}" type="slidenum">
              <a:rPr lang="en-GB" smtClean="0"/>
              <a:t>9</a:t>
            </a:fld>
            <a:endParaRPr lang="en-GB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133BCC8-8A1E-41BA-B54E-8C336289CAD5}"/>
              </a:ext>
            </a:extLst>
          </p:cNvPr>
          <p:cNvSpPr txBox="1"/>
          <p:nvPr/>
        </p:nvSpPr>
        <p:spPr>
          <a:xfrm>
            <a:off x="785446" y="5392615"/>
            <a:ext cx="10261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Děkuji za pozornost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382957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íť">
  <a:themeElements>
    <a:clrScheme name="Síť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Síť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íť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TM03457485[[fn=Síť]]</Template>
  <TotalTime>3898</TotalTime>
  <Words>360</Words>
  <Application>Microsoft Office PowerPoint</Application>
  <PresentationFormat>Širokoúhlá obrazovka</PresentationFormat>
  <Paragraphs>77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Cambria Math</vt:lpstr>
      <vt:lpstr>Century Gothic</vt:lpstr>
      <vt:lpstr>Síť</vt:lpstr>
      <vt:lpstr>Studium radiační odolnosti monolitických křemíkových detektorů</vt:lpstr>
      <vt:lpstr>Obsah</vt:lpstr>
      <vt:lpstr>SpacePix detektor</vt:lpstr>
      <vt:lpstr>Prezentace aplikace PowerPoint</vt:lpstr>
      <vt:lpstr>Prezentace aplikace PowerPoint</vt:lpstr>
      <vt:lpstr>Solar particle event</vt:lpstr>
      <vt:lpstr>Van Allenovy pásy</vt:lpstr>
      <vt:lpstr>Prezentace aplikace PowerPoint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Vašek</dc:creator>
  <cp:lastModifiedBy>Vašek</cp:lastModifiedBy>
  <cp:revision>28</cp:revision>
  <dcterms:created xsi:type="dcterms:W3CDTF">2019-01-12T15:05:47Z</dcterms:created>
  <dcterms:modified xsi:type="dcterms:W3CDTF">2019-01-15T08:04:23Z</dcterms:modified>
</cp:coreProperties>
</file>