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5"/>
  </p:notes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88" r:id="rId21"/>
    <p:sldId id="289" r:id="rId22"/>
    <p:sldId id="290" r:id="rId23"/>
    <p:sldId id="292" r:id="rId24"/>
    <p:sldId id="282" r:id="rId25"/>
    <p:sldId id="283" r:id="rId26"/>
    <p:sldId id="284" r:id="rId27"/>
    <p:sldId id="285" r:id="rId28"/>
    <p:sldId id="286" r:id="rId29"/>
    <p:sldId id="258" r:id="rId30"/>
    <p:sldId id="287" r:id="rId31"/>
    <p:sldId id="277" r:id="rId32"/>
    <p:sldId id="291" r:id="rId33"/>
    <p:sldId id="261" r:id="rId3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852" y="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0202BD-CF24-4FA0-A7CC-8269EEB2DA5B}" type="datetimeFigureOut">
              <a:rPr lang="cs-CZ" smtClean="0"/>
              <a:t>14.01.2019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26A7F-7462-4B16-BAF2-20FD217D9D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4355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14.01.2019</a:t>
            </a: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Z. Moravcová: Elliptic flow of D0 meson in D+Au collisions with the STAR experiment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A00D-A535-4E73-91E3-3E6118C88B5D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567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14.01.2019</a:t>
            </a: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Z. Moravcová: Elliptic flow of D0 meson in D+Au collisions with the STAR experiment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A00D-A535-4E73-91E3-3E6118C88B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3845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14.01.2019</a:t>
            </a: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Z. Moravcová: Elliptic flow of D0 meson in D+Au collisions with the STAR experiment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A00D-A535-4E73-91E3-3E6118C88B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6541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14.01.2019</a:t>
            </a: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Z. Moravcová: Elliptic flow of D0 meson in D+Au collisions with the STAR experiment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A00D-A535-4E73-91E3-3E6118C88B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3063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14.01.2019</a:t>
            </a: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Z. Moravcová: Elliptic flow of D0 meson in D+Au collisions with the STAR experiment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A00D-A535-4E73-91E3-3E6118C88B5D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391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14.01.2019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Z. Moravcová: Elliptic flow of D0 meson in D+Au collisions with the STAR experiment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A00D-A535-4E73-91E3-3E6118C88B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7628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14.01.2019</a:t>
            </a:r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Z. Moravcová: Elliptic flow of D0 meson in D+Au collisions with the STAR experiment</a:t>
            </a: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A00D-A535-4E73-91E3-3E6118C88B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5493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14.01.2019</a:t>
            </a:r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Z. Moravcová: Elliptic flow of D0 meson in D+Au collisions with the STAR experiment</a:t>
            </a: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A00D-A535-4E73-91E3-3E6118C88B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8291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14.01.2019</a:t>
            </a:r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Z. Moravcová: Elliptic flow of D0 meson in D+Au collisions with the STAR experiment</a:t>
            </a: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A00D-A535-4E73-91E3-3E6118C88B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6638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cs-CZ" smtClean="0"/>
              <a:t>14.01.2019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Z. Moravcová: Elliptic flow of D0 meson in D+Au collisions with the STAR experiment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BA1A00D-A535-4E73-91E3-3E6118C88B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1911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14.01.2019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Z. Moravcová: Elliptic flow of D0 meson in D+Au collisions with the STAR experiment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A00D-A535-4E73-91E3-3E6118C88B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4530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14.01.2019</a:t>
            </a: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Z. Moravcová: Elliptic flow of D0 meson in D+Au collisions with the STAR experiment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BA1A00D-A535-4E73-91E3-3E6118C88B5D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614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0.png"/><Relationship Id="rId4" Type="http://schemas.openxmlformats.org/officeDocument/2006/relationships/image" Target="../media/image37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20.png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jpeg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dpis 1"/>
              <p:cNvSpPr>
                <a:spLocks noGrp="1"/>
              </p:cNvSpPr>
              <p:nvPr>
                <p:ph type="ctr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 smtClean="0"/>
                  <a:t>Measurement of elliptic flow of</a:t>
                </a:r>
                <a:r>
                  <a:rPr lang="sk-SK" b="1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b="1" dirty="0"/>
                  <a:t>meson </a:t>
                </a:r>
                <a:r>
                  <a:rPr lang="en-US" b="1" dirty="0" smtClean="0"/>
                  <a:t/>
                </a:r>
                <a:br>
                  <a:rPr lang="en-US" b="1" dirty="0" smtClean="0"/>
                </a:br>
                <a:r>
                  <a:rPr lang="en-US" sz="2800" b="1" dirty="0" smtClean="0"/>
                  <a:t>in </a:t>
                </a:r>
                <a:r>
                  <a:rPr lang="en-US" sz="2800" b="1" dirty="0" err="1"/>
                  <a:t>d+Au</a:t>
                </a:r>
                <a:r>
                  <a:rPr lang="en-US" sz="2800" b="1" dirty="0"/>
                  <a:t> collisions at </a:t>
                </a:r>
                <a:r>
                  <a:rPr lang="en-US" sz="2800" b="1" dirty="0" smtClean="0"/>
                  <a:t>200 </a:t>
                </a:r>
                <a:r>
                  <a:rPr lang="en-US" sz="2800" b="1" dirty="0"/>
                  <a:t>GeV with the STAR experiment</a:t>
                </a:r>
                <a:endParaRPr lang="cs-CZ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Nadpis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blipFill>
                <a:blip r:embed="rId2"/>
                <a:stretch>
                  <a:fillRect l="-5152" r="-2727" b="-581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Zuzana </a:t>
            </a:r>
            <a:r>
              <a:rPr lang="en-US" dirty="0" err="1" smtClean="0"/>
              <a:t>Moravcov</a:t>
            </a:r>
            <a:r>
              <a:rPr lang="sk-SK" dirty="0" smtClean="0"/>
              <a:t>á</a:t>
            </a:r>
          </a:p>
          <a:p>
            <a:r>
              <a:rPr lang="sk-SK" dirty="0" err="1" smtClean="0"/>
              <a:t>supervisor</a:t>
            </a:r>
            <a:r>
              <a:rPr lang="sk-SK" dirty="0" smtClean="0"/>
              <a:t>: Jaroslav </a:t>
            </a:r>
            <a:r>
              <a:rPr lang="sk-SK" dirty="0" err="1" smtClean="0"/>
              <a:t>bielčík</a:t>
            </a:r>
            <a:endParaRPr lang="sk-SK" dirty="0" smtClean="0"/>
          </a:p>
          <a:p>
            <a:r>
              <a:rPr lang="sk-SK" dirty="0" err="1" smtClean="0"/>
              <a:t>consultant</a:t>
            </a:r>
            <a:r>
              <a:rPr lang="sk-SK" dirty="0" smtClean="0"/>
              <a:t>: Lukáš </a:t>
            </a:r>
            <a:r>
              <a:rPr lang="sk-SK" dirty="0" err="1" smtClean="0"/>
              <a:t>Kramárik</a:t>
            </a:r>
            <a:endParaRPr lang="cs-CZ" dirty="0"/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1066800" y="4455620"/>
            <a:ext cx="100584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k-SK" dirty="0" smtClean="0"/>
              <a:t>Workshop EJČF 2019</a:t>
            </a:r>
          </a:p>
          <a:p>
            <a:pPr algn="r"/>
            <a:r>
              <a:rPr lang="sk-SK" dirty="0" err="1" smtClean="0"/>
              <a:t>bílý</a:t>
            </a:r>
            <a:r>
              <a:rPr lang="sk-SK" dirty="0" smtClean="0"/>
              <a:t> potok</a:t>
            </a:r>
          </a:p>
          <a:p>
            <a:pPr algn="r"/>
            <a:r>
              <a:rPr lang="sk-SK" dirty="0" smtClean="0"/>
              <a:t>14.1.2019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706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Multiparticle</a:t>
            </a:r>
            <a:r>
              <a:rPr lang="cs-CZ" dirty="0"/>
              <a:t> </a:t>
            </a:r>
            <a:r>
              <a:rPr lang="cs-CZ" dirty="0" err="1"/>
              <a:t>correlation</a:t>
            </a:r>
            <a:r>
              <a:rPr lang="cs-CZ" dirty="0"/>
              <a:t> </a:t>
            </a:r>
            <a:r>
              <a:rPr lang="cs-CZ" dirty="0" err="1"/>
              <a:t>method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 </a:t>
                </a:r>
                <a:r>
                  <a:rPr lang="en-US" i="1" dirty="0" smtClean="0"/>
                  <a:t>n</a:t>
                </a:r>
                <a:r>
                  <a:rPr lang="en-US" dirty="0" smtClean="0"/>
                  <a:t>-particle </a:t>
                </a:r>
                <a:r>
                  <a:rPr lang="en-US" dirty="0" err="1" smtClean="0"/>
                  <a:t>cumulants</a:t>
                </a:r>
                <a:r>
                  <a:rPr lang="en-US" dirty="0" smtClean="0"/>
                  <a:t>: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dirty="0"/>
                  <a:t> </a:t>
                </a:r>
                <a:r>
                  <a:rPr lang="en-US" i="1" dirty="0" smtClean="0"/>
                  <a:t>n = 2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≪2≫</m:t>
                    </m:r>
                  </m:oMath>
                </a14:m>
                <a:endParaRPr lang="en-US" b="0" dirty="0" smtClean="0"/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i="1" dirty="0" smtClean="0"/>
                  <a:t> n </a:t>
                </a:r>
                <a:r>
                  <a:rPr lang="en-US" i="1" dirty="0"/>
                  <a:t>= </a:t>
                </a:r>
                <a:r>
                  <a:rPr lang="en-US" i="1" dirty="0" smtClean="0"/>
                  <a:t>4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 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≫</m:t>
                    </m:r>
                  </m:oMath>
                </a14:m>
                <a:r>
                  <a:rPr lang="en-US" dirty="0" smtClean="0"/>
                  <a:t> - 2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≪2≫</m:t>
                    </m:r>
                  </m:oMath>
                </a14:m>
                <a:endParaRPr lang="en-US" dirty="0"/>
              </a:p>
              <a:p>
                <a:pPr lvl="1">
                  <a:buFont typeface="Wingdings" panose="05000000000000000000" pitchFamily="2" charset="2"/>
                  <a:buChar char="Ø"/>
                </a:pPr>
                <a:endParaRPr lang="en-US" dirty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b="0" dirty="0" smtClean="0"/>
                  <a:t> non-uniform detector acceptance</a:t>
                </a:r>
              </a:p>
              <a:p>
                <a:pPr marL="0" lvl="1" indent="0">
                  <a:spcBef>
                    <a:spcPts val="1200"/>
                  </a:spcBef>
                  <a:spcAft>
                    <a:spcPts val="200"/>
                  </a:spcAft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 ≪2≫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−[≪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≫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 ≪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≫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 smtClean="0"/>
              </a:p>
              <a:p>
                <a:pPr marL="0" lvl="1" indent="0">
                  <a:spcBef>
                    <a:spcPts val="1200"/>
                  </a:spcBef>
                  <a:spcAft>
                    <a:spcPts val="200"/>
                  </a:spcAft>
                  <a:buSzPct val="100000"/>
                  <a:buNone/>
                </a:pPr>
                <a:endParaRPr lang="en-US" dirty="0"/>
              </a:p>
              <a:p>
                <a:pPr marL="285750" lvl="1" indent="-285750">
                  <a:spcBef>
                    <a:spcPts val="1200"/>
                  </a:spcBef>
                  <a:spcAft>
                    <a:spcPts val="200"/>
                  </a:spcAft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reference harmonic: </a:t>
                </a:r>
              </a:p>
              <a:p>
                <a:pPr marL="468630" lvl="2" indent="-285750">
                  <a:spcBef>
                    <a:spcPts val="1200"/>
                  </a:spcBef>
                  <a:spcAft>
                    <a:spcPts val="200"/>
                  </a:spcAft>
                  <a:buSzPct val="100000"/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{2}=</m:t>
                    </m:r>
                    <m:rad>
                      <m:radPr>
                        <m:degHide m:val="on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{2}</m:t>
                        </m:r>
                      </m:e>
                    </m:rad>
                  </m:oMath>
                </a14:m>
                <a:endParaRPr lang="en-US" sz="1600" dirty="0" smtClean="0"/>
              </a:p>
              <a:p>
                <a:pPr marL="468630" lvl="2" indent="-285750">
                  <a:spcBef>
                    <a:spcPts val="1200"/>
                  </a:spcBef>
                  <a:spcAft>
                    <a:spcPts val="200"/>
                  </a:spcAft>
                  <a:buSzPct val="100000"/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{4}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g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{4}</m:t>
                        </m:r>
                      </m:e>
                    </m:rad>
                  </m:oMath>
                </a14:m>
                <a:endParaRPr lang="en-US" sz="1600" dirty="0" smtClean="0"/>
              </a:p>
              <a:p>
                <a:pPr marL="468630" lvl="2" indent="-285750">
                  <a:spcBef>
                    <a:spcPts val="1200"/>
                  </a:spcBef>
                  <a:spcAft>
                    <a:spcPts val="200"/>
                  </a:spcAft>
                  <a:buSzPct val="100000"/>
                  <a:buFont typeface="Wingdings" panose="05000000000000000000" pitchFamily="2" charset="2"/>
                  <a:buChar char="Ø"/>
                </a:pPr>
                <a:endParaRPr lang="en-US" dirty="0" smtClean="0"/>
              </a:p>
              <a:p>
                <a:pPr marL="91440" lvl="1" indent="-91440">
                  <a:spcBef>
                    <a:spcPts val="1200"/>
                  </a:spcBef>
                  <a:spcAft>
                    <a:spcPts val="200"/>
                  </a:spcAft>
                  <a:buSzPct val="100000"/>
                  <a:buFont typeface="Wingdings" panose="05000000000000000000" pitchFamily="2" charset="2"/>
                  <a:buChar char="Ø"/>
                </a:pPr>
                <a:endParaRPr lang="en-US" dirty="0"/>
              </a:p>
              <a:p>
                <a:pPr marL="91440" lvl="1" indent="-91440">
                  <a:spcBef>
                    <a:spcPts val="1200"/>
                  </a:spcBef>
                  <a:spcAft>
                    <a:spcPts val="200"/>
                  </a:spcAft>
                  <a:buSzPct val="100000"/>
                  <a:buFont typeface="Wingdings" panose="05000000000000000000" pitchFamily="2" charset="2"/>
                  <a:buChar char="Ø"/>
                </a:pPr>
                <a:endParaRPr lang="en-US" dirty="0"/>
              </a:p>
              <a:p>
                <a:pPr>
                  <a:buFont typeface="Wingdings" panose="05000000000000000000" pitchFamily="2" charset="2"/>
                  <a:buChar char="Ø"/>
                </a:pPr>
                <a:endParaRPr lang="en-US" b="0" dirty="0" smtClean="0"/>
              </a:p>
              <a:p>
                <a:pPr lvl="1">
                  <a:buFont typeface="Wingdings" panose="05000000000000000000" pitchFamily="2" charset="2"/>
                  <a:buChar char="Ø"/>
                </a:pPr>
                <a:endParaRPr lang="en-US" b="0" dirty="0" smtClean="0"/>
              </a:p>
              <a:p>
                <a:pPr lvl="1">
                  <a:buFont typeface="Wingdings" panose="05000000000000000000" pitchFamily="2" charset="2"/>
                  <a:buChar char="Ø"/>
                </a:pPr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1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14.01.2019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Z. Moravcová: Elliptic flow of D0 meson in D+Au collisions with the STAR experiment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A00D-A535-4E73-91E3-3E6118C88B5D}" type="slidenum">
              <a:rPr lang="cs-CZ" smtClean="0"/>
              <a:t>10</a:t>
            </a:fld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7411698" y="2247543"/>
                <a:ext cx="3144772" cy="10914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≪2≫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= ≪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𝑖𝑛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≫</m:t>
                      </m:r>
                    </m:oMath>
                  </m:oMathPara>
                </a14:m>
                <a:endParaRPr lang="en-US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&lt;2&gt; 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 </m:t>
                          </m:r>
                        </m:e>
                      </m:nary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𝑖𝑛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sup>
                      </m:sSup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1698" y="2247543"/>
                <a:ext cx="3144772" cy="10914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129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Multiparticle</a:t>
            </a:r>
            <a:r>
              <a:rPr lang="cs-CZ" dirty="0"/>
              <a:t> </a:t>
            </a:r>
            <a:r>
              <a:rPr lang="cs-CZ" dirty="0" err="1"/>
              <a:t>correlation</a:t>
            </a:r>
            <a:r>
              <a:rPr lang="cs-CZ" dirty="0"/>
              <a:t> </a:t>
            </a:r>
            <a:r>
              <a:rPr lang="cs-CZ" dirty="0" err="1"/>
              <a:t>method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10058400" cy="4461062"/>
              </a:xfrm>
            </p:spPr>
            <p:txBody>
              <a:bodyPr/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 2</a:t>
                </a:r>
                <a:r>
                  <a:rPr lang="en-US" baseline="30000" dirty="0" smtClean="0"/>
                  <a:t>nd</a:t>
                </a:r>
                <a:r>
                  <a:rPr lang="en-US" dirty="0" smtClean="0"/>
                  <a:t> order </a:t>
                </a:r>
                <a:r>
                  <a:rPr lang="en-US" dirty="0" err="1" smtClean="0"/>
                  <a:t>cumulant</a:t>
                </a:r>
                <a:r>
                  <a:rPr lang="en-US" dirty="0" smtClean="0"/>
                  <a:t>: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 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′ </m:t>
                        </m:r>
                      </m:e>
                    </m:nary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𝑖𝑛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sup>
                    </m:sSup>
                  </m:oMath>
                </a14:m>
                <a:endParaRPr lang="en-US" dirty="0" smtClean="0"/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&lt;2&gt; 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−1)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>
                  <a:buFont typeface="Wingdings" panose="05000000000000000000" pitchFamily="2" charset="2"/>
                  <a:buChar char="Ø"/>
                </a:pPr>
                <a:endParaRPr lang="en-US" dirty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 how to avoid autocorrelation? 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dirty="0" smtClean="0"/>
                  <a:t> gap! 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&lt;2&gt; 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  <m:sup/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fun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</m:e>
                        </m:nary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  <m:sup/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+ </m:t>
                            </m:r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  <m:sup/>
                              <m:e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𝜙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fun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e>
                            </m:nary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sub>
                              <m:sup/>
                              <m:e>
                                <m:func>
                                  <m:func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𝜙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</m:nary>
                          </m:e>
                        </m:nary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#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201168" lvl="1" indent="0">
                  <a:buNone/>
                </a:pPr>
                <a:endParaRPr lang="en-US" dirty="0" smtClean="0"/>
              </a:p>
              <a:p>
                <a:pPr marL="201168" lvl="1" indent="0">
                  <a:buNone/>
                </a:pPr>
                <a:endParaRPr lang="en-US" dirty="0"/>
              </a:p>
              <a:p>
                <a:pPr marL="201168" lvl="1" indent="0">
                  <a:buNone/>
                </a:pPr>
                <a:endParaRPr lang="en-US" dirty="0" smtClean="0"/>
              </a:p>
              <a:p>
                <a:pPr marL="251460" indent="-342900"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technical hint: ROOT’s </a:t>
                </a:r>
                <a:r>
                  <a:rPr lang="en-US" dirty="0" err="1" smtClean="0"/>
                  <a:t>TProfile</a:t>
                </a:r>
                <a:r>
                  <a:rPr lang="en-US" dirty="0" smtClean="0"/>
                  <a:t> – average over events</a:t>
                </a:r>
                <a:endParaRPr lang="en-US" dirty="0"/>
              </a:p>
              <a:p>
                <a:pPr lvl="1">
                  <a:buFont typeface="Wingdings" panose="05000000000000000000" pitchFamily="2" charset="2"/>
                  <a:buChar char="Ø"/>
                </a:pPr>
                <a:endParaRPr lang="cs-CZ" dirty="0"/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10058400" cy="4461062"/>
              </a:xfrm>
              <a:blipFill>
                <a:blip r:embed="rId2"/>
                <a:stretch>
                  <a:fillRect l="-1455" t="-204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14.01.2019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Z. Moravcová: Elliptic flow of D0 meson in D+Au collisions with the STAR experiment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A00D-A535-4E73-91E3-3E6118C88B5D}" type="slidenum">
              <a:rPr lang="cs-CZ" smtClean="0"/>
              <a:t>11</a:t>
            </a:fld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8930355" y="3196127"/>
            <a:ext cx="1888621" cy="2076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2" name="Přímá spojnice 11"/>
          <p:cNvCxnSpPr>
            <a:stCxn id="10" idx="1"/>
            <a:endCxn id="10" idx="3"/>
          </p:cNvCxnSpPr>
          <p:nvPr/>
        </p:nvCxnSpPr>
        <p:spPr>
          <a:xfrm>
            <a:off x="8930355" y="4234441"/>
            <a:ext cx="18886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>
            <a:stCxn id="10" idx="1"/>
            <a:endCxn id="10" idx="3"/>
          </p:cNvCxnSpPr>
          <p:nvPr/>
        </p:nvCxnSpPr>
        <p:spPr>
          <a:xfrm>
            <a:off x="8930355" y="4234441"/>
            <a:ext cx="188862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Obdélník 17"/>
          <p:cNvSpPr/>
          <p:nvPr/>
        </p:nvSpPr>
        <p:spPr>
          <a:xfrm>
            <a:off x="8930355" y="4042637"/>
            <a:ext cx="1888621" cy="38360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TextovéPole 18"/>
          <p:cNvSpPr txBox="1"/>
          <p:nvPr/>
        </p:nvSpPr>
        <p:spPr>
          <a:xfrm>
            <a:off x="9755226" y="3520316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</a:t>
            </a:r>
            <a:endParaRPr lang="cs-CZ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9755226" y="460563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ovéPole 21"/>
              <p:cNvSpPr txBox="1"/>
              <p:nvPr/>
            </p:nvSpPr>
            <p:spPr>
              <a:xfrm>
                <a:off x="10804045" y="4042637"/>
                <a:ext cx="7032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dirty="0"/>
                  <a:t> gap</a:t>
                </a:r>
                <a:endParaRPr lang="cs-CZ" dirty="0"/>
              </a:p>
            </p:txBody>
          </p:sp>
        </mc:Choice>
        <mc:Fallback xmlns="">
          <p:sp>
            <p:nvSpPr>
              <p:cNvPr id="22" name="TextovéPol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4045" y="4042637"/>
                <a:ext cx="703269" cy="369332"/>
              </a:xfrm>
              <a:prstGeom prst="rect">
                <a:avLst/>
              </a:prstGeom>
              <a:blipFill>
                <a:blip r:embed="rId3"/>
                <a:stretch>
                  <a:fillRect t="-8197" r="-6897" b="-245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2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flow - RECAP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lvl="1" indent="0" algn="ctr">
                  <a:spcBef>
                    <a:spcPts val="1200"/>
                  </a:spcBef>
                  <a:spcAft>
                    <a:spcPts val="200"/>
                  </a:spcAft>
                  <a:buSzPct val="100000"/>
                  <a:buNone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lvl="1" indent="0" algn="ctr">
                  <a:spcBef>
                    <a:spcPts val="1200"/>
                  </a:spcBef>
                  <a:spcAft>
                    <a:spcPts val="200"/>
                  </a:spcAft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 ≪2≫−[≪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≫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 ≪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≫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 smtClean="0"/>
              </a:p>
              <a:p>
                <a:pPr marL="0" lvl="1" indent="0" algn="ctr">
                  <a:spcBef>
                    <a:spcPts val="1200"/>
                  </a:spcBef>
                  <a:spcAft>
                    <a:spcPts val="200"/>
                  </a:spcAft>
                  <a:buSzPct val="100000"/>
                  <a:buNone/>
                </a:pPr>
                <a:endParaRPr lang="en-US" dirty="0"/>
              </a:p>
              <a:p>
                <a:pPr marL="0" lvl="1" indent="0" algn="ctr">
                  <a:spcBef>
                    <a:spcPts val="1200"/>
                  </a:spcBef>
                  <a:spcAft>
                    <a:spcPts val="200"/>
                  </a:spcAft>
                  <a:buSzPct val="100000"/>
                  <a:buNone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lvl="1" indent="0" algn="ctr">
                  <a:spcBef>
                    <a:spcPts val="1200"/>
                  </a:spcBef>
                  <a:spcAft>
                    <a:spcPts val="200"/>
                  </a:spcAft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&lt;2&gt; 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  <m:sup/>
                            <m:e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∗</m:t>
                              </m:r>
                            </m:e>
                          </m:nary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  <m:sup/>
                            <m:e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+ 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  <m:sup/>
                                <m:e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</m:d>
                                    </m:e>
                                  </m:func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∗</m:t>
                                  </m:r>
                                </m:e>
                              </m:nary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  <m:sup/>
                                <m:e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nary>
                            </m:e>
                          </m:nary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∗ #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lvl="1" indent="0" algn="ctr">
                  <a:spcBef>
                    <a:spcPts val="1200"/>
                  </a:spcBef>
                  <a:spcAft>
                    <a:spcPts val="200"/>
                  </a:spcAft>
                  <a:buSzPct val="100000"/>
                  <a:buNone/>
                </a:pP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lvl="1" indent="0" algn="ctr">
                  <a:spcBef>
                    <a:spcPts val="1200"/>
                  </a:spcBef>
                  <a:spcAft>
                    <a:spcPts val="200"/>
                  </a:spcAft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 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  <m:sup/>
                            <m:e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nary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lvl="1" indent="0" algn="ctr">
                  <a:spcBef>
                    <a:spcPts val="1200"/>
                  </a:spcBef>
                  <a:spcAft>
                    <a:spcPts val="200"/>
                  </a:spcAft>
                  <a:buSzPct val="100000"/>
                  <a:buNone/>
                </a:pPr>
                <a:endParaRPr lang="en-US" dirty="0"/>
              </a:p>
              <a:p>
                <a:pPr marL="0" lvl="1" indent="0" algn="ctr">
                  <a:spcBef>
                    <a:spcPts val="1200"/>
                  </a:spcBef>
                  <a:spcAft>
                    <a:spcPts val="200"/>
                  </a:spcAft>
                  <a:buSzPct val="100000"/>
                  <a:buNone/>
                </a:pPr>
                <a:r>
                  <a:rPr lang="en-US" dirty="0" smtClean="0"/>
                  <a:t>Reference is important, but it’s only a reference… </a:t>
                </a:r>
                <a:endParaRPr lang="en-US" dirty="0"/>
              </a:p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  <a:p>
                <a:pPr algn="ctr"/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14.01.2019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Z. Moravcová: Elliptic flow of D0 meson in D+Au collisions with the STAR experiment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A00D-A535-4E73-91E3-3E6118C88B5D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967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analysis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79" y="1845734"/>
            <a:ext cx="10422451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what do we need?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reference flow particle (RFP), </a:t>
            </a:r>
            <a:r>
              <a:rPr lang="en-US" dirty="0" err="1" smtClean="0"/>
              <a:t>eg</a:t>
            </a:r>
            <a:r>
              <a:rPr lang="en-US" dirty="0" smtClean="0"/>
              <a:t>. all charged hadrons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/>
              <a:t> </a:t>
            </a:r>
            <a:r>
              <a:rPr lang="en-US" b="1" dirty="0" smtClean="0"/>
              <a:t>particle of interest </a:t>
            </a:r>
            <a:r>
              <a:rPr lang="en-US" dirty="0" smtClean="0"/>
              <a:t>(POI)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what will we do? </a:t>
            </a:r>
            <a:r>
              <a:rPr lang="en-US" dirty="0" smtClean="0"/>
              <a:t>(“</a:t>
            </a:r>
            <a:r>
              <a:rPr lang="en-US" dirty="0" err="1" smtClean="0"/>
              <a:t>kucha</a:t>
            </a:r>
            <a:r>
              <a:rPr lang="sk-SK" dirty="0" err="1" smtClean="0"/>
              <a:t>řka</a:t>
            </a:r>
            <a:r>
              <a:rPr lang="en-US" dirty="0" smtClean="0"/>
              <a:t>”</a:t>
            </a:r>
            <a:r>
              <a:rPr lang="sk-SK" dirty="0" smtClean="0"/>
              <a:t>)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step 1: estimation of the reference flow by using only the RFPs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step 2: estimation of the differential flow of POIs with the respect to the reference flow of the RFPs </a:t>
            </a:r>
            <a:r>
              <a:rPr lang="en-US" sz="1400" dirty="0" smtClean="0"/>
              <a:t>(step 1)</a:t>
            </a: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14.01.2019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Z. Moravcová: Elliptic flow of D0 meson in D+Au collisions with the STAR experiment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A00D-A535-4E73-91E3-3E6118C88B5D}" type="slidenum">
              <a:rPr lang="cs-CZ" smtClean="0"/>
              <a:t>13</a:t>
            </a:fld>
            <a:endParaRPr lang="cs-CZ"/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814" y="4724405"/>
            <a:ext cx="2885955" cy="151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92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Differential</a:t>
            </a:r>
            <a:r>
              <a:rPr lang="cs-CZ" dirty="0" smtClean="0"/>
              <a:t> </a:t>
            </a:r>
            <a:r>
              <a:rPr lang="cs-CZ" dirty="0" err="1" smtClean="0"/>
              <a:t>flow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097279" y="1845734"/>
                <a:ext cx="11094721" cy="4023360"/>
              </a:xfrm>
            </p:spPr>
            <p:txBody>
              <a:bodyPr/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cs-CZ" dirty="0" smtClean="0"/>
                  <a:t> </a:t>
                </a:r>
                <a:r>
                  <a:rPr lang="cs-CZ" dirty="0" err="1" smtClean="0"/>
                  <a:t>reduced</a:t>
                </a:r>
                <a:r>
                  <a:rPr lang="cs-CZ" dirty="0" smtClean="0"/>
                  <a:t> single-</a:t>
                </a:r>
                <a:r>
                  <a:rPr lang="cs-CZ" dirty="0" err="1" smtClean="0"/>
                  <a:t>event</a:t>
                </a:r>
                <a:r>
                  <a:rPr lang="cs-CZ" dirty="0" smtClean="0"/>
                  <a:t> </a:t>
                </a:r>
                <a:r>
                  <a:rPr lang="cs-CZ" dirty="0" err="1" smtClean="0"/>
                  <a:t>average</a:t>
                </a:r>
                <a:r>
                  <a:rPr lang="cs-CZ" dirty="0" smtClean="0"/>
                  <a:t> 2-particle </a:t>
                </a:r>
                <a:r>
                  <a:rPr lang="cs-CZ" dirty="0" err="1" smtClean="0"/>
                  <a:t>azimuthal</a:t>
                </a:r>
                <a:r>
                  <a:rPr lang="cs-CZ" dirty="0" smtClean="0"/>
                  <a:t> </a:t>
                </a:r>
                <a:r>
                  <a:rPr lang="cs-CZ" dirty="0" err="1" smtClean="0"/>
                  <a:t>correlation</a:t>
                </a:r>
                <a:r>
                  <a:rPr lang="cs-CZ" dirty="0" smtClean="0"/>
                  <a:t>: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&gt; = &lt;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dirty="0"/>
                  <a:t> </a:t>
                </a:r>
                <a:r>
                  <a:rPr lang="en-US" dirty="0" smtClean="0"/>
                  <a:t>in practice (POI from B):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  <m:sup/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+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𝜙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∗</m:t>
                                </m:r>
                              </m:e>
                            </m:fun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sub>
                              <m:sup/>
                              <m:e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𝜙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</m:nary>
                          </m:e>
                        </m:nary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𝑃𝑂𝐼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∗ #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  <a:r>
                  <a:rPr lang="en-US" sz="1400" dirty="0" smtClean="0"/>
                  <a:t>(in our analysis: POI by POI, not event by event)</a:t>
                </a:r>
                <a:endParaRPr lang="en-US" dirty="0" smtClean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/>
                  <a:t> </a:t>
                </a:r>
                <a:r>
                  <a:rPr lang="en-US" dirty="0" smtClean="0"/>
                  <a:t>differential 2</a:t>
                </a:r>
                <a:r>
                  <a:rPr lang="en-US" baseline="30000" dirty="0" smtClean="0"/>
                  <a:t>nd</a:t>
                </a:r>
                <a:r>
                  <a:rPr lang="en-US" dirty="0" smtClean="0"/>
                  <a:t> order </a:t>
                </a:r>
                <a:r>
                  <a:rPr lang="en-US" dirty="0" err="1" smtClean="0"/>
                  <a:t>cumulant</a:t>
                </a:r>
                <a:r>
                  <a:rPr lang="en-US" dirty="0" smtClean="0"/>
                  <a:t>: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≪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≫ </m:t>
                    </m:r>
                  </m:oMath>
                </a14:m>
                <a:endParaRPr lang="en-US" dirty="0" smtClean="0"/>
              </a:p>
              <a:p>
                <a:pPr lvl="1">
                  <a:buFont typeface="Wingdings" panose="05000000000000000000" pitchFamily="2" charset="2"/>
                  <a:buChar char="Ø"/>
                </a:pPr>
                <a:endParaRPr lang="en-US" dirty="0"/>
              </a:p>
              <a:p>
                <a:pPr marL="91440" lvl="1" indent="-91440">
                  <a:spcBef>
                    <a:spcPts val="1200"/>
                  </a:spcBef>
                  <a:spcAft>
                    <a:spcPts val="200"/>
                  </a:spcAft>
                  <a:buSzPct val="100000"/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 ≪2≫−[≪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≫∗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≪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≫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+ ≪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≫∗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≪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≫]</m:t>
                    </m:r>
                  </m:oMath>
                </a14:m>
                <a:endParaRPr lang="en-US" dirty="0"/>
              </a:p>
              <a:p>
                <a:pPr marL="201168" lvl="1" indent="0">
                  <a:buNone/>
                </a:pPr>
                <a:endParaRPr lang="en-US" dirty="0" smtClean="0"/>
              </a:p>
              <a:p>
                <a:pPr marL="201168" lvl="1" indent="0">
                  <a:buNone/>
                </a:pPr>
                <a:endParaRPr lang="en-US" dirty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dirty="0" smtClean="0"/>
                  <a:t> might be (should be?) a function of a variable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 smtClean="0"/>
                  <a:t> centrality, …)</a:t>
                </a:r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79" y="1845734"/>
                <a:ext cx="11094721" cy="4023360"/>
              </a:xfrm>
              <a:blipFill>
                <a:blip r:embed="rId2"/>
                <a:stretch>
                  <a:fillRect l="-1319" t="-1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14.01.2019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Z. Moravcová: Elliptic flow of D0 meson in D+Au collisions with the STAR experiment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A00D-A535-4E73-91E3-3E6118C88B5D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111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Fourier coefficients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√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}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lvl="1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- directed flow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- elliptic flow</a:t>
                </a:r>
                <a:endParaRPr lang="sk-SK" dirty="0"/>
              </a:p>
              <a:p>
                <a:pPr lvl="1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- </a:t>
                </a:r>
                <a:r>
                  <a:rPr lang="sk-SK" dirty="0" err="1"/>
                  <a:t>triangular</a:t>
                </a:r>
                <a:r>
                  <a:rPr lang="en-US" dirty="0"/>
                  <a:t> </a:t>
                </a:r>
                <a:r>
                  <a:rPr lang="en-US" dirty="0" smtClean="0"/>
                  <a:t>flow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endParaRPr lang="en-US" dirty="0"/>
              </a:p>
              <a:p>
                <a:pPr lvl="1">
                  <a:buFont typeface="Wingdings" panose="05000000000000000000" pitchFamily="2" charset="2"/>
                  <a:buChar char="Ø"/>
                </a:pPr>
                <a:endParaRPr lang="en-US" dirty="0" smtClean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/>
                  <a:t> </a:t>
                </a:r>
                <a:r>
                  <a:rPr lang="en-US" dirty="0" smtClean="0"/>
                  <a:t>WATCH OUT – obtained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 contains background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𝑠𝑖𝑔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𝑡𝑜𝑡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𝑠𝑖𝑔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𝑏𝑘𝑔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𝑡𝑜𝑡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𝑏𝑘𝑔</m:t>
                        </m:r>
                      </m:sup>
                    </m:sSubSup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14.01.2019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Z. Moravcová: Elliptic flow of D0 meson in D+Au collisions with the STAR experiment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A00D-A535-4E73-91E3-3E6118C88B5D}" type="slidenum">
              <a:rPr lang="cs-CZ" smtClean="0"/>
              <a:t>15</a:t>
            </a:fld>
            <a:endParaRPr lang="cs-CZ"/>
          </a:p>
        </p:txBody>
      </p:sp>
      <p:pic>
        <p:nvPicPr>
          <p:cNvPr id="7" name="Zástupný symbol pro obsah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2" t="31309" r="79333" b="46214"/>
          <a:stretch/>
        </p:blipFill>
        <p:spPr>
          <a:xfrm>
            <a:off x="8244101" y="1926873"/>
            <a:ext cx="2725741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30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1279380"/>
            <a:ext cx="10058400" cy="1450757"/>
          </a:xfrm>
        </p:spPr>
        <p:txBody>
          <a:bodyPr/>
          <a:lstStyle/>
          <a:p>
            <a:pPr algn="ctr"/>
            <a:r>
              <a:rPr lang="en-US" dirty="0" smtClean="0"/>
              <a:t>Too </a:t>
            </a:r>
            <a:r>
              <a:rPr lang="sk-SK" dirty="0" err="1" smtClean="0"/>
              <a:t>many</a:t>
            </a:r>
            <a:r>
              <a:rPr lang="en-US" dirty="0" smtClean="0"/>
              <a:t> formulas? 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14.01.2019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Z. Moravcová: Elliptic flow of D0 meson in D+Au collisions with the STAR experiment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A00D-A535-4E73-91E3-3E6118C88B5D}" type="slidenum">
              <a:rPr lang="cs-CZ" smtClean="0"/>
              <a:t>16</a:t>
            </a:fld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765249" y="1170220"/>
            <a:ext cx="10836067" cy="7566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122" name="Picture 2" descr="Image result for make it stop me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699" y="3116740"/>
            <a:ext cx="3470602" cy="295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3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 experiment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14.01.2019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Z. Moravcová: Elliptic flow of D0 meson in D+Au collisions with the STAR experiment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A00D-A535-4E73-91E3-3E6118C88B5D}" type="slidenum">
              <a:rPr lang="cs-CZ" smtClean="0"/>
              <a:t>17</a:t>
            </a:fld>
            <a:endParaRPr lang="cs-CZ"/>
          </a:p>
        </p:txBody>
      </p:sp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591" y="1845734"/>
            <a:ext cx="6098817" cy="422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78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Nadpis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 smtClean="0"/>
                  <a:t> meson </a:t>
                </a:r>
                <a:endParaRPr lang="cs-CZ" dirty="0"/>
              </a:p>
            </p:txBody>
          </p:sp>
        </mc:Choice>
        <mc:Fallback>
          <p:sp>
            <p:nvSpPr>
              <p:cNvPr id="2" name="Nadpis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2310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10058400" cy="4452516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 open charm meson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dirty="0" smtClean="0"/>
                  <a:t>)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=(1864.84±0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.05)</m:t>
                    </m:r>
                  </m:oMath>
                </a14:m>
                <a:r>
                  <a:rPr lang="en-US" dirty="0" smtClean="0"/>
                  <a:t> MeV/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=122.9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μm</m:t>
                    </m:r>
                  </m:oMath>
                </a14:m>
                <a:endParaRPr lang="en-US" dirty="0" smtClean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/>
                  <a:t> </a:t>
                </a:r>
                <a:r>
                  <a:rPr lang="sk-SK" dirty="0" err="1" smtClean="0"/>
                  <a:t>hadronic</a:t>
                </a:r>
                <a:r>
                  <a:rPr lang="sk-SK" dirty="0" smtClean="0"/>
                  <a:t> </a:t>
                </a:r>
                <a:r>
                  <a:rPr lang="sk-SK" dirty="0" err="1" smtClean="0"/>
                  <a:t>channel</a:t>
                </a:r>
                <a:r>
                  <a:rPr lang="sk-SK" dirty="0" smtClean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∓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±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 smtClean="0"/>
                  <a:t> BR 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3.89±0.04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endParaRPr lang="en-US" dirty="0" smtClean="0"/>
              </a:p>
              <a:p>
                <a:pPr>
                  <a:buFont typeface="Wingdings" panose="05000000000000000000" pitchFamily="2" charset="2"/>
                  <a:buChar char="Ø"/>
                </a:pPr>
                <a:endParaRPr lang="sk-SK" dirty="0" smtClean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sk-SK" dirty="0"/>
                  <a:t> </a:t>
                </a:r>
                <a:r>
                  <a:rPr lang="sk-SK" dirty="0" smtClean="0"/>
                  <a:t>6 </a:t>
                </a:r>
                <a:r>
                  <a:rPr lang="sk-SK" dirty="0" err="1" smtClean="0"/>
                  <a:t>variables</a:t>
                </a:r>
                <a:r>
                  <a:rPr lang="sk-SK" dirty="0" smtClean="0"/>
                  <a:t>: 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sk-SK" dirty="0" smtClean="0"/>
                  <a:t> </a:t>
                </a:r>
                <a:r>
                  <a:rPr lang="sk-SK" dirty="0" err="1" smtClean="0"/>
                  <a:t>decay</a:t>
                </a:r>
                <a:r>
                  <a:rPr lang="sk-SK" dirty="0" smtClean="0"/>
                  <a:t> </a:t>
                </a:r>
                <a:r>
                  <a:rPr lang="sk-SK" dirty="0" err="1" smtClean="0"/>
                  <a:t>length</a:t>
                </a:r>
                <a:r>
                  <a:rPr lang="sk-SK" dirty="0" smtClean="0"/>
                  <a:t> of D </a:t>
                </a:r>
                <a:r>
                  <a:rPr lang="sk-SK" dirty="0" err="1" smtClean="0"/>
                  <a:t>meson</a:t>
                </a:r>
                <a:r>
                  <a:rPr lang="sk-SK" dirty="0" smtClean="0"/>
                  <a:t> </a:t>
                </a:r>
                <a:r>
                  <a:rPr lang="sk-SK" dirty="0" err="1" smtClean="0"/>
                  <a:t>candidate</a:t>
                </a:r>
                <a:endParaRPr lang="sk-SK" dirty="0"/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sk-SK" dirty="0" smtClean="0"/>
                  <a:t> </a:t>
                </a:r>
                <a:r>
                  <a:rPr lang="en-US" dirty="0"/>
                  <a:t>daughters DCA to primary </a:t>
                </a:r>
                <a:r>
                  <a:rPr lang="en-US" dirty="0" smtClean="0"/>
                  <a:t>vertex</a:t>
                </a:r>
                <a:r>
                  <a:rPr lang="sk-SK" dirty="0" smtClean="0"/>
                  <a:t> (</a:t>
                </a:r>
                <a:r>
                  <a:rPr lang="sk-SK" dirty="0" err="1" smtClean="0"/>
                  <a:t>kaon</a:t>
                </a:r>
                <a:r>
                  <a:rPr lang="sk-SK" dirty="0" smtClean="0"/>
                  <a:t>, </a:t>
                </a:r>
                <a:r>
                  <a:rPr lang="sk-SK" dirty="0" err="1" smtClean="0"/>
                  <a:t>pion</a:t>
                </a:r>
                <a:r>
                  <a:rPr lang="sk-SK" dirty="0" smtClean="0"/>
                  <a:t>)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sk-SK" dirty="0"/>
                  <a:t> </a:t>
                </a:r>
                <a:r>
                  <a:rPr lang="cs-CZ" dirty="0"/>
                  <a:t>DCA </a:t>
                </a:r>
                <a:r>
                  <a:rPr lang="cs-CZ" dirty="0" err="1"/>
                  <a:t>between</a:t>
                </a:r>
                <a:r>
                  <a:rPr lang="cs-CZ" dirty="0"/>
                  <a:t> </a:t>
                </a:r>
                <a:r>
                  <a:rPr lang="cs-CZ" dirty="0" err="1"/>
                  <a:t>daughter</a:t>
                </a:r>
                <a:r>
                  <a:rPr lang="cs-CZ" dirty="0"/>
                  <a:t> </a:t>
                </a:r>
                <a:r>
                  <a:rPr lang="cs-CZ" dirty="0" err="1" smtClean="0"/>
                  <a:t>particles</a:t>
                </a:r>
                <a:endParaRPr lang="cs-CZ" dirty="0" smtClean="0"/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sk-SK" dirty="0"/>
                  <a:t> </a:t>
                </a:r>
                <a:r>
                  <a:rPr lang="en-US" dirty="0"/>
                  <a:t>pointing angle θ between reconstructed </a:t>
                </a:r>
                <a:r>
                  <a:rPr lang="en-US" dirty="0" smtClean="0"/>
                  <a:t>D </a:t>
                </a:r>
                <a:r>
                  <a:rPr lang="en-US" dirty="0"/>
                  <a:t>momentum and decay length </a:t>
                </a:r>
                <a:r>
                  <a:rPr lang="en-US" dirty="0" smtClean="0"/>
                  <a:t>vector</a:t>
                </a:r>
                <a:endParaRPr lang="sk-SK" dirty="0" smtClean="0"/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sk-SK" dirty="0"/>
                  <a:t> </a:t>
                </a:r>
                <a:r>
                  <a:rPr lang="en-US" dirty="0" smtClean="0"/>
                  <a:t>reconstructed D </a:t>
                </a:r>
                <a:r>
                  <a:rPr lang="en-US" dirty="0"/>
                  <a:t>candidate DCA to primary vertex</a:t>
                </a:r>
                <a:endParaRPr lang="cs-CZ" dirty="0"/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10058400" cy="4452516"/>
              </a:xfrm>
              <a:blipFill>
                <a:blip r:embed="rId3"/>
                <a:stretch>
                  <a:fillRect l="-1455" t="-150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14.01.2019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Z. Moravcová: Elliptic flow of D0 meson in D+Au collisions with the STAR experiment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A00D-A535-4E73-91E3-3E6118C88B5D}" type="slidenum">
              <a:rPr lang="cs-CZ" smtClean="0"/>
              <a:t>18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279" y="1898895"/>
            <a:ext cx="2141853" cy="383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72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dpis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meson </a:t>
                </a:r>
                <a:endParaRPr lang="cs-CZ" dirty="0"/>
              </a:p>
            </p:txBody>
          </p:sp>
        </mc:Choice>
        <mc:Fallback xmlns="">
          <p:sp>
            <p:nvSpPr>
              <p:cNvPr id="2" name="Nadpis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2310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sk-SK" dirty="0" smtClean="0"/>
                  <a:t> TMVA </a:t>
                </a:r>
                <a:r>
                  <a:rPr lang="en-US" dirty="0"/>
                  <a:t>(Toolkit for Multivariate Data </a:t>
                </a:r>
                <a:r>
                  <a:rPr lang="en-US" dirty="0" smtClean="0"/>
                  <a:t>Analysis) </a:t>
                </a:r>
                <a:r>
                  <a:rPr lang="sk-SK" dirty="0" err="1" smtClean="0"/>
                  <a:t>optimized</a:t>
                </a:r>
                <a:r>
                  <a:rPr lang="sk-SK" dirty="0" smtClean="0"/>
                  <a:t> </a:t>
                </a:r>
                <a:r>
                  <a:rPr lang="sk-SK" dirty="0" err="1"/>
                  <a:t>cuts</a:t>
                </a:r>
                <a:r>
                  <a:rPr lang="sk-SK" dirty="0"/>
                  <a:t> </a:t>
                </a:r>
                <a:r>
                  <a:rPr lang="sk-SK" dirty="0" err="1"/>
                  <a:t>for</a:t>
                </a:r>
                <a:r>
                  <a:rPr lang="sk-SK" dirty="0"/>
                  <a:t> 3 </a:t>
                </a:r>
                <a:r>
                  <a:rPr lang="sk-SK" dirty="0" err="1"/>
                  <a:t>different</a:t>
                </a:r>
                <a:r>
                  <a:rPr lang="sk-SK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sk-SK" i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sk-SK" i="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</m:oMath>
                </a14:m>
                <a:r>
                  <a:rPr lang="cs-CZ" dirty="0"/>
                  <a:t> bins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sk-SK" dirty="0"/>
                  <a:t> 1 – 2 </a:t>
                </a:r>
                <a:r>
                  <a:rPr lang="sk-SK" dirty="0" err="1"/>
                  <a:t>GeV</a:t>
                </a:r>
                <a:r>
                  <a:rPr lang="sk-SK" dirty="0"/>
                  <a:t>/c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sk-SK" dirty="0"/>
                  <a:t>2 – 3 </a:t>
                </a:r>
                <a:r>
                  <a:rPr lang="sk-SK" dirty="0" err="1"/>
                  <a:t>GeV</a:t>
                </a:r>
                <a:r>
                  <a:rPr lang="sk-SK" dirty="0"/>
                  <a:t>/c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sk-SK" dirty="0"/>
                  <a:t>3 – 5 </a:t>
                </a:r>
                <a:r>
                  <a:rPr lang="sk-SK" dirty="0" err="1" smtClean="0"/>
                  <a:t>GeV</a:t>
                </a:r>
                <a:r>
                  <a:rPr lang="sk-SK" dirty="0" smtClean="0"/>
                  <a:t>/c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endParaRPr lang="sk-SK" dirty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sk-SK" dirty="0" smtClean="0"/>
                  <a:t> TMVA </a:t>
                </a:r>
                <a:r>
                  <a:rPr lang="en-US" dirty="0" smtClean="0"/>
                  <a:t>rectangular cuts optimization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 random different cut combination 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dirty="0"/>
                  <a:t> </a:t>
                </a:r>
                <a:r>
                  <a:rPr lang="en-US" dirty="0" smtClean="0"/>
                  <a:t>the best combination is the one with the biggest background rejection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endParaRPr lang="en-US" dirty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 background – wrong (like) sign combination K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 smtClean="0"/>
                  <a:t> pairs</a:t>
                </a:r>
                <a:endParaRPr lang="sk-SK" dirty="0" smtClean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55" t="-1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14.01.2019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Z. Moravcová: Elliptic flow of D0 meson in D+Au collisions with the STAR experiment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A00D-A535-4E73-91E3-3E6118C88B5D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5238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Outline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sk-SK" dirty="0" smtClean="0"/>
                  <a:t> </a:t>
                </a:r>
                <a:r>
                  <a:rPr lang="sk-SK" dirty="0" err="1" smtClean="0"/>
                  <a:t>Quark-gluon</a:t>
                </a:r>
                <a:r>
                  <a:rPr lang="sk-SK" dirty="0" smtClean="0"/>
                  <a:t> </a:t>
                </a:r>
                <a:r>
                  <a:rPr lang="sk-SK" dirty="0" err="1" smtClean="0"/>
                  <a:t>plasma</a:t>
                </a:r>
                <a:endParaRPr lang="sk-SK" dirty="0" smtClean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sk-SK" dirty="0"/>
                  <a:t> </a:t>
                </a:r>
                <a:r>
                  <a:rPr lang="en-US" dirty="0" smtClean="0"/>
                  <a:t>Collectivity in small systems</a:t>
                </a:r>
                <a:endParaRPr lang="sk-SK" dirty="0" smtClean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 Anisotropic </a:t>
                </a:r>
                <a:r>
                  <a:rPr lang="en-US" dirty="0"/>
                  <a:t>transverse flow</a:t>
                </a:r>
                <a:endParaRPr lang="sk-SK" dirty="0" smtClean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sk-SK" dirty="0"/>
                  <a:t> </a:t>
                </a:r>
                <a:r>
                  <a:rPr lang="sk-SK" dirty="0" err="1" smtClean="0"/>
                  <a:t>Multiparticle</a:t>
                </a:r>
                <a:r>
                  <a:rPr lang="sk-SK" dirty="0" smtClean="0"/>
                  <a:t> </a:t>
                </a:r>
                <a:r>
                  <a:rPr lang="sk-SK" dirty="0" err="1" smtClean="0"/>
                  <a:t>correlations</a:t>
                </a:r>
                <a:r>
                  <a:rPr lang="sk-SK" dirty="0" smtClean="0"/>
                  <a:t> </a:t>
                </a:r>
                <a:r>
                  <a:rPr lang="sk-SK" dirty="0" err="1" smtClean="0"/>
                  <a:t>method</a:t>
                </a:r>
                <a:endParaRPr lang="en-US" dirty="0" smtClean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/>
                  <a:t> </a:t>
                </a:r>
                <a:r>
                  <a:rPr lang="en-US" dirty="0" smtClean="0"/>
                  <a:t>STAR experiment</a:t>
                </a:r>
                <a:endParaRPr lang="sk-SK" dirty="0" smtClean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sk-SK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 smtClean="0"/>
                  <a:t> reconstruction in </a:t>
                </a:r>
                <a:r>
                  <a:rPr lang="en-US" dirty="0" err="1" smtClean="0"/>
                  <a:t>d+Au</a:t>
                </a:r>
                <a:r>
                  <a:rPr lang="sk-SK" dirty="0" smtClean="0"/>
                  <a:t> </a:t>
                </a:r>
                <a:r>
                  <a:rPr lang="sk-SK" dirty="0" err="1" smtClean="0"/>
                  <a:t>collisions</a:t>
                </a:r>
                <a:endParaRPr lang="cs-CZ" dirty="0"/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1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14.01.2019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Z. Moravcová: Elliptic flow of D0 meson in </a:t>
            </a:r>
            <a:r>
              <a:rPr lang="en-US" dirty="0" err="1" smtClean="0"/>
              <a:t>D+Au</a:t>
            </a:r>
            <a:r>
              <a:rPr lang="en-US" dirty="0" smtClean="0"/>
              <a:t> collisions with the STAR experiment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A00D-A535-4E73-91E3-3E6118C88B5D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36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Nadpis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meson </a:t>
                </a:r>
                <a:r>
                  <a:rPr lang="sk-SK" dirty="0" err="1" smtClean="0"/>
                  <a:t>with</a:t>
                </a:r>
                <a:r>
                  <a:rPr lang="sk-SK" dirty="0" smtClean="0"/>
                  <a:t> BDT – </a:t>
                </a:r>
                <a:r>
                  <a:rPr lang="sk-SK" dirty="0" err="1" smtClean="0"/>
                  <a:t>strict</a:t>
                </a:r>
                <a:r>
                  <a:rPr lang="sk-SK" dirty="0" smtClean="0"/>
                  <a:t> TOF</a:t>
                </a:r>
                <a:endParaRPr lang="cs-CZ" dirty="0"/>
              </a:p>
            </p:txBody>
          </p:sp>
        </mc:Choice>
        <mc:Fallback>
          <p:sp>
            <p:nvSpPr>
              <p:cNvPr id="2" name="Nadpis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2310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k-SK" dirty="0" smtClean="0"/>
              <a:t> BDT (</a:t>
            </a:r>
            <a:r>
              <a:rPr lang="sk-SK" dirty="0" err="1" smtClean="0"/>
              <a:t>Boosted</a:t>
            </a:r>
            <a:r>
              <a:rPr lang="sk-SK" dirty="0" smtClean="0"/>
              <a:t> </a:t>
            </a:r>
            <a:r>
              <a:rPr lang="sk-SK" dirty="0" err="1" smtClean="0"/>
              <a:t>Decision</a:t>
            </a:r>
            <a:r>
              <a:rPr lang="sk-SK" dirty="0" smtClean="0"/>
              <a:t> </a:t>
            </a:r>
            <a:r>
              <a:rPr lang="sk-SK" dirty="0" err="1" smtClean="0"/>
              <a:t>Trees</a:t>
            </a:r>
            <a:r>
              <a:rPr lang="sk-SK" dirty="0" smtClean="0"/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k-SK" dirty="0" smtClean="0"/>
              <a:t> </a:t>
            </a:r>
            <a:r>
              <a:rPr lang="sk-SK" dirty="0" err="1" smtClean="0"/>
              <a:t>machine</a:t>
            </a:r>
            <a:r>
              <a:rPr lang="sk-SK" dirty="0" smtClean="0"/>
              <a:t> </a:t>
            </a:r>
            <a:r>
              <a:rPr lang="sk-SK" dirty="0" err="1" smtClean="0"/>
              <a:t>learning</a:t>
            </a:r>
            <a:r>
              <a:rPr lang="sk-SK" dirty="0" smtClean="0"/>
              <a:t> </a:t>
            </a:r>
            <a:r>
              <a:rPr lang="sk-SK" dirty="0" err="1" smtClean="0"/>
              <a:t>method</a:t>
            </a:r>
            <a:r>
              <a:rPr lang="sk-SK" dirty="0"/>
              <a:t> </a:t>
            </a:r>
            <a:r>
              <a:rPr lang="sk-SK" dirty="0" err="1" smtClean="0"/>
              <a:t>using</a:t>
            </a:r>
            <a:r>
              <a:rPr lang="sk-SK" dirty="0" smtClean="0"/>
              <a:t> TMVA </a:t>
            </a:r>
            <a:r>
              <a:rPr lang="sk-SK" dirty="0" err="1" smtClean="0"/>
              <a:t>package</a:t>
            </a:r>
            <a:endParaRPr lang="sk-SK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sk-SK" dirty="0"/>
              <a:t> </a:t>
            </a:r>
            <a:r>
              <a:rPr lang="sk-SK" dirty="0" smtClean="0"/>
              <a:t>just </a:t>
            </a:r>
            <a:r>
              <a:rPr lang="sk-SK" dirty="0" err="1" smtClean="0"/>
              <a:t>seen</a:t>
            </a:r>
            <a:r>
              <a:rPr lang="sk-SK" dirty="0" smtClean="0"/>
              <a:t> in Robert</a:t>
            </a:r>
            <a:r>
              <a:rPr lang="en-US" dirty="0" smtClean="0"/>
              <a:t>’</a:t>
            </a:r>
            <a:r>
              <a:rPr lang="sk-SK" dirty="0" smtClean="0"/>
              <a:t>s </a:t>
            </a:r>
            <a:r>
              <a:rPr lang="sk-SK" dirty="0" err="1" smtClean="0"/>
              <a:t>talk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14.01.2019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Z. Moravcová: Elliptic flow of D0 meson in D+Au collisions with the STAR experiment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A00D-A535-4E73-91E3-3E6118C88B5D}" type="slidenum">
              <a:rPr lang="cs-CZ" smtClean="0"/>
              <a:t>20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/>
          <a:srcRect l="16338" t="40547" r="17513" b="28129"/>
          <a:stretch/>
        </p:blipFill>
        <p:spPr>
          <a:xfrm>
            <a:off x="195262" y="2834005"/>
            <a:ext cx="11801475" cy="314346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0689038" y="5925586"/>
            <a:ext cx="1227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</a:t>
            </a:r>
            <a:r>
              <a:rPr lang="sk-SK" dirty="0" smtClean="0"/>
              <a:t>. </a:t>
            </a:r>
            <a:r>
              <a:rPr lang="sk-SK" dirty="0" err="1" smtClean="0"/>
              <a:t>Kramárik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89285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Nadpis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meson </a:t>
                </a:r>
                <a:r>
                  <a:rPr lang="sk-SK" dirty="0" err="1" smtClean="0"/>
                  <a:t>with</a:t>
                </a:r>
                <a:r>
                  <a:rPr lang="sk-SK" dirty="0" smtClean="0"/>
                  <a:t> BDT – </a:t>
                </a:r>
                <a:r>
                  <a:rPr lang="en-US" dirty="0" smtClean="0"/>
                  <a:t>hybrid</a:t>
                </a:r>
                <a:r>
                  <a:rPr lang="sk-SK" dirty="0" smtClean="0"/>
                  <a:t> TOF</a:t>
                </a:r>
                <a:endParaRPr lang="cs-CZ" dirty="0"/>
              </a:p>
            </p:txBody>
          </p:sp>
        </mc:Choice>
        <mc:Fallback>
          <p:sp>
            <p:nvSpPr>
              <p:cNvPr id="2" name="Nadpis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2310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k-SK" dirty="0" smtClean="0"/>
              <a:t> </a:t>
            </a:r>
            <a:r>
              <a:rPr lang="en-US" dirty="0" smtClean="0"/>
              <a:t>bigger yields are crucial for elliptic flow analysis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14.01.2019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Z. Moravcová: Elliptic flow of D0 meson in D+Au collisions with the STAR experiment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A00D-A535-4E73-91E3-3E6118C88B5D}" type="slidenum">
              <a:rPr lang="cs-CZ" smtClean="0"/>
              <a:t>21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/>
          <a:srcRect l="17083" t="26296" r="17916" b="41297"/>
          <a:stretch/>
        </p:blipFill>
        <p:spPr>
          <a:xfrm>
            <a:off x="138564" y="2659136"/>
            <a:ext cx="11914871" cy="3341510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10660463" y="5870788"/>
            <a:ext cx="1227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</a:t>
            </a:r>
            <a:r>
              <a:rPr lang="sk-SK" dirty="0" smtClean="0"/>
              <a:t>. </a:t>
            </a:r>
            <a:r>
              <a:rPr lang="sk-SK" dirty="0" err="1" smtClean="0"/>
              <a:t>Kramárik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67644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Nadpis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meson </a:t>
                </a:r>
                <a:r>
                  <a:rPr lang="en-US" dirty="0" smtClean="0"/>
                  <a:t>yields</a:t>
                </a:r>
                <a:endParaRPr lang="cs-CZ" dirty="0"/>
              </a:p>
            </p:txBody>
          </p:sp>
        </mc:Choice>
        <mc:Fallback>
          <p:sp>
            <p:nvSpPr>
              <p:cNvPr id="2" name="Nadpis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2310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summary table: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rectangular cuts method with hybrid TOF – in progress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14.01.2019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Z. Moravcová: Elliptic flow of D0 meson in D+Au collisions with the STAR experiment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A00D-A535-4E73-91E3-3E6118C88B5D}" type="slidenum">
              <a:rPr lang="cs-CZ" smtClean="0"/>
              <a:t>22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/>
          <a:srcRect l="17563" t="38424" r="20123" b="37165"/>
          <a:stretch/>
        </p:blipFill>
        <p:spPr>
          <a:xfrm>
            <a:off x="416061" y="2328051"/>
            <a:ext cx="11359878" cy="250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17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Nadpis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meson </a:t>
                </a:r>
                <a:r>
                  <a:rPr lang="sk-SK" dirty="0" smtClean="0"/>
                  <a:t>– </a:t>
                </a:r>
                <a:r>
                  <a:rPr lang="en-US" dirty="0"/>
                  <a:t>hybrid</a:t>
                </a:r>
                <a:r>
                  <a:rPr lang="sk-SK" dirty="0"/>
                  <a:t> </a:t>
                </a:r>
                <a:r>
                  <a:rPr lang="sk-SK" dirty="0" smtClean="0"/>
                  <a:t>TOF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*NEW*</a:t>
                </a:r>
                <a:endParaRPr lang="cs-CZ" dirty="0"/>
              </a:p>
            </p:txBody>
          </p:sp>
        </mc:Choice>
        <mc:Fallback>
          <p:sp>
            <p:nvSpPr>
              <p:cNvPr id="2" name="Nadpis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2310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 significance is small, but – no optimization of cuts so far!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/>
                  <a:t> </a:t>
                </a:r>
                <a:r>
                  <a:rPr lang="en-US" dirty="0" smtClean="0"/>
                  <a:t>high probability to obtain bigger yield – good to know before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analysis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 results consistent with previous ones </a:t>
                </a:r>
                <a:endParaRPr lang="cs-CZ" dirty="0"/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55" t="-1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14.01.2019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Z. Moravcová: Elliptic flow of D0 meson in D+Au collisions with the STAR experiment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A00D-A535-4E73-91E3-3E6118C88B5D}" type="slidenum">
              <a:rPr lang="cs-CZ" smtClean="0"/>
              <a:t>23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666" y="3925286"/>
            <a:ext cx="4453572" cy="229219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4"/>
          <a:stretch/>
        </p:blipFill>
        <p:spPr>
          <a:xfrm>
            <a:off x="4006536" y="3925286"/>
            <a:ext cx="4502453" cy="237625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"/>
          <a:stretch/>
        </p:blipFill>
        <p:spPr>
          <a:xfrm>
            <a:off x="8078320" y="3925286"/>
            <a:ext cx="4492442" cy="237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67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dpis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Elliptic flow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meson </a:t>
                </a:r>
                <a:r>
                  <a:rPr lang="en-US" dirty="0" smtClean="0"/>
                  <a:t>in </a:t>
                </a:r>
                <a:r>
                  <a:rPr lang="en-US" dirty="0" err="1" smtClean="0"/>
                  <a:t>Au+Au</a:t>
                </a:r>
                <a:endParaRPr lang="cs-CZ" dirty="0"/>
              </a:p>
            </p:txBody>
          </p:sp>
        </mc:Choice>
        <mc:Fallback xmlns="">
          <p:sp>
            <p:nvSpPr>
              <p:cNvPr id="2" name="Nadpis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727" b="-2310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14.01.2019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Z. Moravcová: Elliptic flow of D0 meson in D+Au collisions with the STAR experiment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A00D-A535-4E73-91E3-3E6118C88B5D}" type="slidenum">
              <a:rPr lang="cs-CZ" smtClean="0"/>
              <a:t>24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/>
          <a:srcRect l="32812" t="26399" r="33229" b="52593"/>
          <a:stretch/>
        </p:blipFill>
        <p:spPr>
          <a:xfrm>
            <a:off x="1400518" y="1868557"/>
            <a:ext cx="9390963" cy="32679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2004655" y="5254044"/>
                <a:ext cx="23835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mass ordering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&lt;2</m:t>
                    </m:r>
                  </m:oMath>
                </a14:m>
                <a:r>
                  <a:rPr lang="en-US" dirty="0" smtClean="0"/>
                  <a:t>)</a:t>
                </a:r>
                <a:endParaRPr lang="cs-CZ" dirty="0"/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655" y="5254044"/>
                <a:ext cx="2383538" cy="369332"/>
              </a:xfrm>
              <a:prstGeom prst="rect">
                <a:avLst/>
              </a:prstGeom>
              <a:blipFill>
                <a:blip r:embed="rId4"/>
                <a:stretch>
                  <a:fillRect l="-2302" t="-10000" r="-1279" b="-2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Přímá spojnice se šipkou 11"/>
          <p:cNvCxnSpPr/>
          <p:nvPr/>
        </p:nvCxnSpPr>
        <p:spPr>
          <a:xfrm flipH="1" flipV="1">
            <a:off x="3071959" y="4118776"/>
            <a:ext cx="124465" cy="10375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>
            <a:stCxn id="17" idx="0"/>
          </p:cNvCxnSpPr>
          <p:nvPr/>
        </p:nvCxnSpPr>
        <p:spPr>
          <a:xfrm flipH="1" flipV="1">
            <a:off x="4431024" y="3798318"/>
            <a:ext cx="915373" cy="192280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>
                <a:off x="3683602" y="5721121"/>
                <a:ext cx="33255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baryon/meson grouping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&gt;2</m:t>
                    </m:r>
                  </m:oMath>
                </a14:m>
                <a:r>
                  <a:rPr lang="en-US" dirty="0" smtClean="0"/>
                  <a:t>)</a:t>
                </a:r>
                <a:endParaRPr lang="cs-CZ" dirty="0"/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602" y="5721121"/>
                <a:ext cx="3325590" cy="369332"/>
              </a:xfrm>
              <a:prstGeom prst="rect">
                <a:avLst/>
              </a:prstGeom>
              <a:blipFill>
                <a:blip r:embed="rId5"/>
                <a:stretch>
                  <a:fillRect l="-1465" t="-10000" r="-733" b="-2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ovéPole 2"/>
          <p:cNvSpPr txBox="1"/>
          <p:nvPr/>
        </p:nvSpPr>
        <p:spPr>
          <a:xfrm>
            <a:off x="8020050" y="5267740"/>
            <a:ext cx="2347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PRL 118 212301 (</a:t>
            </a:r>
            <a:r>
              <a:rPr lang="cs-CZ" dirty="0" smtClean="0"/>
              <a:t>2017</a:t>
            </a:r>
            <a:r>
              <a:rPr lang="en-US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57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dpis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Elliptic flow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meson in </a:t>
                </a:r>
                <a:r>
                  <a:rPr lang="en-US" dirty="0" err="1" smtClean="0"/>
                  <a:t>d+Au</a:t>
                </a:r>
                <a:endParaRPr lang="cs-CZ" dirty="0"/>
              </a:p>
            </p:txBody>
          </p:sp>
        </mc:Choice>
        <mc:Fallback xmlns="">
          <p:sp>
            <p:nvSpPr>
              <p:cNvPr id="2" name="Nadpis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727" b="-2310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 work in progress (collaboration </a:t>
                </a:r>
                <a:r>
                  <a:rPr lang="cs-CZ" dirty="0" err="1" smtClean="0"/>
                  <a:t>with</a:t>
                </a:r>
                <a:r>
                  <a:rPr lang="cs-CZ" dirty="0" smtClean="0"/>
                  <a:t> </a:t>
                </a:r>
                <a:r>
                  <a:rPr lang="en-US" dirty="0" err="1" smtClean="0"/>
                  <a:t>Luk</a:t>
                </a:r>
                <a:r>
                  <a:rPr lang="sk-SK" dirty="0" err="1" smtClean="0"/>
                  <a:t>áš</a:t>
                </a:r>
                <a:r>
                  <a:rPr lang="sk-SK" dirty="0" smtClean="0"/>
                  <a:t>)</a:t>
                </a:r>
                <a:endParaRPr lang="cs-CZ" dirty="0" smtClean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cs-CZ" dirty="0"/>
                  <a:t> </a:t>
                </a:r>
                <a:r>
                  <a:rPr lang="cs-CZ" dirty="0" err="1" smtClean="0"/>
                  <a:t>importance</a:t>
                </a:r>
                <a:r>
                  <a:rPr lang="cs-CZ" dirty="0" smtClean="0"/>
                  <a:t> </a:t>
                </a:r>
                <a:r>
                  <a:rPr lang="cs-CZ" dirty="0" err="1" smtClean="0"/>
                  <a:t>of</a:t>
                </a:r>
                <a:r>
                  <a:rPr lang="cs-CZ" dirty="0" smtClean="0"/>
                  <a:t> </a:t>
                </a:r>
                <a:r>
                  <a:rPr lang="cs-CZ" dirty="0" err="1" smtClean="0"/>
                  <a:t>correction</a:t>
                </a:r>
                <a:r>
                  <a:rPr lang="cs-CZ" dirty="0" smtClean="0"/>
                  <a:t> (non-</a:t>
                </a:r>
                <a:r>
                  <a:rPr lang="cs-CZ" dirty="0" err="1" smtClean="0"/>
                  <a:t>uniform</a:t>
                </a:r>
                <a:r>
                  <a:rPr lang="cs-CZ" dirty="0" smtClean="0"/>
                  <a:t> </a:t>
                </a:r>
                <a:r>
                  <a:rPr lang="cs-CZ" dirty="0" err="1" smtClean="0"/>
                  <a:t>distribution</a:t>
                </a:r>
                <a:r>
                  <a:rPr lang="cs-CZ" dirty="0" smtClean="0"/>
                  <a:t> </a:t>
                </a:r>
                <a:r>
                  <a:rPr lang="cs-CZ" dirty="0" err="1" smtClean="0"/>
                  <a:t>of</a:t>
                </a:r>
                <a:r>
                  <a:rPr lang="cs-CZ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 smtClean="0"/>
                  <a:t>) – equations from the theory</a:t>
                </a:r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55" t="-1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14.01.2019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Z. Moravcová: Elliptic flow of D0 meson in D+Au collisions with the STAR experiment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A00D-A535-4E73-91E3-3E6118C88B5D}" type="slidenum">
              <a:rPr lang="cs-CZ" smtClean="0"/>
              <a:t>25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662" y="2886323"/>
            <a:ext cx="3747778" cy="2550422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4476584" y="2782956"/>
            <a:ext cx="1089329" cy="707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" name="Přímá spojnice 9"/>
          <p:cNvCxnSpPr/>
          <p:nvPr/>
        </p:nvCxnSpPr>
        <p:spPr>
          <a:xfrm>
            <a:off x="4438201" y="3136789"/>
            <a:ext cx="544664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 flipH="1">
            <a:off x="5065664" y="3157286"/>
            <a:ext cx="886" cy="450119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>
            <a:off x="4521000" y="3136789"/>
            <a:ext cx="544664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 flipH="1">
            <a:off x="5064778" y="3143870"/>
            <a:ext cx="886" cy="450119"/>
          </a:xfrm>
          <a:prstGeom prst="line">
            <a:avLst/>
          </a:prstGeom>
          <a:ln w="6350"/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4386938" y="5323047"/>
                <a:ext cx="81278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/>
                  <a:t>Hadron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 b="0" i="0">
                        <a:latin typeface="Cambria Math" panose="02040503050406030204" pitchFamily="18" charset="0"/>
                      </a:rPr>
                      <m:t>ϕ</m:t>
                    </m:r>
                  </m:oMath>
                </a14:m>
                <a:endParaRPr lang="cs-CZ" sz="1400" dirty="0"/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6938" y="5323047"/>
                <a:ext cx="812787" cy="276999"/>
              </a:xfrm>
              <a:prstGeom prst="rect">
                <a:avLst/>
              </a:prstGeom>
              <a:blipFill>
                <a:blip r:embed="rId5"/>
                <a:stretch>
                  <a:fillRect l="-752" b="-1521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ovéPole 16"/>
          <p:cNvSpPr txBox="1"/>
          <p:nvPr/>
        </p:nvSpPr>
        <p:spPr>
          <a:xfrm>
            <a:off x="2742974" y="2779939"/>
            <a:ext cx="1733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d+Au</a:t>
            </a:r>
            <a:r>
              <a:rPr lang="en-US" dirty="0" smtClean="0"/>
              <a:t> @200 GeV</a:t>
            </a:r>
            <a:endParaRPr lang="cs-CZ" dirty="0"/>
          </a:p>
        </p:txBody>
      </p:sp>
      <p:pic>
        <p:nvPicPr>
          <p:cNvPr id="18" name="Obrázek 17"/>
          <p:cNvPicPr>
            <a:picLocks noChangeAspect="1"/>
          </p:cNvPicPr>
          <p:nvPr/>
        </p:nvPicPr>
        <p:blipFill rotWithShape="1">
          <a:blip r:embed="rId6"/>
          <a:srcRect l="28738" t="19231" r="28929" b="22621"/>
          <a:stretch/>
        </p:blipFill>
        <p:spPr>
          <a:xfrm>
            <a:off x="6867009" y="2886323"/>
            <a:ext cx="3471170" cy="2681964"/>
          </a:xfrm>
          <a:prstGeom prst="rect">
            <a:avLst/>
          </a:prstGeom>
        </p:spPr>
      </p:pic>
      <p:sp>
        <p:nvSpPr>
          <p:cNvPr id="19" name="TextovéPole 18"/>
          <p:cNvSpPr txBox="1"/>
          <p:nvPr/>
        </p:nvSpPr>
        <p:spPr>
          <a:xfrm>
            <a:off x="7849541" y="2794539"/>
            <a:ext cx="1866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Au+Au</a:t>
            </a:r>
            <a:r>
              <a:rPr lang="en-US" dirty="0" smtClean="0"/>
              <a:t> @200 GeV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253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dpis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Elliptic flow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meson in </a:t>
                </a:r>
                <a:r>
                  <a:rPr lang="en-US" dirty="0" err="1" smtClean="0"/>
                  <a:t>Au+Au</a:t>
                </a:r>
                <a:endParaRPr lang="cs-CZ" dirty="0"/>
              </a:p>
            </p:txBody>
          </p:sp>
        </mc:Choice>
        <mc:Fallback xmlns="">
          <p:sp>
            <p:nvSpPr>
              <p:cNvPr id="2" name="Nadpis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727" b="-2310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14.01.2019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Z. Moravcová: Elliptic flow of D0 meson in D+Au collisions with the STAR experiment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A00D-A535-4E73-91E3-3E6118C88B5D}" type="slidenum">
              <a:rPr lang="cs-CZ" smtClean="0"/>
              <a:t>26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/>
          <a:srcRect l="25351" t="23216" r="29210" b="21891"/>
          <a:stretch/>
        </p:blipFill>
        <p:spPr>
          <a:xfrm>
            <a:off x="2990103" y="1845734"/>
            <a:ext cx="6211794" cy="422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69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 study of collectivity in small systems is a hot topic! 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/>
                          <m:t>D</m:t>
                        </m:r>
                      </m:e>
                      <m:sup>
                        <m:r>
                          <a:rPr lang="en-US" i="1"/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meson </a:t>
                </a:r>
                <a:r>
                  <a:rPr lang="en-US" dirty="0" smtClean="0"/>
                  <a:t>was successfully reconstructed in the hadronic decay channel in </a:t>
                </a:r>
                <a:r>
                  <a:rPr lang="en-US" dirty="0" err="1" smtClean="0"/>
                  <a:t>d+Au</a:t>
                </a:r>
                <a:r>
                  <a:rPr lang="en-US" dirty="0" smtClean="0"/>
                  <a:t> at 200 GeV at the STAR experiment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endParaRPr lang="en-US" dirty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 TO DO</a:t>
                </a:r>
                <a:r>
                  <a:rPr lang="en-US" dirty="0" smtClean="0"/>
                  <a:t>: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 analysis with new data (looser </a:t>
                </a:r>
                <a:r>
                  <a:rPr lang="cs-CZ" dirty="0" err="1" smtClean="0"/>
                  <a:t>Vz-Vpd</a:t>
                </a:r>
                <a:r>
                  <a:rPr lang="en-US" dirty="0" smtClean="0"/>
                  <a:t> cut)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dirty="0"/>
                  <a:t> </a:t>
                </a:r>
                <a:r>
                  <a:rPr lang="en-US" dirty="0" smtClean="0"/>
                  <a:t>hybrid TOF rectangular cuts 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 corrections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/>
                          <m:t>D</m:t>
                        </m:r>
                      </m:e>
                      <m:sup>
                        <m:r>
                          <a:rPr lang="en-US" i="1"/>
                          <m:t>0</m:t>
                        </m:r>
                      </m:sup>
                    </m:sSup>
                  </m:oMath>
                </a14:m>
                <a:r>
                  <a:rPr lang="en-US" dirty="0" smtClean="0"/>
                  <a:t> raw yields</a:t>
                </a:r>
                <a:endParaRPr lang="en-US" dirty="0" smtClean="0"/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dirty="0"/>
                  <a:t> </a:t>
                </a:r>
                <a:r>
                  <a:rPr lang="en-US" dirty="0" smtClean="0"/>
                  <a:t>elliptic flow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/>
                          <m:t>D</m:t>
                        </m:r>
                      </m:e>
                      <m:sup>
                        <m:r>
                          <a:rPr lang="en-US" i="1"/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/>
                  <a:t>meson</a:t>
                </a:r>
                <a:r>
                  <a:rPr lang="sk-SK" dirty="0"/>
                  <a:t> </a:t>
                </a:r>
                <a:r>
                  <a:rPr lang="en-US" dirty="0" smtClean="0"/>
                  <a:t>in </a:t>
                </a:r>
                <a:r>
                  <a:rPr lang="en-US" dirty="0" err="1" smtClean="0"/>
                  <a:t>d+Au</a:t>
                </a:r>
                <a:r>
                  <a:rPr lang="en-US" dirty="0" smtClean="0"/>
                  <a:t> 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multiparticle</a:t>
                </a:r>
                <a:r>
                  <a:rPr lang="en-US" dirty="0" smtClean="0"/>
                  <a:t> </a:t>
                </a:r>
                <a:r>
                  <a:rPr lang="en-US" dirty="0"/>
                  <a:t>correlation </a:t>
                </a:r>
                <a:r>
                  <a:rPr lang="en-US" dirty="0" smtClean="0"/>
                  <a:t>method)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dirty="0"/>
                  <a:t> </a:t>
                </a:r>
                <a:r>
                  <a:rPr lang="en-US" dirty="0" smtClean="0"/>
                  <a:t>correction (non-uniform acceptance)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dirty="0"/>
                  <a:t> </a:t>
                </a:r>
                <a:r>
                  <a:rPr lang="en-US" dirty="0" smtClean="0"/>
                  <a:t>write and defense master thesis </a:t>
                </a:r>
                <a:r>
                  <a:rPr lang="en-US" dirty="0" smtClean="0">
                    <a:sym typeface="Wingdings" panose="05000000000000000000" pitchFamily="2" charset="2"/>
                  </a:rPr>
                  <a:t> </a:t>
                </a:r>
                <a:endParaRPr lang="cs-CZ" dirty="0"/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1667" r="-1212" b="-15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14.01.2019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Z. Moravcová: Elliptic flow of D0 meson in D+Au collisions with the STAR experiment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A00D-A535-4E73-91E3-3E6118C88B5D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11892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356150"/>
            <a:ext cx="10058400" cy="1450757"/>
          </a:xfrm>
        </p:spPr>
        <p:txBody>
          <a:bodyPr/>
          <a:lstStyle/>
          <a:p>
            <a:pPr algn="ctr"/>
            <a:r>
              <a:rPr lang="en-US" b="1" dirty="0" smtClean="0"/>
              <a:t>Before I leave….</a:t>
            </a:r>
            <a:endParaRPr lang="cs-CZ" b="1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14.01.2019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Z. Moravcová: Elliptic flow of D0 meson in D+Au collisions with the STAR experiment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A00D-A535-4E73-91E3-3E6118C88B5D}" type="slidenum">
              <a:rPr lang="cs-CZ" smtClean="0"/>
              <a:t>28</a:t>
            </a:fld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765249" y="1170220"/>
            <a:ext cx="10836067" cy="7566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668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CERN Summer Student </a:t>
            </a:r>
            <a:r>
              <a:rPr lang="en-US" dirty="0" err="1"/>
              <a:t>Programme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3184163" cy="402336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dirty="0"/>
              <a:t> application deadline </a:t>
            </a:r>
            <a:r>
              <a:rPr lang="en-US" dirty="0" smtClean="0"/>
              <a:t>- </a:t>
            </a:r>
            <a:r>
              <a:rPr lang="sk-SK" dirty="0" smtClean="0"/>
              <a:t>		</a:t>
            </a:r>
            <a:r>
              <a:rPr lang="en-US" b="1" dirty="0" smtClean="0"/>
              <a:t>31 </a:t>
            </a:r>
            <a:r>
              <a:rPr lang="en-US" b="1" dirty="0"/>
              <a:t>January </a:t>
            </a:r>
            <a:r>
              <a:rPr lang="en-US" b="1" dirty="0" smtClean="0"/>
              <a:t>2019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last summer: 3 students from FNSPE CTU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Tom</a:t>
            </a:r>
            <a:r>
              <a:rPr lang="sk-SK" dirty="0" err="1" smtClean="0"/>
              <a:t>áš</a:t>
            </a:r>
            <a:r>
              <a:rPr lang="sk-SK" dirty="0" smtClean="0"/>
              <a:t> – PS </a:t>
            </a:r>
            <a:r>
              <a:rPr lang="sk-SK" dirty="0" err="1" smtClean="0"/>
              <a:t>Booster</a:t>
            </a:r>
            <a:r>
              <a:rPr lang="sk-SK" dirty="0" smtClean="0"/>
              <a:t>, </a:t>
            </a:r>
            <a:r>
              <a:rPr lang="sk-SK" dirty="0" err="1" smtClean="0"/>
              <a:t>Wire</a:t>
            </a:r>
            <a:r>
              <a:rPr lang="sk-SK" dirty="0" smtClean="0"/>
              <a:t> </a:t>
            </a:r>
            <a:r>
              <a:rPr lang="sk-SK" dirty="0" err="1" smtClean="0"/>
              <a:t>Scanner</a:t>
            </a:r>
            <a:r>
              <a:rPr lang="sk-SK" dirty="0" smtClean="0"/>
              <a:t> </a:t>
            </a:r>
            <a:r>
              <a:rPr lang="sk-SK" dirty="0" err="1" smtClean="0"/>
              <a:t>optimization</a:t>
            </a:r>
            <a:r>
              <a:rPr lang="sk-SK" dirty="0" smtClean="0"/>
              <a:t>, 13 </a:t>
            </a:r>
            <a:r>
              <a:rPr lang="sk-SK" dirty="0" err="1" smtClean="0"/>
              <a:t>weeks</a:t>
            </a:r>
            <a:endParaRPr lang="sk-SK" dirty="0" smtClean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sk-SK" dirty="0" smtClean="0"/>
              <a:t> Dáša – </a:t>
            </a:r>
            <a:r>
              <a:rPr lang="sk-SK" dirty="0" err="1" smtClean="0"/>
              <a:t>LHCb</a:t>
            </a:r>
            <a:r>
              <a:rPr lang="sk-SK" dirty="0" smtClean="0"/>
              <a:t>, </a:t>
            </a:r>
            <a:r>
              <a:rPr lang="sk-SK" dirty="0" err="1" smtClean="0"/>
              <a:t>jet</a:t>
            </a:r>
            <a:r>
              <a:rPr lang="sk-SK" dirty="0" smtClean="0"/>
              <a:t> </a:t>
            </a:r>
            <a:r>
              <a:rPr lang="sk-SK" dirty="0" err="1" smtClean="0"/>
              <a:t>tagging</a:t>
            </a:r>
            <a:r>
              <a:rPr lang="sk-SK" dirty="0" smtClean="0"/>
              <a:t> </a:t>
            </a:r>
            <a:r>
              <a:rPr lang="sk-SK" dirty="0" err="1" smtClean="0"/>
              <a:t>using</a:t>
            </a:r>
            <a:r>
              <a:rPr lang="sk-SK" dirty="0" smtClean="0"/>
              <a:t> </a:t>
            </a:r>
            <a:r>
              <a:rPr lang="sk-SK" dirty="0" err="1" smtClean="0"/>
              <a:t>machine</a:t>
            </a:r>
            <a:r>
              <a:rPr lang="sk-SK" dirty="0" smtClean="0"/>
              <a:t> </a:t>
            </a:r>
            <a:r>
              <a:rPr lang="sk-SK" dirty="0" err="1" smtClean="0"/>
              <a:t>learning</a:t>
            </a:r>
            <a:r>
              <a:rPr lang="sk-SK" dirty="0" smtClean="0"/>
              <a:t> </a:t>
            </a:r>
            <a:r>
              <a:rPr lang="sk-SK" dirty="0" err="1" smtClean="0"/>
              <a:t>methods</a:t>
            </a:r>
            <a:r>
              <a:rPr lang="sk-SK" dirty="0" smtClean="0"/>
              <a:t>, 9 </a:t>
            </a:r>
            <a:r>
              <a:rPr lang="sk-SK" dirty="0" err="1" smtClean="0"/>
              <a:t>weeks</a:t>
            </a:r>
            <a:endParaRPr lang="sk-SK" dirty="0" smtClean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sk-SK" dirty="0"/>
              <a:t> </a:t>
            </a:r>
            <a:r>
              <a:rPr lang="sk-SK" dirty="0" err="1" smtClean="0"/>
              <a:t>me</a:t>
            </a:r>
            <a:r>
              <a:rPr lang="sk-SK" dirty="0" smtClean="0"/>
              <a:t> </a:t>
            </a:r>
            <a:r>
              <a:rPr lang="sk-SK" dirty="0" smtClean="0">
                <a:sym typeface="Wingdings" panose="05000000000000000000" pitchFamily="2" charset="2"/>
              </a:rPr>
              <a:t> - ALICE, </a:t>
            </a:r>
            <a:r>
              <a:rPr lang="sk-SK" dirty="0" err="1" smtClean="0">
                <a:sym typeface="Wingdings" panose="05000000000000000000" pitchFamily="2" charset="2"/>
              </a:rPr>
              <a:t>calibration</a:t>
            </a:r>
            <a:r>
              <a:rPr lang="sk-SK" dirty="0" smtClean="0">
                <a:sym typeface="Wingdings" panose="05000000000000000000" pitchFamily="2" charset="2"/>
              </a:rPr>
              <a:t> of TOF </a:t>
            </a:r>
            <a:r>
              <a:rPr lang="sk-SK" dirty="0" err="1" smtClean="0">
                <a:sym typeface="Wingdings" panose="05000000000000000000" pitchFamily="2" charset="2"/>
              </a:rPr>
              <a:t>detector</a:t>
            </a:r>
            <a:r>
              <a:rPr lang="sk-SK" dirty="0" smtClean="0">
                <a:sym typeface="Wingdings" panose="05000000000000000000" pitchFamily="2" charset="2"/>
              </a:rPr>
              <a:t> </a:t>
            </a:r>
            <a:r>
              <a:rPr lang="sk-SK" dirty="0" err="1" smtClean="0">
                <a:sym typeface="Wingdings" panose="05000000000000000000" pitchFamily="2" charset="2"/>
              </a:rPr>
              <a:t>with</a:t>
            </a:r>
            <a:r>
              <a:rPr lang="sk-SK" dirty="0" smtClean="0">
                <a:sym typeface="Wingdings" panose="05000000000000000000" pitchFamily="2" charset="2"/>
              </a:rPr>
              <a:t> </a:t>
            </a:r>
            <a:r>
              <a:rPr lang="sk-SK" dirty="0" err="1" smtClean="0">
                <a:sym typeface="Wingdings" panose="05000000000000000000" pitchFamily="2" charset="2"/>
              </a:rPr>
              <a:t>cosmic</a:t>
            </a:r>
            <a:r>
              <a:rPr lang="sk-SK" dirty="0" smtClean="0">
                <a:sym typeface="Wingdings" panose="05000000000000000000" pitchFamily="2" charset="2"/>
              </a:rPr>
              <a:t> </a:t>
            </a:r>
            <a:r>
              <a:rPr lang="sk-SK" dirty="0" err="1" smtClean="0">
                <a:sym typeface="Wingdings" panose="05000000000000000000" pitchFamily="2" charset="2"/>
              </a:rPr>
              <a:t>muons</a:t>
            </a:r>
            <a:r>
              <a:rPr lang="sk-SK" dirty="0" smtClean="0">
                <a:sym typeface="Wingdings" panose="05000000000000000000" pitchFamily="2" charset="2"/>
              </a:rPr>
              <a:t>, 10 </a:t>
            </a:r>
            <a:r>
              <a:rPr lang="sk-SK" dirty="0" err="1" smtClean="0">
                <a:sym typeface="Wingdings" panose="05000000000000000000" pitchFamily="2" charset="2"/>
              </a:rPr>
              <a:t>weeks</a:t>
            </a:r>
            <a:endParaRPr lang="cs-CZ" dirty="0"/>
          </a:p>
        </p:txBody>
      </p:sp>
      <p:pic>
        <p:nvPicPr>
          <p:cNvPr id="2050" name="Picture 2" descr="https://cds.cern.ch/record/2630159/files/201803-172_37.jpg?subformat=icon-14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366" y="1845734"/>
            <a:ext cx="7490192" cy="421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Přímá spojnice se šipkou 8"/>
          <p:cNvCxnSpPr/>
          <p:nvPr/>
        </p:nvCxnSpPr>
        <p:spPr>
          <a:xfrm flipV="1">
            <a:off x="8819260" y="5016381"/>
            <a:ext cx="1521151" cy="4700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>
            <a:off x="7947589" y="2469735"/>
            <a:ext cx="25637" cy="13758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14.01.2019</a:t>
            </a:r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Z. Moravcová: Elliptic flow of D0 meson in D+Au collisions with the STAR experiment</a:t>
            </a:r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A00D-A535-4E73-91E3-3E6118C88B5D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988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Quark-gluon plasma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79" y="1845734"/>
            <a:ext cx="5242747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...as seen in 5 previous STAR talks...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hot and dense nuclear matter of </a:t>
            </a:r>
            <a:r>
              <a:rPr lang="en-US" dirty="0" err="1" smtClean="0"/>
              <a:t>deconfined</a:t>
            </a:r>
            <a:r>
              <a:rPr lang="en-US" dirty="0" smtClean="0"/>
              <a:t> quarks and gluons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two </a:t>
            </a:r>
            <a:r>
              <a:rPr lang="sk-SK" dirty="0" err="1" smtClean="0"/>
              <a:t>types</a:t>
            </a:r>
            <a:r>
              <a:rPr lang="sk-SK" dirty="0" smtClean="0"/>
              <a:t> of </a:t>
            </a:r>
            <a:r>
              <a:rPr lang="en-US" dirty="0" smtClean="0"/>
              <a:t>phase transitions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early universe, </a:t>
            </a:r>
            <a:r>
              <a:rPr lang="cs-CZ" dirty="0" err="1" smtClean="0"/>
              <a:t>studied</a:t>
            </a:r>
            <a:r>
              <a:rPr lang="en-US" dirty="0" smtClean="0"/>
              <a:t> in AA collisions</a:t>
            </a:r>
            <a:endParaRPr lang="sk-SK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sk-SK" dirty="0"/>
              <a:t> </a:t>
            </a:r>
            <a:r>
              <a:rPr lang="sk-SK" dirty="0" err="1" smtClean="0"/>
              <a:t>short</a:t>
            </a:r>
            <a:r>
              <a:rPr lang="sk-SK" dirty="0" smtClean="0"/>
              <a:t> </a:t>
            </a:r>
            <a:r>
              <a:rPr lang="sk-SK" dirty="0" err="1" smtClean="0"/>
              <a:t>lifetime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1" t="23111" r="62834" b="25431"/>
          <a:stretch/>
        </p:blipFill>
        <p:spPr>
          <a:xfrm>
            <a:off x="7588781" y="449622"/>
            <a:ext cx="4143712" cy="257547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6" t="24584" r="62970" b="22316"/>
          <a:stretch/>
        </p:blipFill>
        <p:spPr>
          <a:xfrm>
            <a:off x="7050280" y="3081742"/>
            <a:ext cx="4696780" cy="292340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5" t="41639" r="63211" b="39031"/>
          <a:stretch/>
        </p:blipFill>
        <p:spPr>
          <a:xfrm>
            <a:off x="333285" y="4613174"/>
            <a:ext cx="6716995" cy="1529542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247828" y="3857414"/>
            <a:ext cx="709301" cy="6860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751601" y="4504800"/>
            <a:ext cx="1846747" cy="3616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3595748" y="4543445"/>
            <a:ext cx="1739285" cy="2575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6429699" y="4320761"/>
            <a:ext cx="530908" cy="5150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3536408" y="6033650"/>
            <a:ext cx="310747" cy="2557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941906" y="6014859"/>
            <a:ext cx="310747" cy="2557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6695153" y="2594341"/>
            <a:ext cx="733069" cy="7237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Zástupný symbol pro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14.01.2019</a:t>
            </a:r>
            <a:endParaRPr lang="cs-CZ"/>
          </a:p>
        </p:txBody>
      </p:sp>
      <p:sp>
        <p:nvSpPr>
          <p:cNvPr id="16" name="Zástupný symbol pro zápatí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Z. Moravcová: Elliptic flow of D0 meson in D+Au collisions with the STAR experiment</a:t>
            </a:r>
            <a:endParaRPr lang="cs-CZ"/>
          </a:p>
        </p:txBody>
      </p:sp>
      <p:sp>
        <p:nvSpPr>
          <p:cNvPr id="17" name="Zástupný symbol pro číslo snímku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A00D-A535-4E73-91E3-3E6118C88B5D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986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14.01.2019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Z. Moravcová: Elliptic flow of D0 meson in D+Au collisions with the STAR experiment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A00D-A535-4E73-91E3-3E6118C88B5D}" type="slidenum">
              <a:rPr lang="cs-CZ" smtClean="0"/>
              <a:t>30</a:t>
            </a:fld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765249" y="1170220"/>
            <a:ext cx="10836067" cy="7566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098" name="Picture 2" descr="Image result for it's over me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113" y="2417982"/>
            <a:ext cx="8367774" cy="348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66996" y="721655"/>
            <a:ext cx="10058400" cy="1450757"/>
          </a:xfrm>
        </p:spPr>
        <p:txBody>
          <a:bodyPr/>
          <a:lstStyle/>
          <a:p>
            <a:pPr algn="ctr"/>
            <a:r>
              <a:rPr lang="en-US" b="1" dirty="0" smtClean="0"/>
              <a:t>Thank you for your attention!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65723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356150"/>
            <a:ext cx="10058400" cy="1450757"/>
          </a:xfrm>
        </p:spPr>
        <p:txBody>
          <a:bodyPr/>
          <a:lstStyle/>
          <a:p>
            <a:pPr algn="ctr"/>
            <a:r>
              <a:rPr lang="en-US" b="1" dirty="0" smtClean="0"/>
              <a:t>Back up</a:t>
            </a:r>
            <a:endParaRPr lang="cs-CZ" b="1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14.01.2019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Z. Moravcová: Elliptic flow of D0 meson in D+Au collisions with the STAR experiment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A00D-A535-4E73-91E3-3E6118C88B5D}" type="slidenum">
              <a:rPr lang="cs-CZ" smtClean="0"/>
              <a:t>31</a:t>
            </a:fld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765249" y="1170220"/>
            <a:ext cx="10836067" cy="7566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851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Boosted Decision Trees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4998720" cy="442171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method in TMVA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rectangular cuts - chosen just one hypercube from the whole phase space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BDT  - phase space divided to </a:t>
            </a:r>
            <a:r>
              <a:rPr lang="en-US" dirty="0" err="1" smtClean="0"/>
              <a:t>hypercubes</a:t>
            </a:r>
            <a:r>
              <a:rPr lang="en-US" dirty="0" smtClean="0"/>
              <a:t>, each is signal-like or background-like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boosting – using a lot of shallow trees, the final </a:t>
            </a:r>
            <a:r>
              <a:rPr lang="en-US" i="1" dirty="0" smtClean="0"/>
              <a:t>BDT response </a:t>
            </a:r>
            <a:r>
              <a:rPr lang="en-US" dirty="0" smtClean="0"/>
              <a:t>is their weighted average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training: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signal from simulation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background from data (wrong sign combination)</a:t>
            </a:r>
            <a:endParaRPr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14.01.2019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Z. Moravcová: Elliptic flow of D0 meson in D+Au collisions with the STAR experiment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A00D-A535-4E73-91E3-3E6118C88B5D}" type="slidenum">
              <a:rPr lang="cs-CZ" smtClean="0"/>
              <a:t>32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/>
          <a:srcRect l="27040" t="37496" r="50274" b="28806"/>
          <a:stretch/>
        </p:blipFill>
        <p:spPr>
          <a:xfrm>
            <a:off x="6714287" y="1969670"/>
            <a:ext cx="5020513" cy="419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3381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Cold</a:t>
            </a:r>
            <a:r>
              <a:rPr lang="cs-CZ" dirty="0" smtClean="0"/>
              <a:t> </a:t>
            </a:r>
            <a:r>
              <a:rPr lang="cs-CZ" dirty="0" err="1" smtClean="0"/>
              <a:t>nuclear</a:t>
            </a:r>
            <a:r>
              <a:rPr lang="cs-CZ" dirty="0" smtClean="0"/>
              <a:t> </a:t>
            </a:r>
            <a:r>
              <a:rPr lang="cs-CZ" dirty="0" err="1" smtClean="0"/>
              <a:t>matter</a:t>
            </a:r>
            <a:r>
              <a:rPr lang="cs-CZ" dirty="0" smtClean="0"/>
              <a:t> </a:t>
            </a:r>
            <a:r>
              <a:rPr lang="cs-CZ" dirty="0" err="1" smtClean="0"/>
              <a:t>effects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6800" y="1854280"/>
            <a:ext cx="10058400" cy="402336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</a:t>
            </a:r>
            <a:r>
              <a:rPr lang="cs-CZ" dirty="0" err="1" smtClean="0"/>
              <a:t>present</a:t>
            </a:r>
            <a:r>
              <a:rPr lang="cs-CZ" dirty="0" smtClean="0"/>
              <a:t> in </a:t>
            </a:r>
            <a:r>
              <a:rPr lang="cs-CZ" dirty="0" err="1" smtClean="0"/>
              <a:t>Au+Au</a:t>
            </a:r>
            <a:r>
              <a:rPr lang="cs-CZ" dirty="0" smtClean="0"/>
              <a:t> </a:t>
            </a:r>
            <a:r>
              <a:rPr lang="cs-CZ" dirty="0" err="1" smtClean="0"/>
              <a:t>collisions</a:t>
            </a:r>
            <a:r>
              <a:rPr lang="cs-CZ" dirty="0" smtClean="0"/>
              <a:t>, </a:t>
            </a:r>
            <a:r>
              <a:rPr lang="cs-CZ" dirty="0" err="1" smtClean="0"/>
              <a:t>difficult</a:t>
            </a:r>
            <a:r>
              <a:rPr lang="cs-CZ" dirty="0" smtClean="0"/>
              <a:t> to </a:t>
            </a:r>
            <a:r>
              <a:rPr lang="cs-CZ" dirty="0" err="1" smtClean="0"/>
              <a:t>distinguish</a:t>
            </a:r>
            <a:r>
              <a:rPr lang="cs-CZ" dirty="0" smtClean="0"/>
              <a:t> </a:t>
            </a:r>
            <a:r>
              <a:rPr lang="cs-CZ" dirty="0" err="1" smtClean="0"/>
              <a:t>experimentally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effects</a:t>
            </a:r>
            <a:r>
              <a:rPr lang="cs-CZ" dirty="0" smtClean="0"/>
              <a:t> </a:t>
            </a:r>
            <a:r>
              <a:rPr lang="cs-CZ" dirty="0" err="1" smtClean="0"/>
              <a:t>caused</a:t>
            </a:r>
            <a:r>
              <a:rPr lang="cs-CZ" dirty="0" smtClean="0"/>
              <a:t> by QGP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k-SK" dirty="0"/>
              <a:t> </a:t>
            </a:r>
            <a:r>
              <a:rPr lang="sk-SK" dirty="0" err="1" smtClean="0"/>
              <a:t>motivation</a:t>
            </a:r>
            <a:r>
              <a:rPr lang="sk-SK" dirty="0" smtClean="0"/>
              <a:t> to study </a:t>
            </a:r>
            <a:r>
              <a:rPr lang="sk-SK" dirty="0" err="1" smtClean="0"/>
              <a:t>pA</a:t>
            </a:r>
            <a:r>
              <a:rPr lang="sk-SK" dirty="0" smtClean="0"/>
              <a:t> </a:t>
            </a:r>
            <a:r>
              <a:rPr lang="sk-SK" dirty="0" err="1" smtClean="0"/>
              <a:t>collisions</a:t>
            </a: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err="1" smtClean="0"/>
              <a:t>initial</a:t>
            </a:r>
            <a:r>
              <a:rPr lang="cs-CZ" dirty="0" smtClean="0"/>
              <a:t> </a:t>
            </a:r>
            <a:r>
              <a:rPr lang="cs-CZ" dirty="0" err="1" smtClean="0"/>
              <a:t>state</a:t>
            </a:r>
            <a:r>
              <a:rPr lang="cs-CZ" dirty="0" smtClean="0"/>
              <a:t> </a:t>
            </a:r>
            <a:r>
              <a:rPr lang="cs-CZ" dirty="0" err="1" smtClean="0"/>
              <a:t>effects</a:t>
            </a:r>
            <a:endParaRPr lang="cs-CZ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en-US" dirty="0"/>
              <a:t>modifications of the </a:t>
            </a:r>
            <a:r>
              <a:rPr lang="en-US" dirty="0" err="1"/>
              <a:t>parton</a:t>
            </a:r>
            <a:r>
              <a:rPr lang="en-US" dirty="0"/>
              <a:t> </a:t>
            </a:r>
            <a:r>
              <a:rPr lang="en-US" dirty="0" smtClean="0"/>
              <a:t>distribution</a:t>
            </a:r>
            <a:r>
              <a:rPr lang="cs-CZ" dirty="0" smtClean="0"/>
              <a:t> </a:t>
            </a:r>
            <a:r>
              <a:rPr lang="cs-CZ" dirty="0" err="1" smtClean="0"/>
              <a:t>functions</a:t>
            </a:r>
            <a:r>
              <a:rPr lang="en-US" dirty="0" smtClean="0"/>
              <a:t> </a:t>
            </a:r>
            <a:r>
              <a:rPr lang="en-US" dirty="0"/>
              <a:t>in the </a:t>
            </a:r>
            <a:r>
              <a:rPr lang="en-US" dirty="0" smtClean="0"/>
              <a:t>nu</a:t>
            </a:r>
            <a:r>
              <a:rPr lang="sk-SK" dirty="0" smtClean="0"/>
              <a:t>c</a:t>
            </a:r>
            <a:r>
              <a:rPr lang="en-US" dirty="0" smtClean="0"/>
              <a:t>le</a:t>
            </a:r>
            <a:r>
              <a:rPr lang="cs-CZ" dirty="0" err="1" smtClean="0"/>
              <a:t>us</a:t>
            </a:r>
            <a:r>
              <a:rPr lang="cs-CZ" dirty="0" smtClean="0"/>
              <a:t> (</a:t>
            </a:r>
            <a:r>
              <a:rPr lang="cs-CZ" dirty="0" err="1" smtClean="0"/>
              <a:t>shadowing</a:t>
            </a:r>
            <a:r>
              <a:rPr lang="cs-CZ" dirty="0" smtClean="0"/>
              <a:t> </a:t>
            </a:r>
            <a:r>
              <a:rPr lang="cs-CZ" dirty="0" err="1" smtClean="0"/>
              <a:t>at</a:t>
            </a:r>
            <a:r>
              <a:rPr lang="cs-CZ" dirty="0" smtClean="0"/>
              <a:t> </a:t>
            </a:r>
            <a:r>
              <a:rPr lang="cs-CZ" dirty="0" err="1" smtClean="0"/>
              <a:t>lox</a:t>
            </a:r>
            <a:r>
              <a:rPr lang="cs-CZ" dirty="0" smtClean="0"/>
              <a:t> </a:t>
            </a:r>
            <a:r>
              <a:rPr lang="cs-CZ" dirty="0" err="1" smtClean="0"/>
              <a:t>Bjorken</a:t>
            </a:r>
            <a:r>
              <a:rPr lang="cs-CZ" dirty="0" smtClean="0"/>
              <a:t>-x</a:t>
            </a:r>
            <a:r>
              <a:rPr lang="sk-SK" dirty="0" smtClean="0"/>
              <a:t>)</a:t>
            </a:r>
            <a:endParaRPr lang="cs-CZ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 smtClean="0"/>
              <a:t>d</a:t>
            </a:r>
            <a:r>
              <a:rPr lang="en-US" dirty="0" err="1" smtClean="0"/>
              <a:t>ifferent</a:t>
            </a:r>
            <a:r>
              <a:rPr lang="en-US" dirty="0" smtClean="0"/>
              <a:t> </a:t>
            </a:r>
            <a:r>
              <a:rPr lang="en-US" dirty="0"/>
              <a:t>dynamics of </a:t>
            </a:r>
            <a:r>
              <a:rPr lang="en-US" dirty="0" err="1"/>
              <a:t>partons</a:t>
            </a:r>
            <a:r>
              <a:rPr lang="en-US" dirty="0"/>
              <a:t> within free protons with respect to those </a:t>
            </a:r>
            <a:r>
              <a:rPr lang="en-US" dirty="0" smtClean="0"/>
              <a:t>in</a:t>
            </a:r>
            <a:r>
              <a:rPr lang="cs-CZ" dirty="0" smtClean="0"/>
              <a:t> </a:t>
            </a:r>
            <a:r>
              <a:rPr lang="en-US" dirty="0" smtClean="0"/>
              <a:t>nucleons </a:t>
            </a:r>
            <a:endParaRPr lang="cs-CZ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 m</a:t>
            </a:r>
            <a:r>
              <a:rPr lang="en-US" dirty="0" err="1"/>
              <a:t>ultiple</a:t>
            </a:r>
            <a:r>
              <a:rPr lang="en-US" dirty="0"/>
              <a:t> scattering of </a:t>
            </a:r>
            <a:r>
              <a:rPr lang="en-US" dirty="0" err="1"/>
              <a:t>partons</a:t>
            </a:r>
            <a:r>
              <a:rPr lang="en-US" dirty="0"/>
              <a:t> in the nucleus </a:t>
            </a:r>
            <a:endParaRPr lang="cs-CZ" dirty="0" smtClean="0"/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err="1" smtClean="0"/>
              <a:t>energy</a:t>
            </a:r>
            <a:r>
              <a:rPr lang="cs-CZ" dirty="0" smtClean="0"/>
              <a:t> </a:t>
            </a:r>
            <a:r>
              <a:rPr lang="cs-CZ" dirty="0" err="1" smtClean="0"/>
              <a:t>loss</a:t>
            </a:r>
            <a:r>
              <a:rPr lang="cs-CZ" dirty="0" smtClean="0"/>
              <a:t> (</a:t>
            </a:r>
            <a:r>
              <a:rPr lang="cs-CZ" dirty="0" err="1" smtClean="0"/>
              <a:t>radiative</a:t>
            </a:r>
            <a:r>
              <a:rPr lang="cs-CZ" dirty="0" smtClean="0"/>
              <a:t>/</a:t>
            </a:r>
            <a:r>
              <a:rPr lang="cs-CZ" dirty="0" err="1" smtClean="0"/>
              <a:t>collisional</a:t>
            </a:r>
            <a:r>
              <a:rPr lang="cs-CZ" dirty="0" smtClean="0"/>
              <a:t>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/>
              <a:t>  </a:t>
            </a:r>
            <a:r>
              <a:rPr lang="cs-CZ" dirty="0" err="1"/>
              <a:t>transverse</a:t>
            </a:r>
            <a:r>
              <a:rPr lang="cs-CZ" dirty="0"/>
              <a:t> </a:t>
            </a:r>
            <a:r>
              <a:rPr lang="cs-CZ" dirty="0" err="1" smtClean="0"/>
              <a:t>momentum</a:t>
            </a:r>
            <a:r>
              <a:rPr lang="cs-CZ" dirty="0" smtClean="0"/>
              <a:t> </a:t>
            </a:r>
            <a:r>
              <a:rPr lang="cs-CZ" dirty="0" err="1" smtClean="0"/>
              <a:t>broadening</a:t>
            </a:r>
            <a:r>
              <a:rPr lang="cs-CZ" dirty="0" smtClean="0"/>
              <a:t> </a:t>
            </a:r>
            <a:r>
              <a:rPr lang="cs-CZ" dirty="0"/>
              <a:t>(</a:t>
            </a:r>
            <a:r>
              <a:rPr lang="cs-CZ" dirty="0" err="1"/>
              <a:t>Cronin</a:t>
            </a:r>
            <a:r>
              <a:rPr lang="cs-CZ" dirty="0"/>
              <a:t> </a:t>
            </a:r>
            <a:r>
              <a:rPr lang="cs-CZ" dirty="0" err="1"/>
              <a:t>effect</a:t>
            </a:r>
            <a:r>
              <a:rPr lang="cs-CZ" dirty="0" smtClean="0"/>
              <a:t>)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sk-SK" dirty="0"/>
          </a:p>
          <a:p>
            <a:pPr>
              <a:buFont typeface="Wingdings" panose="05000000000000000000" pitchFamily="2" charset="2"/>
              <a:buChar char="Ø"/>
            </a:pPr>
            <a:r>
              <a:rPr lang="sk-SK" dirty="0" smtClean="0"/>
              <a:t> </a:t>
            </a:r>
            <a:r>
              <a:rPr lang="sk-SK" dirty="0" err="1" smtClean="0"/>
              <a:t>final</a:t>
            </a:r>
            <a:r>
              <a:rPr lang="sk-SK" dirty="0" smtClean="0"/>
              <a:t> state </a:t>
            </a:r>
            <a:r>
              <a:rPr lang="sk-SK" dirty="0" err="1" smtClean="0"/>
              <a:t>inelastic</a:t>
            </a:r>
            <a:r>
              <a:rPr lang="sk-SK" dirty="0" smtClean="0"/>
              <a:t> </a:t>
            </a:r>
            <a:r>
              <a:rPr lang="sk-SK" dirty="0" err="1" smtClean="0"/>
              <a:t>interaction</a:t>
            </a:r>
            <a:endParaRPr lang="sk-SK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sk-SK" dirty="0" smtClean="0"/>
              <a:t> n</a:t>
            </a:r>
            <a:r>
              <a:rPr lang="en-US" dirty="0" err="1" smtClean="0"/>
              <a:t>uclear</a:t>
            </a:r>
            <a:r>
              <a:rPr lang="en-US" dirty="0" smtClean="0"/>
              <a:t> </a:t>
            </a:r>
            <a:r>
              <a:rPr lang="en-US" dirty="0"/>
              <a:t>absorption of </a:t>
            </a:r>
            <a:r>
              <a:rPr lang="en-US" dirty="0" err="1"/>
              <a:t>quarkonium</a:t>
            </a:r>
            <a:r>
              <a:rPr lang="en-US" dirty="0"/>
              <a:t> bound states when passing through </a:t>
            </a:r>
            <a:r>
              <a:rPr lang="en-US" dirty="0" smtClean="0"/>
              <a:t>nucleus</a:t>
            </a:r>
            <a:r>
              <a:rPr lang="sk-SK" dirty="0" smtClean="0"/>
              <a:t> 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14.01.2019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Z. Moravcová: Elliptic flow of D0 meson in D+Au collisions with the STAR experiment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A00D-A535-4E73-91E3-3E6118C88B5D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247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Open </a:t>
            </a:r>
            <a:r>
              <a:rPr lang="cs-CZ" dirty="0" err="1" smtClean="0"/>
              <a:t>charm</a:t>
            </a:r>
            <a:r>
              <a:rPr lang="cs-CZ" dirty="0" smtClean="0"/>
              <a:t> </a:t>
            </a:r>
            <a:r>
              <a:rPr lang="cs-CZ" dirty="0" err="1" smtClean="0"/>
              <a:t>hadrons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10875378" cy="436456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</a:t>
            </a:r>
            <a:r>
              <a:rPr lang="cs-CZ" dirty="0" err="1" smtClean="0"/>
              <a:t>heavy-quarks</a:t>
            </a:r>
            <a:r>
              <a:rPr lang="cs-CZ" dirty="0" smtClean="0"/>
              <a:t> are </a:t>
            </a:r>
            <a:r>
              <a:rPr lang="cs-CZ" dirty="0" err="1" smtClean="0"/>
              <a:t>produced</a:t>
            </a:r>
            <a:r>
              <a:rPr lang="cs-CZ" dirty="0" smtClean="0"/>
              <a:t> </a:t>
            </a:r>
            <a:r>
              <a:rPr lang="cs-CZ" dirty="0" err="1" smtClean="0"/>
              <a:t>at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initial</a:t>
            </a:r>
            <a:r>
              <a:rPr lang="cs-CZ" dirty="0" smtClean="0"/>
              <a:t> </a:t>
            </a:r>
            <a:r>
              <a:rPr lang="cs-CZ" dirty="0" err="1" smtClean="0"/>
              <a:t>stages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heavy</a:t>
            </a:r>
            <a:r>
              <a:rPr lang="cs-CZ" dirty="0" smtClean="0"/>
              <a:t>-ion </a:t>
            </a:r>
            <a:r>
              <a:rPr lang="cs-CZ" dirty="0" err="1" smtClean="0"/>
              <a:t>collisions</a:t>
            </a: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</a:t>
            </a:r>
            <a:r>
              <a:rPr lang="cs-CZ" dirty="0" err="1" smtClean="0"/>
              <a:t>experience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whole</a:t>
            </a:r>
            <a:r>
              <a:rPr lang="cs-CZ" dirty="0" smtClean="0"/>
              <a:t> </a:t>
            </a:r>
            <a:r>
              <a:rPr lang="cs-CZ" dirty="0" err="1" smtClean="0"/>
              <a:t>evolution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medium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 smtClean="0"/>
              <a:t> </a:t>
            </a:r>
            <a:r>
              <a:rPr lang="sk-SK" dirty="0" err="1" smtClean="0"/>
              <a:t>probe</a:t>
            </a:r>
            <a:r>
              <a:rPr lang="sk-SK" dirty="0" smtClean="0"/>
              <a:t> </a:t>
            </a:r>
            <a:r>
              <a:rPr lang="sk-SK" dirty="0" smtClean="0"/>
              <a:t>of QGP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k-SK" dirty="0"/>
              <a:t> </a:t>
            </a:r>
            <a:r>
              <a:rPr lang="sk-SK" dirty="0" err="1" smtClean="0"/>
              <a:t>nuclear</a:t>
            </a:r>
            <a:r>
              <a:rPr lang="sk-SK" dirty="0" smtClean="0"/>
              <a:t> </a:t>
            </a:r>
            <a:r>
              <a:rPr lang="sk-SK" dirty="0" err="1" smtClean="0"/>
              <a:t>modification</a:t>
            </a:r>
            <a:r>
              <a:rPr lang="sk-SK" dirty="0" smtClean="0"/>
              <a:t> </a:t>
            </a:r>
            <a:r>
              <a:rPr lang="sk-SK" dirty="0" err="1" smtClean="0"/>
              <a:t>factor</a:t>
            </a:r>
            <a:r>
              <a:rPr lang="sk-SK" dirty="0" smtClean="0"/>
              <a:t> </a:t>
            </a:r>
            <a:r>
              <a:rPr lang="sk-SK" sz="1600" dirty="0" smtClean="0"/>
              <a:t>(</a:t>
            </a:r>
            <a:r>
              <a:rPr lang="sk-SK" sz="1600" dirty="0" err="1" smtClean="0"/>
              <a:t>modification</a:t>
            </a:r>
            <a:r>
              <a:rPr lang="sk-SK" sz="1600" dirty="0" smtClean="0"/>
              <a:t> of </a:t>
            </a:r>
            <a:r>
              <a:rPr lang="en-US" sz="1600" dirty="0" smtClean="0"/>
              <a:t>particle production</a:t>
            </a:r>
            <a:r>
              <a:rPr lang="sk-SK" sz="1600" dirty="0" smtClean="0"/>
              <a:t> by </a:t>
            </a:r>
            <a:r>
              <a:rPr lang="sk-SK" sz="1600" dirty="0" err="1" smtClean="0"/>
              <a:t>nuclear</a:t>
            </a:r>
            <a:r>
              <a:rPr lang="sk-SK" sz="1600" dirty="0" smtClean="0"/>
              <a:t> </a:t>
            </a:r>
            <a:r>
              <a:rPr lang="sk-SK" sz="1600" dirty="0" err="1" smtClean="0"/>
              <a:t>matter</a:t>
            </a:r>
            <a:r>
              <a:rPr lang="sk-SK" sz="1600" dirty="0" smtClean="0"/>
              <a:t>, </a:t>
            </a:r>
            <a:r>
              <a:rPr lang="sk-SK" sz="1600" dirty="0" err="1" smtClean="0"/>
              <a:t>ratio</a:t>
            </a:r>
            <a:r>
              <a:rPr lang="sk-SK" sz="1600" dirty="0" smtClean="0"/>
              <a:t> of </a:t>
            </a:r>
            <a:r>
              <a:rPr lang="sk-SK" sz="1600" dirty="0" err="1" smtClean="0"/>
              <a:t>yields</a:t>
            </a:r>
            <a:r>
              <a:rPr lang="sk-SK" sz="1600" dirty="0" smtClean="0"/>
              <a:t> in </a:t>
            </a:r>
            <a:r>
              <a:rPr lang="en-US" sz="1600" dirty="0" err="1" smtClean="0"/>
              <a:t>pA</a:t>
            </a:r>
            <a:r>
              <a:rPr lang="sk-SK" sz="1600" dirty="0" smtClean="0"/>
              <a:t>/</a:t>
            </a:r>
            <a:r>
              <a:rPr lang="sk-SK" sz="1600" dirty="0" err="1" smtClean="0"/>
              <a:t>pp</a:t>
            </a:r>
            <a:r>
              <a:rPr lang="en-US" sz="1600" dirty="0" smtClean="0"/>
              <a:t>, AA</a:t>
            </a:r>
            <a:r>
              <a:rPr lang="sk-SK" sz="1600" dirty="0" smtClean="0"/>
              <a:t>/</a:t>
            </a:r>
            <a:r>
              <a:rPr lang="sk-SK" sz="1600" dirty="0" err="1" smtClean="0"/>
              <a:t>pp</a:t>
            </a:r>
            <a:r>
              <a:rPr lang="en-US" sz="1600" dirty="0" smtClean="0"/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collectivity (flow) → </a:t>
            </a:r>
            <a:r>
              <a:rPr lang="en-US" sz="1600" i="1" dirty="0" smtClean="0"/>
              <a:t>A </a:t>
            </a:r>
            <a:r>
              <a:rPr lang="en-US" sz="1600" i="1" dirty="0"/>
              <a:t>guide to understand collectivity in small systems (for dummies</a:t>
            </a:r>
            <a:r>
              <a:rPr lang="en-US" sz="1600" i="1" dirty="0" smtClean="0"/>
              <a:t>)</a:t>
            </a:r>
            <a:r>
              <a:rPr lang="en-US" sz="1600" dirty="0" smtClean="0"/>
              <a:t> by K. </a:t>
            </a:r>
            <a:r>
              <a:rPr lang="cs-CZ" sz="1600" dirty="0" smtClean="0"/>
              <a:t>Křížková Gajdošová, </a:t>
            </a:r>
            <a:r>
              <a:rPr lang="cs-CZ" sz="1600" dirty="0" err="1" smtClean="0"/>
              <a:t>Friday</a:t>
            </a:r>
            <a:r>
              <a:rPr lang="cs-CZ" sz="1600" dirty="0" smtClean="0"/>
              <a:t> 10:40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jet </a:t>
            </a:r>
            <a:r>
              <a:rPr lang="cs-CZ" dirty="0" err="1" smtClean="0"/>
              <a:t>quenching</a:t>
            </a:r>
            <a:endParaRPr lang="cs-CZ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 </a:t>
            </a:r>
            <a:r>
              <a:rPr lang="cs-CZ" dirty="0" err="1" smtClean="0"/>
              <a:t>quarkonium</a:t>
            </a:r>
            <a:r>
              <a:rPr lang="cs-CZ" dirty="0" smtClean="0"/>
              <a:t> </a:t>
            </a:r>
            <a:r>
              <a:rPr lang="cs-CZ" dirty="0" err="1" smtClean="0"/>
              <a:t>suppression</a:t>
            </a: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QGP </a:t>
            </a:r>
            <a:r>
              <a:rPr lang="cs-CZ" dirty="0" err="1" smtClean="0"/>
              <a:t>produced</a:t>
            </a:r>
            <a:r>
              <a:rPr lang="cs-CZ" dirty="0" smtClean="0"/>
              <a:t> in AA…. </a:t>
            </a:r>
            <a:r>
              <a:rPr lang="cs-CZ" dirty="0" err="1" smtClean="0"/>
              <a:t>why</a:t>
            </a:r>
            <a:r>
              <a:rPr lang="cs-CZ" dirty="0" smtClean="0"/>
              <a:t> </a:t>
            </a:r>
            <a:r>
              <a:rPr lang="cs-CZ" dirty="0" err="1" smtClean="0"/>
              <a:t>pA</a:t>
            </a:r>
            <a:r>
              <a:rPr lang="cs-CZ" dirty="0" smtClean="0"/>
              <a:t>?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err="1" smtClean="0"/>
              <a:t>control</a:t>
            </a:r>
            <a:r>
              <a:rPr lang="cs-CZ" dirty="0" smtClean="0"/>
              <a:t> </a:t>
            </a:r>
            <a:r>
              <a:rPr lang="cs-CZ" dirty="0" err="1" smtClean="0"/>
              <a:t>environment</a:t>
            </a:r>
            <a:endParaRPr lang="cs-CZ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err="1" smtClean="0"/>
              <a:t>initial</a:t>
            </a:r>
            <a:r>
              <a:rPr lang="cs-CZ" dirty="0" smtClean="0"/>
              <a:t> </a:t>
            </a:r>
            <a:r>
              <a:rPr lang="cs-CZ" dirty="0" err="1" smtClean="0"/>
              <a:t>state</a:t>
            </a:r>
            <a:r>
              <a:rPr lang="cs-CZ" dirty="0" smtClean="0"/>
              <a:t> </a:t>
            </a:r>
            <a:r>
              <a:rPr lang="cs-CZ" dirty="0" err="1" smtClean="0"/>
              <a:t>effects</a:t>
            </a:r>
            <a:r>
              <a:rPr lang="cs-CZ" dirty="0" smtClean="0"/>
              <a:t>, </a:t>
            </a:r>
            <a:r>
              <a:rPr lang="cs-CZ" dirty="0" err="1" smtClean="0"/>
              <a:t>also</a:t>
            </a:r>
            <a:r>
              <a:rPr lang="cs-CZ" dirty="0" smtClean="0"/>
              <a:t> </a:t>
            </a:r>
            <a:r>
              <a:rPr lang="cs-CZ" dirty="0" err="1" smtClean="0"/>
              <a:t>known</a:t>
            </a:r>
            <a:r>
              <a:rPr lang="cs-CZ" dirty="0" smtClean="0"/>
              <a:t> as </a:t>
            </a:r>
            <a:r>
              <a:rPr lang="cs-CZ" dirty="0" err="1" smtClean="0"/>
              <a:t>cold</a:t>
            </a:r>
            <a:r>
              <a:rPr lang="cs-CZ" dirty="0" smtClean="0"/>
              <a:t> </a:t>
            </a:r>
            <a:r>
              <a:rPr lang="cs-CZ" dirty="0" err="1" smtClean="0"/>
              <a:t>nuclear</a:t>
            </a:r>
            <a:r>
              <a:rPr lang="cs-CZ" dirty="0" smtClean="0"/>
              <a:t> </a:t>
            </a:r>
            <a:r>
              <a:rPr lang="cs-CZ" dirty="0" err="1" smtClean="0"/>
              <a:t>matter</a:t>
            </a:r>
            <a:r>
              <a:rPr lang="cs-CZ" dirty="0" smtClean="0"/>
              <a:t> </a:t>
            </a:r>
            <a:r>
              <a:rPr lang="cs-CZ" dirty="0" err="1" smtClean="0"/>
              <a:t>effects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14.01.2019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Z. Moravcová: Elliptic flow of D0 meson in D+Au collisions with the STAR experiment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A00D-A535-4E73-91E3-3E6118C88B5D}" type="slidenum">
              <a:rPr lang="cs-CZ" smtClean="0"/>
              <a:t>4</a:t>
            </a:fld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9056726" y="231374"/>
                <a:ext cx="2739724" cy="1757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k-SK" b="0" dirty="0" smtClean="0">
                    <a:latin typeface="Cambria Math" panose="02040503050406030204" pitchFamily="18" charset="0"/>
                  </a:rPr>
                  <a:t>STAR CTU:</a:t>
                </a:r>
                <a:br>
                  <a:rPr lang="sk-SK" b="0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cs-CZ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 smtClean="0"/>
                  <a:t> - </a:t>
                </a:r>
                <a:r>
                  <a:rPr lang="sk-SK" dirty="0" smtClean="0"/>
                  <a:t>Lukáš, Tomáš</a:t>
                </a:r>
                <a:endParaRPr lang="en-US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±</m:t>
                        </m:r>
                      </m:sup>
                    </m:sSup>
                  </m:oMath>
                </a14:m>
                <a:r>
                  <a:rPr lang="en-US" dirty="0" smtClean="0"/>
                  <a:t> - </a:t>
                </a:r>
                <a:r>
                  <a:rPr lang="sk-SK" dirty="0" smtClean="0"/>
                  <a:t>Robert, </a:t>
                </a:r>
                <a:r>
                  <a:rPr lang="sk-SK" dirty="0" err="1" smtClean="0"/>
                  <a:t>Jan</a:t>
                </a:r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</m:oMath>
                </a14:m>
                <a:r>
                  <a:rPr lang="en-US" dirty="0" smtClean="0"/>
                  <a:t> - Miro</a:t>
                </a:r>
              </a:p>
              <a:p>
                <a:r>
                  <a:rPr lang="en-US" dirty="0" smtClean="0"/>
                  <a:t>all of them – “</a:t>
                </a:r>
                <a:r>
                  <a:rPr lang="sk-SK" dirty="0" err="1" smtClean="0"/>
                  <a:t>Mišel</a:t>
                </a:r>
                <a:r>
                  <a:rPr lang="sk-SK" dirty="0" smtClean="0"/>
                  <a:t> </a:t>
                </a:r>
                <a:r>
                  <a:rPr lang="sk-SK" dirty="0" err="1" smtClean="0"/>
                  <a:t>Kokan</a:t>
                </a:r>
                <a:r>
                  <a:rPr lang="sk-SK" dirty="0" smtClean="0"/>
                  <a:t>“</a:t>
                </a:r>
                <a:endParaRPr lang="cs-CZ" dirty="0" smtClean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6726" y="231374"/>
                <a:ext cx="2739724" cy="1757725"/>
              </a:xfrm>
              <a:prstGeom prst="rect">
                <a:avLst/>
              </a:prstGeom>
              <a:blipFill>
                <a:blip r:embed="rId2"/>
                <a:stretch>
                  <a:fillRect l="-2004" t="-2431" r="-89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782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Collectivity</a:t>
            </a:r>
            <a:r>
              <a:rPr lang="sk-SK" dirty="0" smtClean="0"/>
              <a:t> in </a:t>
            </a:r>
            <a:r>
              <a:rPr lang="sk-SK" dirty="0" err="1" smtClean="0"/>
              <a:t>small</a:t>
            </a:r>
            <a:r>
              <a:rPr lang="sk-SK" dirty="0" smtClean="0"/>
              <a:t> </a:t>
            </a:r>
            <a:r>
              <a:rPr lang="sk-SK" dirty="0" err="1" smtClean="0"/>
              <a:t>systems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948583" y="1845734"/>
                <a:ext cx="6528987" cy="4023360"/>
              </a:xfrm>
            </p:spPr>
            <p:txBody>
              <a:bodyPr/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 significant </a:t>
                </a:r>
                <a:r>
                  <a:rPr lang="en-US" dirty="0"/>
                  <a:t>flow </a:t>
                </a:r>
                <a:r>
                  <a:rPr lang="en-US" dirty="0" smtClean="0"/>
                  <a:t>of</a:t>
                </a:r>
                <a:r>
                  <a:rPr lang="sk-SK" dirty="0" smtClean="0"/>
                  <a:t> </a:t>
                </a:r>
                <a:r>
                  <a:rPr lang="en-US" dirty="0" smtClean="0"/>
                  <a:t>light hadrons</a:t>
                </a:r>
                <a:r>
                  <a:rPr lang="sk-SK" dirty="0" smtClean="0"/>
                  <a:t> </a:t>
                </a:r>
                <a:r>
                  <a:rPr lang="sk-SK" dirty="0" err="1" smtClean="0"/>
                  <a:t>compared</a:t>
                </a:r>
                <a:r>
                  <a:rPr lang="sk-SK" dirty="0" smtClean="0"/>
                  <a:t> </a:t>
                </a:r>
                <a:r>
                  <a:rPr lang="sk-SK" dirty="0" err="1" smtClean="0"/>
                  <a:t>with</a:t>
                </a:r>
                <a:r>
                  <a:rPr lang="sk-SK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J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ψ</m:t>
                    </m:r>
                  </m:oMath>
                </a14:m>
                <a:endParaRPr lang="en-US" dirty="0" smtClean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/>
                  <a:t> </a:t>
                </a:r>
                <a:r>
                  <a:rPr lang="en-US" dirty="0" smtClean="0"/>
                  <a:t>common shape of elliptic flow</a:t>
                </a:r>
                <a:r>
                  <a:rPr lang="sk-SK" dirty="0" smtClean="0"/>
                  <a:t> </a:t>
                </a:r>
                <a:endParaRPr lang="en-US" dirty="0" smtClean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/>
                  <a:t> </a:t>
                </a:r>
                <a:r>
                  <a:rPr lang="en-US" dirty="0" smtClean="0"/>
                  <a:t>weaker </a:t>
                </a:r>
                <a:r>
                  <a:rPr lang="en-US" dirty="0"/>
                  <a:t>collective behavior of heavy flavor </a:t>
                </a:r>
                <a:r>
                  <a:rPr lang="en-US" dirty="0" smtClean="0"/>
                  <a:t>quarks?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endParaRPr lang="en-US" dirty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 collectivity in AA collisions is NOT caused only by QGP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endParaRPr lang="en-US" dirty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 our goal: elliptic flow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 smtClean="0"/>
                  <a:t> in </a:t>
                </a:r>
                <a:r>
                  <a:rPr lang="en-US" dirty="0" err="1" smtClean="0"/>
                  <a:t>d+Au</a:t>
                </a:r>
                <a:r>
                  <a:rPr lang="en-US" dirty="0" smtClean="0"/>
                  <a:t> with STAR</a:t>
                </a:r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48583" y="1845734"/>
                <a:ext cx="6528987" cy="4023360"/>
              </a:xfrm>
              <a:blipFill>
                <a:blip r:embed="rId3"/>
                <a:stretch>
                  <a:fillRect l="-2241" t="-1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14.01.2019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Z. Moravcová: Elliptic flow of D0 meson in D+Au collisions with the STAR experiment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A00D-A535-4E73-91E3-3E6118C88B5D}" type="slidenum">
              <a:rPr lang="cs-CZ" smtClean="0"/>
              <a:t>5</a:t>
            </a:fld>
            <a:endParaRPr lang="cs-CZ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2836880"/>
              </p:ext>
            </p:extLst>
          </p:nvPr>
        </p:nvGraphicFramePr>
        <p:xfrm>
          <a:off x="7289562" y="2206671"/>
          <a:ext cx="4804588" cy="37707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Acrobat Document" r:id="rId4" imgW="5400276" imgH="4238350" progId="AcroExch.Document.DC">
                  <p:embed/>
                </p:oleObj>
              </mc:Choice>
              <mc:Fallback>
                <p:oleObj name="Acrobat Document" r:id="rId4" imgW="5400276" imgH="423835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89562" y="2206671"/>
                        <a:ext cx="4804588" cy="37707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2418460" y="5059110"/>
            <a:ext cx="48711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 MOMENT TO THINK…..</a:t>
            </a:r>
          </a:p>
          <a:p>
            <a:pPr algn="ctr"/>
            <a:r>
              <a:rPr lang="en-US" sz="2400" b="1" dirty="0" smtClean="0"/>
              <a:t>Does everyone here know what these terms mean??? </a:t>
            </a:r>
            <a:endParaRPr lang="cs-CZ" sz="2400" b="1" dirty="0"/>
          </a:p>
        </p:txBody>
      </p:sp>
      <p:pic>
        <p:nvPicPr>
          <p:cNvPr id="3077" name="Picture 5" descr="Related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830" y="5145065"/>
            <a:ext cx="849630" cy="102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99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What</a:t>
            </a:r>
            <a:r>
              <a:rPr lang="sk-SK" dirty="0" smtClean="0"/>
              <a:t> </a:t>
            </a:r>
            <a:r>
              <a:rPr lang="sk-SK" dirty="0" err="1" smtClean="0"/>
              <a:t>is</a:t>
            </a:r>
            <a:r>
              <a:rPr lang="sk-SK" dirty="0" smtClean="0"/>
              <a:t> </a:t>
            </a:r>
            <a:r>
              <a:rPr lang="sk-SK" dirty="0" err="1" smtClean="0"/>
              <a:t>between</a:t>
            </a:r>
            <a:r>
              <a:rPr lang="sk-SK" dirty="0" smtClean="0"/>
              <a:t> </a:t>
            </a:r>
            <a:r>
              <a:rPr lang="sk-SK" dirty="0" err="1" smtClean="0"/>
              <a:t>initial</a:t>
            </a:r>
            <a:r>
              <a:rPr lang="sk-SK" dirty="0" smtClean="0"/>
              <a:t> and </a:t>
            </a:r>
            <a:r>
              <a:rPr lang="sk-SK" dirty="0" err="1" smtClean="0"/>
              <a:t>final</a:t>
            </a:r>
            <a:r>
              <a:rPr lang="sk-SK" dirty="0" smtClean="0"/>
              <a:t> state?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6" t="26117" r="62848" b="34651"/>
          <a:stretch/>
        </p:blipFill>
        <p:spPr>
          <a:xfrm>
            <a:off x="3569551" y="2347073"/>
            <a:ext cx="8476488" cy="3790584"/>
          </a:xfrm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14.01.2019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Z. Moravcová: Elliptic flow of D0 meson in D+Au collisions with the STAR experiment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A00D-A535-4E73-91E3-3E6118C88B5D}" type="slidenum">
              <a:rPr lang="cs-CZ" smtClean="0"/>
              <a:t>6</a:t>
            </a:fld>
            <a:endParaRPr lang="cs-CZ"/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85" y="2927610"/>
            <a:ext cx="2963545" cy="234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581086" y="5249371"/>
            <a:ext cx="2478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</a:t>
            </a:r>
            <a:r>
              <a:rPr lang="en-US" dirty="0" smtClean="0"/>
              <a:t>verlap of colliding nuclei is anisotropic (in non-central collisions)</a:t>
            </a:r>
            <a:endParaRPr lang="cs-CZ" dirty="0"/>
          </a:p>
        </p:txBody>
      </p:sp>
      <p:cxnSp>
        <p:nvCxnSpPr>
          <p:cNvPr id="10" name="Přímá spojnice se šipkou 9"/>
          <p:cNvCxnSpPr/>
          <p:nvPr/>
        </p:nvCxnSpPr>
        <p:spPr>
          <a:xfrm flipH="1">
            <a:off x="2048256" y="2800605"/>
            <a:ext cx="109728" cy="4206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581086" y="1885408"/>
            <a:ext cx="2587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Reaction plane is defined by beam axis and impact parameter vector</a:t>
            </a:r>
            <a:endParaRPr lang="cs-CZ" dirty="0"/>
          </a:p>
        </p:txBody>
      </p:sp>
      <p:cxnSp>
        <p:nvCxnSpPr>
          <p:cNvPr id="13" name="Přímá spojnice se šipkou 12"/>
          <p:cNvCxnSpPr/>
          <p:nvPr/>
        </p:nvCxnSpPr>
        <p:spPr>
          <a:xfrm flipH="1">
            <a:off x="7132700" y="2449366"/>
            <a:ext cx="109728" cy="4206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6387927" y="1854469"/>
            <a:ext cx="1884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Nearly perfect liquid behavior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694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“I </a:t>
            </a:r>
            <a:r>
              <a:rPr lang="en-US" dirty="0"/>
              <a:t>can go with the </a:t>
            </a:r>
            <a:r>
              <a:rPr lang="en-US" dirty="0" smtClean="0"/>
              <a:t>flow”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3"/>
                <a:ext cx="10058400" cy="4341421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 initial geometry and event-by-event fluctuations cause azimuthal anisotropy (with respect to common symmetry plane)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/>
                  <a:t> </a:t>
                </a:r>
                <a:r>
                  <a:rPr lang="en-US" dirty="0" smtClean="0"/>
                  <a:t>pressure gradients are dependent on direction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/>
                  <a:t> </a:t>
                </a:r>
                <a:r>
                  <a:rPr lang="en-US" dirty="0" smtClean="0"/>
                  <a:t>spatial anisotropy converted into momentum-space anisotropy – </a:t>
                </a:r>
                <a:r>
                  <a:rPr lang="en-US" b="1" dirty="0" smtClean="0"/>
                  <a:t>MEASURABLE!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endParaRPr lang="en-US" b="1" dirty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b="1" dirty="0" smtClean="0"/>
                  <a:t> </a:t>
                </a:r>
                <a:r>
                  <a:rPr lang="en-US" dirty="0" smtClean="0"/>
                  <a:t>different forms of collective flow: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b="1" dirty="0"/>
                  <a:t> </a:t>
                </a:r>
                <a:r>
                  <a:rPr lang="en-US" dirty="0" smtClean="0"/>
                  <a:t>longitudinal flow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b="1" dirty="0"/>
                  <a:t> </a:t>
                </a:r>
                <a:r>
                  <a:rPr lang="en-US" dirty="0" smtClean="0"/>
                  <a:t>radial transverse flow 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b="1" dirty="0"/>
                  <a:t> </a:t>
                </a:r>
                <a:r>
                  <a:rPr lang="en-US" b="1" dirty="0" smtClean="0"/>
                  <a:t>anisotropic transverse flow</a:t>
                </a:r>
              </a:p>
              <a:p>
                <a:pPr lvl="2">
                  <a:buFont typeface="Wingdings" panose="05000000000000000000" pitchFamily="2" charset="2"/>
                  <a:buChar char="Ø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- directed flow</a:t>
                </a:r>
              </a:p>
              <a:p>
                <a:pPr lvl="2">
                  <a:buFont typeface="Wingdings" panose="05000000000000000000" pitchFamily="2" charset="2"/>
                  <a:buChar char="Ø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- elliptic flow</a:t>
                </a:r>
                <a:endParaRPr lang="sk-SK" dirty="0" smtClean="0"/>
              </a:p>
              <a:p>
                <a:pPr lvl="2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- </a:t>
                </a:r>
                <a:r>
                  <a:rPr lang="sk-SK" dirty="0" err="1" smtClean="0"/>
                  <a:t>triangular</a:t>
                </a:r>
                <a:r>
                  <a:rPr lang="en-US" dirty="0" smtClean="0"/>
                  <a:t> flow</a:t>
                </a:r>
                <a:endParaRPr lang="sk-SK" dirty="0" smtClean="0"/>
              </a:p>
              <a:p>
                <a:pPr lvl="2">
                  <a:buFont typeface="Wingdings" panose="05000000000000000000" pitchFamily="2" charset="2"/>
                  <a:buChar char="Ø"/>
                </a:pPr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3"/>
                <a:ext cx="10058400" cy="4341421"/>
              </a:xfrm>
              <a:blipFill>
                <a:blip r:embed="rId2"/>
                <a:stretch>
                  <a:fillRect l="-1455" t="-154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14.01.2019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Z. Moravcová: Elliptic flow of D0 meson in D+Au collisions with the STAR experiment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A00D-A535-4E73-91E3-3E6118C88B5D}" type="slidenum">
              <a:rPr lang="cs-CZ" smtClean="0"/>
              <a:t>7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/>
          <a:srcRect l="3470" t="57225" r="61111" b="18648"/>
          <a:stretch/>
        </p:blipFill>
        <p:spPr>
          <a:xfrm>
            <a:off x="4495799" y="4335854"/>
            <a:ext cx="6990097" cy="1338155"/>
          </a:xfrm>
          <a:prstGeom prst="rect">
            <a:avLst/>
          </a:prstGeom>
        </p:spPr>
      </p:pic>
      <p:cxnSp>
        <p:nvCxnSpPr>
          <p:cNvPr id="9" name="Přímá spojnice se šipkou 8"/>
          <p:cNvCxnSpPr/>
          <p:nvPr/>
        </p:nvCxnSpPr>
        <p:spPr>
          <a:xfrm flipV="1">
            <a:off x="8829675" y="5215468"/>
            <a:ext cx="200024" cy="5471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6348412" y="3637827"/>
            <a:ext cx="50673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“Quantitatively, anisotropic flow is characterized by the coefficients in the Fourier expansion of the azimuthal dependence of the invariant yield of particles relative to the reaction plane:” </a:t>
            </a:r>
            <a:endParaRPr lang="cs-CZ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7990847" y="5737763"/>
                <a:ext cx="4037346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 &lt;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Ψ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𝑅𝑃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algn="ctr"/>
                <a:r>
                  <a:rPr lang="en-US" sz="1600" dirty="0" smtClean="0"/>
                  <a:t>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sz="16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600" dirty="0" smtClean="0"/>
                  <a:t> dependent (differential flow)</a:t>
                </a:r>
                <a:endParaRPr lang="cs-CZ" sz="1600" dirty="0"/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0847" y="5737763"/>
                <a:ext cx="4037346" cy="615553"/>
              </a:xfrm>
              <a:prstGeom prst="rect">
                <a:avLst/>
              </a:prstGeom>
              <a:blipFill>
                <a:blip r:embed="rId4"/>
                <a:stretch>
                  <a:fillRect b="-1188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73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plane method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097279" y="1845734"/>
                <a:ext cx="10475595" cy="4023360"/>
              </a:xfrm>
            </p:spPr>
            <p:txBody>
              <a:bodyPr/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 event plane = estimated reaction plane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/>
                  <a:t> </a:t>
                </a:r>
                <a:r>
                  <a:rPr lang="en-US" dirty="0" smtClean="0"/>
                  <a:t>correction needed (we don’t know the real reaction plane)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/>
                  <a:t> </a:t>
                </a:r>
                <a:r>
                  <a:rPr lang="en-US" dirty="0" smtClean="0"/>
                  <a:t>event plane resolution dependent on event multiplicity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/>
                  <a:t> </a:t>
                </a:r>
                <a:r>
                  <a:rPr lang="en-US" dirty="0" smtClean="0"/>
                  <a:t>EP method uses the anisotropic flow itself to determine the event plane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/>
                  <a:t> </a:t>
                </a:r>
                <a:r>
                  <a:rPr lang="en-US" dirty="0" smtClean="0"/>
                  <a:t>EP can be determined independently for each harmonic of the anisotropic flow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endParaRPr lang="en-US" dirty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 EP reconstruction by calculating Q vector for each event </a:t>
                </a:r>
                <a:r>
                  <a:rPr lang="en-US" sz="1400" dirty="0" smtClean="0"/>
                  <a:t>(</a:t>
                </a:r>
                <a:r>
                  <a:rPr lang="en-US" sz="1400" dirty="0" err="1" smtClean="0"/>
                  <a:t>recentering</a:t>
                </a:r>
                <a:r>
                  <a:rPr lang="en-US" sz="1400" dirty="0" smtClean="0"/>
                  <a:t> </a:t>
                </a:r>
                <a:r>
                  <a:rPr lang="en-US" sz="1400" dirty="0" err="1" smtClean="0"/>
                  <a:t>eg</a:t>
                </a:r>
                <a:r>
                  <a:rPr lang="en-US" sz="1400" dirty="0" smtClean="0"/>
                  <a:t>. run by run, STAR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1400" dirty="0" smtClean="0"/>
                  <a:t> </a:t>
                </a:r>
                <a:r>
                  <a:rPr lang="en-US" sz="1400" dirty="0" err="1" smtClean="0"/>
                  <a:t>Au+Au</a:t>
                </a:r>
                <a:r>
                  <a:rPr lang="en-US" sz="1400" dirty="0" smtClean="0"/>
                  <a:t> at 200 GeV)</a:t>
                </a:r>
                <a:endParaRPr lang="en-US" dirty="0" smtClean="0"/>
              </a:p>
              <a:p>
                <a:pPr>
                  <a:buFont typeface="Wingdings" panose="05000000000000000000" pitchFamily="2" charset="2"/>
                  <a:buChar char="Ø"/>
                </a:pPr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79" y="1845734"/>
                <a:ext cx="10475595" cy="4023360"/>
              </a:xfrm>
              <a:blipFill>
                <a:blip r:embed="rId2"/>
                <a:stretch>
                  <a:fillRect l="-1397" t="-1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14.01.2019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Z. Moravcová: Elliptic flow of D0 meson in D+Au collisions with the STAR experiment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A00D-A535-4E73-91E3-3E6118C88B5D}" type="slidenum">
              <a:rPr lang="cs-CZ" smtClean="0"/>
              <a:t>8</a:t>
            </a:fld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2733685" y="5019675"/>
                <a:ext cx="2510431" cy="6682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 smtClean="0"/>
                  <a:t>  (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 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dirty="0" smtClean="0"/>
                  <a:t> 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 smtClean="0"/>
                  <a:t>  (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 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dirty="0" smtClean="0"/>
                  <a:t> ) </a:t>
                </a:r>
                <a:endParaRPr lang="cs-CZ" dirty="0"/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3685" y="5019675"/>
                <a:ext cx="2510431" cy="668260"/>
              </a:xfrm>
              <a:prstGeom prst="rect">
                <a:avLst/>
              </a:prstGeom>
              <a:blipFill>
                <a:blip r:embed="rId3"/>
                <a:stretch>
                  <a:fillRect l="-485" t="-4545" b="-1090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5581660" y="5019675"/>
                <a:ext cx="1884618" cy="6682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1660" y="5019675"/>
                <a:ext cx="1884618" cy="668260"/>
              </a:xfrm>
              <a:prstGeom prst="rect">
                <a:avLst/>
              </a:prstGeom>
              <a:blipFill>
                <a:blip r:embed="rId4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8053940" y="4933950"/>
                <a:ext cx="1772408" cy="6531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atan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⁡(</m:t>
                      </m:r>
                      <m:f>
                        <m:fPr>
                          <m:type m:val="skw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box>
                            <m:box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box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3940" y="4933950"/>
                <a:ext cx="1772408" cy="65319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ovéPole 11"/>
          <p:cNvSpPr txBox="1"/>
          <p:nvPr/>
        </p:nvSpPr>
        <p:spPr>
          <a:xfrm>
            <a:off x="8060338" y="1365723"/>
            <a:ext cx="3152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Phys. Rev. Let. C58, 1671 (1998)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621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Multiparticle</a:t>
            </a:r>
            <a:r>
              <a:rPr lang="en-US" dirty="0" smtClean="0"/>
              <a:t> correlation method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54437"/>
                <a:ext cx="10695916" cy="4582650"/>
              </a:xfrm>
            </p:spPr>
            <p:txBody>
              <a:bodyPr>
                <a:normAutofit lnSpcReduction="10000"/>
              </a:bodyPr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 motivation: reduction of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non-flow</a:t>
                </a:r>
                <a:r>
                  <a:rPr lang="en-US" dirty="0" smtClean="0"/>
                  <a:t> effects</a:t>
                </a:r>
                <a:endParaRPr lang="sk-SK" dirty="0" smtClean="0"/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 </a:t>
                </a:r>
                <a:r>
                  <a:rPr lang="sk-SK" dirty="0" smtClean="0"/>
                  <a:t>2-particle </a:t>
                </a:r>
                <a:r>
                  <a:rPr lang="sk-SK" dirty="0" err="1" smtClean="0"/>
                  <a:t>azimuthal</a:t>
                </a:r>
                <a:r>
                  <a:rPr lang="sk-SK" dirty="0" smtClean="0"/>
                  <a:t> </a:t>
                </a:r>
                <a:r>
                  <a:rPr lang="sk-SK" dirty="0" err="1" smtClean="0"/>
                  <a:t>correlations</a:t>
                </a:r>
                <a:r>
                  <a:rPr lang="sk-SK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&gt; =(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&gt; = &lt;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&gt; +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 MC method is based on </a:t>
                </a:r>
                <a:r>
                  <a:rPr lang="en-US" b="1" dirty="0" err="1" smtClean="0"/>
                  <a:t>multiparticle</a:t>
                </a:r>
                <a:r>
                  <a:rPr lang="en-US" b="1" dirty="0" smtClean="0"/>
                  <a:t> </a:t>
                </a:r>
                <a:r>
                  <a:rPr lang="en-US" b="1" dirty="0" err="1" smtClean="0"/>
                  <a:t>cumulants</a:t>
                </a:r>
                <a:endParaRPr lang="en-US" b="1" dirty="0" smtClean="0"/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b="1" dirty="0"/>
                  <a:t> </a:t>
                </a:r>
                <a:r>
                  <a:rPr lang="sk-SK" dirty="0" smtClean="0"/>
                  <a:t>MC </a:t>
                </a:r>
                <a:r>
                  <a:rPr lang="sk-SK" dirty="0" err="1" smtClean="0"/>
                  <a:t>method</a:t>
                </a:r>
                <a:r>
                  <a:rPr lang="sk-SK" dirty="0" smtClean="0"/>
                  <a:t> </a:t>
                </a:r>
                <a:r>
                  <a:rPr lang="sk-SK" dirty="0" err="1" smtClean="0"/>
                  <a:t>can</a:t>
                </a:r>
                <a:r>
                  <a:rPr lang="sk-SK" dirty="0" smtClean="0"/>
                  <a:t> </a:t>
                </a:r>
                <a:r>
                  <a:rPr lang="sk-SK" dirty="0" err="1" smtClean="0"/>
                  <a:t>subtract</a:t>
                </a:r>
                <a:r>
                  <a:rPr lang="sk-SK" dirty="0" smtClean="0"/>
                  <a:t> </a:t>
                </a:r>
                <a:r>
                  <a:rPr lang="sk-SK" dirty="0" err="1" smtClean="0"/>
                  <a:t>non-flow</a:t>
                </a:r>
                <a:r>
                  <a:rPr lang="sk-SK" dirty="0" smtClean="0"/>
                  <a:t> </a:t>
                </a:r>
                <a:r>
                  <a:rPr lang="sk-SK" dirty="0" err="1" smtClean="0"/>
                  <a:t>effects</a:t>
                </a:r>
                <a:r>
                  <a:rPr lang="sk-SK" dirty="0" smtClean="0"/>
                  <a:t> </a:t>
                </a:r>
                <a:r>
                  <a:rPr lang="sk-SK" dirty="0" err="1" smtClean="0"/>
                  <a:t>order</a:t>
                </a:r>
                <a:r>
                  <a:rPr lang="sk-SK" dirty="0" smtClean="0"/>
                  <a:t> by </a:t>
                </a:r>
                <a:r>
                  <a:rPr lang="sk-SK" dirty="0" err="1" smtClean="0"/>
                  <a:t>order</a:t>
                </a:r>
                <a:endParaRPr lang="sk-SK" dirty="0" smtClean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 single pass over the data (huge advantage)</a:t>
                </a:r>
                <a:endParaRPr lang="cs-CZ" dirty="0" smtClean="0"/>
              </a:p>
              <a:p>
                <a:pPr lvl="1">
                  <a:buFont typeface="Wingdings" panose="05000000000000000000" pitchFamily="2" charset="2"/>
                  <a:buChar char="Ø"/>
                </a:pPr>
                <a:endParaRPr lang="sk-SK" dirty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sk-SK" dirty="0" smtClean="0"/>
                  <a:t> </a:t>
                </a:r>
                <a:r>
                  <a:rPr lang="sk-SK" dirty="0" err="1" smtClean="0"/>
                  <a:t>cumulants</a:t>
                </a:r>
                <a:r>
                  <a:rPr lang="sk-SK" dirty="0" smtClean="0"/>
                  <a:t> </a:t>
                </a:r>
                <a:r>
                  <a:rPr lang="sk-SK" dirty="0" err="1" smtClean="0"/>
                  <a:t>expressed</a:t>
                </a:r>
                <a:r>
                  <a:rPr lang="sk-SK" dirty="0" smtClean="0"/>
                  <a:t> in </a:t>
                </a:r>
                <a:r>
                  <a:rPr lang="sk-SK" dirty="0" err="1" smtClean="0"/>
                  <a:t>terms</a:t>
                </a:r>
                <a:r>
                  <a:rPr lang="sk-SK" dirty="0" smtClean="0"/>
                  <a:t> of </a:t>
                </a:r>
                <a:r>
                  <a:rPr lang="sk-SK" dirty="0" err="1" smtClean="0"/>
                  <a:t>moments</a:t>
                </a:r>
                <a:r>
                  <a:rPr lang="sk-SK" dirty="0" smtClean="0"/>
                  <a:t> of </a:t>
                </a:r>
                <a:r>
                  <a:rPr lang="sk-SK" dirty="0" err="1" smtClean="0"/>
                  <a:t>the</a:t>
                </a:r>
                <a:r>
                  <a:rPr lang="sk-SK" dirty="0" smtClean="0"/>
                  <a:t> </a:t>
                </a:r>
                <a:r>
                  <a:rPr lang="sk-SK" dirty="0" err="1" smtClean="0"/>
                  <a:t>magnitude</a:t>
                </a:r>
                <a:r>
                  <a:rPr lang="sk-SK" dirty="0" smtClean="0"/>
                  <a:t> of </a:t>
                </a:r>
                <a:r>
                  <a:rPr lang="sk-SK" dirty="0" err="1" smtClean="0"/>
                  <a:t>the</a:t>
                </a:r>
                <a:r>
                  <a:rPr lang="sk-SK" dirty="0" smtClean="0"/>
                  <a:t> </a:t>
                </a:r>
                <a:r>
                  <a:rPr lang="sk-SK" dirty="0" err="1" smtClean="0"/>
                  <a:t>corresponding</a:t>
                </a:r>
                <a:r>
                  <a:rPr lang="sk-SK" dirty="0" smtClean="0"/>
                  <a:t> </a:t>
                </a:r>
                <a:r>
                  <a:rPr lang="sk-SK" dirty="0" err="1" smtClean="0"/>
                  <a:t>flow</a:t>
                </a:r>
                <a:r>
                  <a:rPr lang="sk-SK" dirty="0" smtClean="0"/>
                  <a:t> </a:t>
                </a:r>
                <a:r>
                  <a:rPr lang="sk-SK" dirty="0" err="1" smtClean="0"/>
                  <a:t>vector</a:t>
                </a:r>
                <a:r>
                  <a:rPr lang="sk-SK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𝑖𝑛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bSup>
                      </m:e>
                    </m:nary>
                  </m:oMath>
                </a14:m>
                <a:r>
                  <a:rPr lang="en-US" dirty="0" smtClean="0"/>
                  <a:t>, </a:t>
                </a:r>
                <a:r>
                  <a:rPr lang="en-US" i="1" dirty="0" smtClean="0"/>
                  <a:t>M </a:t>
                </a:r>
                <a:r>
                  <a:rPr lang="en-US" dirty="0" smtClean="0"/>
                  <a:t> number of particles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/>
                  <a:t> </a:t>
                </a:r>
                <a:r>
                  <a:rPr lang="en-US" dirty="0" smtClean="0"/>
                  <a:t>single-event average 2-particle azimuthal correlations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&lt;2&gt; = &lt;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&gt; 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 </m:t>
                        </m:r>
                      </m:e>
                    </m:nary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𝑖𝑛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sup>
                    </m:sSup>
                  </m:oMath>
                </a14:m>
                <a:r>
                  <a:rPr lang="en-US" dirty="0" smtClean="0"/>
                  <a:t>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type m:val="skw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′ </m:t>
                        </m:r>
                      </m:e>
                    </m:nary>
                  </m:oMath>
                </a14:m>
                <a:r>
                  <a:rPr lang="en-US" dirty="0" smtClean="0"/>
                  <a:t> …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 smtClean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/>
                  <a:t> </a:t>
                </a:r>
                <a:r>
                  <a:rPr lang="en-US" dirty="0" smtClean="0"/>
                  <a:t>averaging over all events: 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≪2≫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≪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𝑖𝑛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≫</m:t>
                    </m:r>
                  </m:oMath>
                </a14:m>
                <a:r>
                  <a:rPr lang="en-US" dirty="0" smtClean="0"/>
                  <a:t> 		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≫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≪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𝑖𝑛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≫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54437"/>
                <a:ext cx="10695916" cy="4582650"/>
              </a:xfrm>
              <a:blipFill>
                <a:blip r:embed="rId2"/>
                <a:stretch>
                  <a:fillRect l="-1368" t="-186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14.01.2019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Z. Moravcová: Elliptic flow of D0 meson in D+Au collisions with the STAR experiment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A00D-A535-4E73-91E3-3E6118C88B5D}" type="slidenum">
              <a:rPr lang="cs-CZ" smtClean="0"/>
              <a:t>9</a:t>
            </a:fld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9450462" y="1390726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arXiv</a:t>
            </a:r>
            <a:r>
              <a:rPr lang="en-US" dirty="0" smtClean="0"/>
              <a:t>: 1010.0233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046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1115</TotalTime>
  <Words>1525</Words>
  <Application>Microsoft Office PowerPoint</Application>
  <PresentationFormat>Širokoúhlá obrazovka</PresentationFormat>
  <Paragraphs>360</Paragraphs>
  <Slides>33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9" baseType="lpstr">
      <vt:lpstr>Calibri</vt:lpstr>
      <vt:lpstr>Calibri Light</vt:lpstr>
      <vt:lpstr>Cambria Math</vt:lpstr>
      <vt:lpstr>Wingdings</vt:lpstr>
      <vt:lpstr>Retrospektiva</vt:lpstr>
      <vt:lpstr>Acrobat Document</vt:lpstr>
      <vt:lpstr>Measurement of elliptic flow of D^0meson  in d+Au collisions at 200 GeV with the STAR experiment</vt:lpstr>
      <vt:lpstr>Outline</vt:lpstr>
      <vt:lpstr>Quark-gluon plasma</vt:lpstr>
      <vt:lpstr>Open charm hadrons</vt:lpstr>
      <vt:lpstr>Collectivity in small systems</vt:lpstr>
      <vt:lpstr>What is between initial and final state?</vt:lpstr>
      <vt:lpstr>“I can go with the flow”</vt:lpstr>
      <vt:lpstr>Event plane method</vt:lpstr>
      <vt:lpstr>Multiparticle correlation method</vt:lpstr>
      <vt:lpstr>Multiparticle correlation method</vt:lpstr>
      <vt:lpstr>Multiparticle correlation method</vt:lpstr>
      <vt:lpstr>Reference flow - RECAP</vt:lpstr>
      <vt:lpstr>Flow analysis</vt:lpstr>
      <vt:lpstr>Differential flow</vt:lpstr>
      <vt:lpstr>Fourier coefficients</vt:lpstr>
      <vt:lpstr>Too many formulas? </vt:lpstr>
      <vt:lpstr>STAR experiment</vt:lpstr>
      <vt:lpstr>D^0 meson </vt:lpstr>
      <vt:lpstr>D^0 meson </vt:lpstr>
      <vt:lpstr>D^0 meson with BDT – strict TOF</vt:lpstr>
      <vt:lpstr>D^0 meson with BDT – hybrid TOF</vt:lpstr>
      <vt:lpstr>D^0 meson yields</vt:lpstr>
      <vt:lpstr>D^0 meson – hybrid TOF *NEW*</vt:lpstr>
      <vt:lpstr>Elliptic flow of D^0 meson in Au+Au</vt:lpstr>
      <vt:lpstr>Elliptic flow of D^0 meson in d+Au</vt:lpstr>
      <vt:lpstr>Elliptic flow of D^0 meson in Au+Au</vt:lpstr>
      <vt:lpstr>Conclusion</vt:lpstr>
      <vt:lpstr>Before I leave….</vt:lpstr>
      <vt:lpstr>CERN Summer Student Programme</vt:lpstr>
      <vt:lpstr>Thank you for your attention!</vt:lpstr>
      <vt:lpstr>Back up</vt:lpstr>
      <vt:lpstr>Boosted Decision Trees</vt:lpstr>
      <vt:lpstr>Cold nuclear matter effects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Measurement of elliptic flow of D^0meson  in d+Au collisions at 200 GeV with the STAR experiment</dc:title>
  <dc:creator>Zuzana Moravcová</dc:creator>
  <cp:lastModifiedBy>Zuzana Moravcová</cp:lastModifiedBy>
  <cp:revision>61</cp:revision>
  <dcterms:created xsi:type="dcterms:W3CDTF">2019-01-12T08:48:12Z</dcterms:created>
  <dcterms:modified xsi:type="dcterms:W3CDTF">2019-01-14T12:43:18Z</dcterms:modified>
</cp:coreProperties>
</file>