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4"/>
  </p:notes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1C5C6-E34C-4C92-AF1E-EEF046CA860F}" type="datetimeFigureOut">
              <a:rPr lang="sk-SK" smtClean="0"/>
              <a:t>14.01.2019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7F0D9-EF12-4EAE-A89C-0F8217C6BA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4872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DEB4-0B68-46F9-B4B5-33349FAFF75E}" type="datetime1">
              <a:rPr lang="sk-SK" smtClean="0"/>
              <a:t>14.01.2019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4DB3-BF72-4659-8A6E-90A48D73243B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30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DB62-1B4D-41CE-9119-7D37FA5D338B}" type="datetime1">
              <a:rPr lang="sk-SK" smtClean="0"/>
              <a:t>14.01.2019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4DB3-BF72-4659-8A6E-90A48D7324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6210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6CB4-A241-4338-9FAB-A2D01CDF1238}" type="datetime1">
              <a:rPr lang="sk-SK" smtClean="0"/>
              <a:t>14.01.2019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4DB3-BF72-4659-8A6E-90A48D7324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3327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BBA0-8B73-4B02-966C-039EEB3581DA}" type="datetime1">
              <a:rPr lang="sk-SK" smtClean="0"/>
              <a:t>14.01.2019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4DB3-BF72-4659-8A6E-90A48D7324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335585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8BE1-ACE0-4719-8E6A-E668FC48FF7F}" type="datetime1">
              <a:rPr lang="sk-SK" smtClean="0"/>
              <a:t>14.01.2019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4DB3-BF72-4659-8A6E-90A48D73243B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26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B5BC-C251-42A6-BC02-A8568633A62A}" type="datetime1">
              <a:rPr lang="sk-SK" smtClean="0"/>
              <a:t>14.01.2019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4DB3-BF72-4659-8A6E-90A48D7324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20111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6E44-E53E-4E7C-A14A-EDD93B8C219A}" type="datetime1">
              <a:rPr lang="sk-SK" smtClean="0"/>
              <a:t>14.01.2019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4DB3-BF72-4659-8A6E-90A48D7324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6903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D458-5171-4600-A310-51AF58149395}" type="datetime1">
              <a:rPr lang="sk-SK" smtClean="0"/>
              <a:t>14.01.2019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4DB3-BF72-4659-8A6E-90A48D7324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5688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8190-497A-4359-8D65-30E8B73DA337}" type="datetime1">
              <a:rPr lang="sk-SK" smtClean="0"/>
              <a:t>14.01.2019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4DB3-BF72-4659-8A6E-90A48D7324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6954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CE5E171-EEA7-44FD-B4C7-8D980F33C803}" type="datetime1">
              <a:rPr lang="sk-SK" smtClean="0"/>
              <a:t>14.01.2019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0C4DB3-BF72-4659-8A6E-90A48D7324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72710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21DE-A3D9-4E51-9BB3-9A00D3165DE8}" type="datetime1">
              <a:rPr lang="sk-SK" smtClean="0"/>
              <a:t>14.01.2019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4DB3-BF72-4659-8A6E-90A48D7324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926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538BBA0-8B73-4B02-966C-039EEB3581DA}" type="datetime1">
              <a:rPr lang="sk-SK" smtClean="0"/>
              <a:t>14.01.2019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30C4DB3-BF72-4659-8A6E-90A48D73243B}" type="slidenum">
              <a:rPr lang="sk-SK" smtClean="0"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69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ger.org/index.php/observatory/auger-hybrid-detector" TargetMode="External"/><Relationship Id="rId2" Type="http://schemas.openxmlformats.org/officeDocument/2006/relationships/hyperlink" Target="https://www.auger.org/index.php/news/latest-news/dutch-funding-agency-nwo-provides-2-5-million-for-the-auger-radio-upgra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c.els-cdn.com/S240560141730398X/1-s2.0-S240560141730398X-main.pdf?_tid=edfd7528-fb0b-42e1-b570-ca94c0186f7d&amp;acdnat=1547314354_3d7230bb26239bdf8e6dbab12edb9582" TargetMode="External"/><Relationship Id="rId5" Type="http://schemas.openxmlformats.org/officeDocument/2006/relationships/hyperlink" Target="https://www.auger.org/index.php/cosmic-rays" TargetMode="External"/><Relationship Id="rId4" Type="http://schemas.openxmlformats.org/officeDocument/2006/relationships/hyperlink" Target="https://www.auger.org/index.php/observatory/augerprim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auger.org/images/Observatory/SD_2-pics.pn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2BA210-2D86-472B-A93F-365C5FE383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6000" dirty="0"/>
              <a:t>Kozmické žiarenie </a:t>
            </a:r>
            <a:r>
              <a:rPr lang="sk-SK" sz="6000" dirty="0" err="1"/>
              <a:t>ultra</a:t>
            </a:r>
            <a:r>
              <a:rPr lang="sk-SK" sz="6000" dirty="0"/>
              <a:t>-vysokých energií a spôsoby detekcie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8B21DC2-37B8-4793-A458-910D9D4552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Margita </a:t>
            </a:r>
            <a:r>
              <a:rPr lang="sk-SK" dirty="0" err="1"/>
              <a:t>Majerčáková</a:t>
            </a:r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3693477-0C47-45F0-9386-4C78239DB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4DB3-BF72-4659-8A6E-90A48D73243B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4096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4BAC5543-E5CB-4D78-AC6F-5D4321840DA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711667"/>
            <a:ext cx="5426764" cy="2165944"/>
          </a:xfrm>
          <a:prstGeom prst="rect">
            <a:avLst/>
          </a:prstGeom>
        </p:spPr>
      </p:pic>
      <p:pic>
        <p:nvPicPr>
          <p:cNvPr id="8" name="Obrázok 7" descr="Obrázok, na ktorom je snímka obrazovky&#10;&#10;Popis vygenerovaný s veľmi vysokou spoľahlivosťou">
            <a:extLst>
              <a:ext uri="{FF2B5EF4-FFF2-40B4-BE49-F238E27FC236}">
                <a16:creationId xmlns:a16="http://schemas.microsoft.com/office/drawing/2014/main" id="{BD9FAA6B-9942-4EBA-98A9-9635733BE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156661"/>
            <a:ext cx="5426764" cy="1709430"/>
          </a:xfrm>
          <a:prstGeom prst="rect">
            <a:avLst/>
          </a:prstGeom>
        </p:spPr>
      </p:pic>
      <p:sp>
        <p:nvSpPr>
          <p:cNvPr id="47" name="Rectangle 38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0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3E5DE79-D2F1-48F5-9997-758E8AD0B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230C4DB3-BF72-4659-8A6E-90A48D73243B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pic>
        <p:nvPicPr>
          <p:cNvPr id="12" name="Obrázok 11" descr="Obrázok, na ktorom je vnútri&#10;&#10;Popis vygenerovaný s veľmi vysokou spoľahlivosťou">
            <a:extLst>
              <a:ext uri="{FF2B5EF4-FFF2-40B4-BE49-F238E27FC236}">
                <a16:creationId xmlns:a16="http://schemas.microsoft.com/office/drawing/2014/main" id="{BE306CAC-7CE1-4C8A-A678-9F311A011A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035" y="321734"/>
            <a:ext cx="4840762" cy="606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44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93F096B6-3F75-4B4A-9C2D-4391E5F90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4DB3-BF72-4659-8A6E-90A48D73243B}" type="slidenum">
              <a:rPr lang="sk-SK" smtClean="0"/>
              <a:t>11</a:t>
            </a:fld>
            <a:endParaRPr lang="sk-SK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E24D9D6-28A8-4201-AD85-D9D76043F5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2162753"/>
            <a:ext cx="10058400" cy="1450975"/>
          </a:xfrm>
        </p:spPr>
        <p:txBody>
          <a:bodyPr/>
          <a:lstStyle/>
          <a:p>
            <a:pPr algn="ctr"/>
            <a:r>
              <a:rPr lang="sk-SK" dirty="0"/>
              <a:t>Ďakujem za pozornosť!</a:t>
            </a:r>
          </a:p>
        </p:txBody>
      </p:sp>
    </p:spTree>
    <p:extLst>
      <p:ext uri="{BB962C8B-B14F-4D97-AF65-F5344CB8AC3E}">
        <p14:creationId xmlns:p14="http://schemas.microsoft.com/office/powerpoint/2010/main" val="571882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FB5102-3857-4FA3-93A9-B6D455C1D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Sources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FB3BF2C-C738-49A6-B1DF-7D55B8166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https://www.auger.org/index.php/news/latest-news/dutch-funding-agency-nwo-provides-2-5-million-for-the-auger-radio-upgrade</a:t>
            </a:r>
            <a:endParaRPr lang="sk-SK" dirty="0"/>
          </a:p>
          <a:p>
            <a:r>
              <a:rPr lang="sk-SK" dirty="0">
                <a:hlinkClick r:id="rId3"/>
              </a:rPr>
              <a:t>https://www.auger.org/index.php/observatory/auger-hybrid-detector</a:t>
            </a:r>
            <a:endParaRPr lang="sk-SK" dirty="0"/>
          </a:p>
          <a:p>
            <a:r>
              <a:rPr lang="sk-SK" dirty="0">
                <a:hlinkClick r:id="rId4"/>
              </a:rPr>
              <a:t>https://www.auger.org/index.php/observatory/augerprime</a:t>
            </a:r>
            <a:endParaRPr lang="sk-SK" dirty="0"/>
          </a:p>
          <a:p>
            <a:r>
              <a:rPr lang="sk-SK" dirty="0">
                <a:hlinkClick r:id="rId5"/>
              </a:rPr>
              <a:t>https://www.auger.org/index.php/cosmic-rays</a:t>
            </a:r>
            <a:endParaRPr lang="sk-SK" dirty="0"/>
          </a:p>
          <a:p>
            <a:r>
              <a:rPr lang="sk-SK" dirty="0">
                <a:hlinkClick r:id="rId6"/>
              </a:rPr>
              <a:t>https://ac.els-cdn.com/S240560141730398X/1-s2.0-S240560141730398X-main.pdf?_tid=edfd7528-fb0b-42e1-b570-ca94c0186f7d&amp;acdnat=1547314354_3d7230bb26239bdf8e6dbab12edb9582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DD3D6CD-B76F-479F-A1A0-077DF2E2F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4DB3-BF72-4659-8A6E-90A48D73243B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867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34D33442-D148-4775-BF80-91F053E5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ED74010-655A-48D3-9C86-98DE5A0FB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132" y="878786"/>
            <a:ext cx="5127171" cy="1450757"/>
          </a:xfrm>
        </p:spPr>
        <p:txBody>
          <a:bodyPr>
            <a:normAutofit/>
          </a:bodyPr>
          <a:lstStyle/>
          <a:p>
            <a:r>
              <a:rPr lang="sk-SK" dirty="0"/>
              <a:t>Kozmické žiarenie</a:t>
            </a:r>
          </a:p>
        </p:txBody>
      </p:sp>
      <p:pic>
        <p:nvPicPr>
          <p:cNvPr id="1029" name="Picture 2" descr="Cosmic Ray Illustration">
            <a:extLst>
              <a:ext uri="{FF2B5EF4-FFF2-40B4-BE49-F238E27FC236}">
                <a16:creationId xmlns:a16="http://schemas.microsoft.com/office/drawing/2014/main" id="{83E18AFD-460A-4196-B789-E4452B540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539" y="805126"/>
            <a:ext cx="5247747" cy="524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8EF2C47-53DA-4F9F-918A-F6057C8EB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Content Placeholder 1030">
            <a:extLst>
              <a:ext uri="{FF2B5EF4-FFF2-40B4-BE49-F238E27FC236}">
                <a16:creationId xmlns:a16="http://schemas.microsoft.com/office/drawing/2014/main" id="{591254D7-382E-4A67-8DD3-C2A06F271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609" y="2319678"/>
            <a:ext cx="5127172" cy="3670180"/>
          </a:xfrm>
        </p:spPr>
        <p:txBody>
          <a:bodyPr>
            <a:normAutofit/>
          </a:bodyPr>
          <a:lstStyle/>
          <a:p>
            <a:endParaRPr lang="sk-SK" dirty="0"/>
          </a:p>
          <a:p>
            <a:endParaRPr lang="sk-SK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dirty="0"/>
              <a:t> Skladá sa z protónov, jadier atómov, elektrónov...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/>
              <a:t> Sú to častice s najvyššou energiou aké boli dosiaľ pozorované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/>
              <a:t> Možný pôvod z explózie </a:t>
            </a:r>
            <a:r>
              <a:rPr lang="sk-SK" dirty="0" err="1"/>
              <a:t>supernov</a:t>
            </a:r>
            <a:r>
              <a:rPr lang="sk-SK" dirty="0"/>
              <a:t>, pre častice nad 10</a:t>
            </a:r>
            <a:r>
              <a:rPr lang="en-US" dirty="0"/>
              <a:t>^15 eV </a:t>
            </a:r>
            <a:r>
              <a:rPr lang="en-US" dirty="0" err="1"/>
              <a:t>dotera</a:t>
            </a:r>
            <a:r>
              <a:rPr lang="sk-SK" dirty="0"/>
              <a:t>z neznámy</a:t>
            </a:r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D5E068D-E677-4E1B-8CE2-8CE1826A1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9AD6E12-8A58-4D86-AACD-D58C4B256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7CA9F02-8C64-41D9-A5AB-C8C382FF4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30C4DB3-BF72-4659-8A6E-90A48D73243B}" type="slidenum">
              <a:rPr lang="sk-SK" smtClean="0"/>
              <a:pPr>
                <a:spcAft>
                  <a:spcPts val="600"/>
                </a:spcAft>
              </a:pPr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5505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Ã½sledok vyhÄ¾adÃ¡vania obrÃ¡zkov pre dopyt victor hess">
            <a:extLst>
              <a:ext uri="{FF2B5EF4-FFF2-40B4-BE49-F238E27FC236}">
                <a16:creationId xmlns:a16="http://schemas.microsoft.com/office/drawing/2014/main" id="{543D31BB-C19D-4062-AB8F-E97143A38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49" y="1264622"/>
            <a:ext cx="3469050" cy="402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ds.cern.ch/record/1471207/files/kess-a_image.jpg">
            <a:extLst>
              <a:ext uri="{FF2B5EF4-FFF2-40B4-BE49-F238E27FC236}">
                <a16:creationId xmlns:a16="http://schemas.microsoft.com/office/drawing/2014/main" id="{2BFE1D3C-1607-496B-900D-D39D702F1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840" y="1264622"/>
            <a:ext cx="3322320" cy="432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E462535-EDF8-4E94-B3E7-BB1A94F99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30C4DB3-BF72-4659-8A6E-90A48D73243B}" type="slidenum">
              <a:rPr lang="sk-SK" smtClean="0"/>
              <a:pPr>
                <a:spcAft>
                  <a:spcPts val="600"/>
                </a:spcAft>
              </a:pPr>
              <a:t>3</a:t>
            </a:fld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5C8FC7F-FA24-4D00-90EB-566D1FFCC9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61363" y="1724343"/>
            <a:ext cx="3322637" cy="40227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sk-SK" dirty="0"/>
          </a:p>
          <a:p>
            <a:pPr>
              <a:buFont typeface="Wingdings" panose="05000000000000000000" pitchFamily="2" charset="2"/>
              <a:buChar char="§"/>
            </a:pPr>
            <a:endParaRPr lang="sk-SK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dirty="0"/>
              <a:t> Objavené Viktorom </a:t>
            </a:r>
            <a:r>
              <a:rPr lang="sk-SK" dirty="0" err="1"/>
              <a:t>Hessom</a:t>
            </a:r>
            <a:r>
              <a:rPr lang="sk-SK" dirty="0"/>
              <a:t> v roku 1912, pomocou elektroskopu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/>
              <a:t> Vyvrátené očakávanie, že radiácia klesá s nadmorskou výškou</a:t>
            </a:r>
          </a:p>
        </p:txBody>
      </p:sp>
    </p:spTree>
    <p:extLst>
      <p:ext uri="{BB962C8B-B14F-4D97-AF65-F5344CB8AC3E}">
        <p14:creationId xmlns:p14="http://schemas.microsoft.com/office/powerpoint/2010/main" val="4039040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BD9548DB-B6B2-41EC-825E-693479BB9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4DB3-BF72-4659-8A6E-90A48D73243B}" type="slidenum">
              <a:rPr lang="sk-SK" smtClean="0"/>
              <a:t>4</a:t>
            </a:fld>
            <a:endParaRPr lang="sk-SK"/>
          </a:p>
        </p:txBody>
      </p:sp>
      <p:pic>
        <p:nvPicPr>
          <p:cNvPr id="9" name="Zástupný objekt pre obsah 8">
            <a:extLst>
              <a:ext uri="{FF2B5EF4-FFF2-40B4-BE49-F238E27FC236}">
                <a16:creationId xmlns:a16="http://schemas.microsoft.com/office/drawing/2014/main" id="{20B4BAE0-84B7-48A0-A0DB-C318C3BC07E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149601" y="389373"/>
            <a:ext cx="5394036" cy="550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23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A7C97B8-2379-40E5-A95F-FB5E61A53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165F96-2BFF-4E38-9957-7C3370309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sk-SK" sz="4400"/>
              <a:t>Observatórium </a:t>
            </a:r>
            <a:r>
              <a:rPr lang="sk-SK" sz="4400" err="1"/>
              <a:t>Pierra</a:t>
            </a:r>
            <a:r>
              <a:rPr lang="sk-SK" sz="4400"/>
              <a:t> </a:t>
            </a:r>
            <a:r>
              <a:rPr lang="sk-SK" sz="4400" err="1"/>
              <a:t>Augera</a:t>
            </a:r>
            <a:endParaRPr lang="sk-SK" sz="4400"/>
          </a:p>
        </p:txBody>
      </p:sp>
      <p:pic>
        <p:nvPicPr>
          <p:cNvPr id="2050" name="Picture 2" descr="CDAS building.JPG">
            <a:extLst>
              <a:ext uri="{FF2B5EF4-FFF2-40B4-BE49-F238E27FC236}">
                <a16:creationId xmlns:a16="http://schemas.microsoft.com/office/drawing/2014/main" id="{0E038E81-D300-42C4-ABD6-4D19CE4C0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00" y="706108"/>
            <a:ext cx="6708910" cy="503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C29A6B1-EC94-4744-BE48-B764337E9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2F7D1D0-1747-45E9-A191-F1045E52A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k-SK" dirty="0"/>
              <a:t>  Nachádza sa v Argentíne, provincia </a:t>
            </a:r>
            <a:r>
              <a:rPr lang="sk-SK" dirty="0" err="1"/>
              <a:t>Mendoza</a:t>
            </a:r>
            <a:endParaRPr lang="sk-SK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dirty="0"/>
              <a:t> Najväčší </a:t>
            </a:r>
            <a:r>
              <a:rPr lang="sk-SK" dirty="0" err="1"/>
              <a:t>astročasticový</a:t>
            </a:r>
            <a:r>
              <a:rPr lang="sk-SK" dirty="0"/>
              <a:t> experiment na svete (3000 km</a:t>
            </a:r>
            <a:r>
              <a:rPr lang="en-US" dirty="0"/>
              <a:t>^</a:t>
            </a:r>
            <a:r>
              <a:rPr lang="sk-SK" dirty="0"/>
              <a:t>2</a:t>
            </a:r>
            <a:r>
              <a:rPr lang="en-US" dirty="0"/>
              <a:t>)</a:t>
            </a:r>
            <a:endParaRPr lang="sk-SK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dirty="0"/>
              <a:t> 1660 </a:t>
            </a:r>
            <a:r>
              <a:rPr lang="sk-SK" dirty="0" err="1"/>
              <a:t>Čerenkovových</a:t>
            </a:r>
            <a:r>
              <a:rPr lang="sk-SK" dirty="0"/>
              <a:t> detektorov, 24 fluorescenčných detektorov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/>
              <a:t> Hybridný detektor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63FF3CE-53DE-41A6-A8DF-EE8A85EDC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0F0D992-B6E9-451D-A97E-B81C761D0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8357E8B-2E67-426E-BA84-970CFD6CC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30C4DB3-BF72-4659-8A6E-90A48D73243B}" type="slidenum">
              <a:rPr lang="sk-SK" smtClean="0"/>
              <a:pPr>
                <a:spcAft>
                  <a:spcPts val="600"/>
                </a:spcAft>
              </a:pPr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4915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A7C97B8-2379-40E5-A95F-FB5E61A53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2D3B3D-CB5F-4827-A3C7-2FD5155F9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sk-SK" dirty="0"/>
              <a:t>SD (</a:t>
            </a:r>
            <a:r>
              <a:rPr lang="sk-SK" dirty="0" err="1"/>
              <a:t>Surface</a:t>
            </a:r>
            <a:r>
              <a:rPr lang="sk-SK" dirty="0"/>
              <a:t> </a:t>
            </a:r>
            <a:r>
              <a:rPr lang="sk-SK" dirty="0" err="1"/>
              <a:t>Detector</a:t>
            </a:r>
            <a:r>
              <a:rPr lang="sk-SK" dirty="0"/>
              <a:t>)</a:t>
            </a:r>
          </a:p>
        </p:txBody>
      </p:sp>
      <p:pic>
        <p:nvPicPr>
          <p:cNvPr id="5" name="Obrázok 4" descr="248356 223590474336854 5334106 n">
            <a:extLst>
              <a:ext uri="{FF2B5EF4-FFF2-40B4-BE49-F238E27FC236}">
                <a16:creationId xmlns:a16="http://schemas.microsoft.com/office/drawing/2014/main" id="{3B467B59-0C8B-4A55-BCFF-49212CC17FB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99" y="956589"/>
            <a:ext cx="6909801" cy="4681390"/>
          </a:xfrm>
          <a:prstGeom prst="rect">
            <a:avLst/>
          </a:prstGeom>
          <a:noFill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29A6B1-EC94-4744-BE48-B764337E9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C52990F-B593-401E-943F-1DE15288F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sk-SK" dirty="0"/>
          </a:p>
          <a:p>
            <a:pPr>
              <a:buFont typeface="Wingdings" panose="05000000000000000000" pitchFamily="2" charset="2"/>
              <a:buChar char="§"/>
            </a:pPr>
            <a:endParaRPr lang="sk-SK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dirty="0"/>
              <a:t> 1660 </a:t>
            </a:r>
            <a:r>
              <a:rPr lang="sk-SK" dirty="0" err="1"/>
              <a:t>Čerenkovových</a:t>
            </a:r>
            <a:r>
              <a:rPr lang="sk-SK" dirty="0"/>
              <a:t> detektorov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/>
              <a:t> Nádrže plné 12 000l vody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/>
              <a:t> Vyrobené z polyetylénu</a:t>
            </a:r>
          </a:p>
          <a:p>
            <a:pPr>
              <a:buFont typeface="Wingdings" panose="05000000000000000000" pitchFamily="2" charset="2"/>
              <a:buChar char="§"/>
            </a:pPr>
            <a:endParaRPr lang="sk-SK" dirty="0"/>
          </a:p>
          <a:p>
            <a:pPr>
              <a:buFont typeface="Wingdings" panose="05000000000000000000" pitchFamily="2" charset="2"/>
              <a:buChar char="§"/>
            </a:pPr>
            <a:endParaRPr lang="sk-SK" dirty="0"/>
          </a:p>
          <a:p>
            <a:pPr>
              <a:buFont typeface="Wingdings" panose="05000000000000000000" pitchFamily="2" charset="2"/>
              <a:buChar char="§"/>
            </a:pPr>
            <a:endParaRPr lang="sk-SK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3FF3CE-53DE-41A6-A8DF-EE8A85EDC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F0D992-B6E9-451D-A97E-B81C761D0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B996403-26A9-4695-BA1D-B91FFB2D3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30C4DB3-BF72-4659-8A6E-90A48D73243B}" type="slidenum">
              <a:rPr lang="sk-SK" smtClean="0"/>
              <a:pPr>
                <a:spcAft>
                  <a:spcPts val="600"/>
                </a:spcAft>
              </a:pPr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4953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CF6DA67-CA3D-4284-AC61-175C97BF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4DB3-BF72-4659-8A6E-90A48D73243B}" type="slidenum">
              <a:rPr lang="sk-SK" smtClean="0"/>
              <a:t>7</a:t>
            </a:fld>
            <a:endParaRPr lang="sk-SK"/>
          </a:p>
        </p:txBody>
      </p:sp>
      <p:pic>
        <p:nvPicPr>
          <p:cNvPr id="5" name="Zástupný objekt pre obsah 4" descr="SD 2-pics">
            <a:hlinkClick r:id="rId2"/>
            <a:extLst>
              <a:ext uri="{FF2B5EF4-FFF2-40B4-BE49-F238E27FC236}">
                <a16:creationId xmlns:a16="http://schemas.microsoft.com/office/drawing/2014/main" id="{763B0911-977D-4EC2-A441-6AF595FDB7B1}"/>
              </a:ext>
            </a:extLst>
          </p:cNvPr>
          <p:cNvPicPr>
            <a:picLocks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981" y="1310986"/>
            <a:ext cx="9190037" cy="3711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9867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85ACB4-3374-443F-94A5-132B4351A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FD (</a:t>
            </a:r>
            <a:r>
              <a:rPr lang="sk-SK" dirty="0" err="1"/>
              <a:t>Fluorescence</a:t>
            </a:r>
            <a:r>
              <a:rPr lang="sk-SK" dirty="0"/>
              <a:t> </a:t>
            </a:r>
            <a:r>
              <a:rPr lang="sk-SK" dirty="0" err="1"/>
              <a:t>Detector</a:t>
            </a:r>
            <a:r>
              <a:rPr lang="sk-SK" dirty="0"/>
              <a:t>)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B01D28BA-902A-4591-841E-302C6F1A2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4DB3-BF72-4659-8A6E-90A48D73243B}" type="slidenum">
              <a:rPr lang="sk-SK" smtClean="0"/>
              <a:t>8</a:t>
            </a:fld>
            <a:endParaRPr lang="sk-SK"/>
          </a:p>
        </p:txBody>
      </p:sp>
      <p:pic>
        <p:nvPicPr>
          <p:cNvPr id="3074" name="Picture 2" descr="FD 2-pics">
            <a:extLst>
              <a:ext uri="{FF2B5EF4-FFF2-40B4-BE49-F238E27FC236}">
                <a16:creationId xmlns:a16="http://schemas.microsoft.com/office/drawing/2014/main" id="{551AEC63-0A63-45E0-8184-F6822E2FBD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754" y="2026661"/>
            <a:ext cx="9206492" cy="372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960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A7C97B8-2379-40E5-A95F-FB5E61A53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69BFCB0-96E5-4E5E-8909-09714BD1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sk-SK" dirty="0" err="1"/>
              <a:t>AugerPrime</a:t>
            </a:r>
            <a:endParaRPr lang="sk-SK" dirty="0"/>
          </a:p>
        </p:txBody>
      </p:sp>
      <p:pic>
        <p:nvPicPr>
          <p:cNvPr id="5" name="Picture 2" descr="2018-09 NWO-grant radio1">
            <a:extLst>
              <a:ext uri="{FF2B5EF4-FFF2-40B4-BE49-F238E27FC236}">
                <a16:creationId xmlns:a16="http://schemas.microsoft.com/office/drawing/2014/main" id="{003698CD-8634-45AB-ACCA-DD11A586E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99" y="1086148"/>
            <a:ext cx="6909801" cy="442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29A6B1-EC94-4744-BE48-B764337E9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30127CF-7483-458F-9396-D949CA75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k-SK" dirty="0"/>
              <a:t> Dáta z </a:t>
            </a:r>
            <a:r>
              <a:rPr lang="sk-SK" dirty="0" err="1"/>
              <a:t>augeru</a:t>
            </a:r>
            <a:r>
              <a:rPr lang="sk-SK" dirty="0"/>
              <a:t> indikujú, že nejde iba o protóny, ale aj o ťažšie jadrá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/>
              <a:t> Predstavený v 2015, plánované ukončenie je v 2024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/>
              <a:t> </a:t>
            </a:r>
            <a:r>
              <a:rPr lang="sk-SK" dirty="0" err="1"/>
              <a:t>Scintilátory</a:t>
            </a:r>
            <a:endParaRPr lang="sk-SK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dirty="0"/>
              <a:t> Rýchlejšia, spoľahlivejšia elektronika na SD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/>
              <a:t> Rozšírenie </a:t>
            </a:r>
            <a:r>
              <a:rPr lang="sk-SK" dirty="0" err="1"/>
              <a:t>miónových</a:t>
            </a:r>
            <a:r>
              <a:rPr lang="sk-SK" dirty="0"/>
              <a:t> detektorov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3FF3CE-53DE-41A6-A8DF-EE8A85EDC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F0D992-B6E9-451D-A97E-B81C761D0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B5CF8BCD-D5D6-4A0F-9DFC-9BCDFECF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30C4DB3-BF72-4659-8A6E-90A48D73243B}" type="slidenum">
              <a:rPr lang="sk-SK" smtClean="0"/>
              <a:pPr>
                <a:spcAft>
                  <a:spcPts val="600"/>
                </a:spcAft>
              </a:pPr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248270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íva">
  <a:themeElements>
    <a:clrScheme name="Retrospektíva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ktí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1267</TotalTime>
  <Words>266</Words>
  <Application>Microsoft Office PowerPoint</Application>
  <PresentationFormat>Širokouhlá</PresentationFormat>
  <Paragraphs>51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Retrospektíva</vt:lpstr>
      <vt:lpstr>Kozmické žiarenie ultra-vysokých energií a spôsoby detekcie</vt:lpstr>
      <vt:lpstr>Kozmické žiarenie</vt:lpstr>
      <vt:lpstr>Prezentácia programu PowerPoint</vt:lpstr>
      <vt:lpstr>Prezentácia programu PowerPoint</vt:lpstr>
      <vt:lpstr>Observatórium Pierra Augera</vt:lpstr>
      <vt:lpstr>SD (Surface Detector)</vt:lpstr>
      <vt:lpstr>Prezentácia programu PowerPoint</vt:lpstr>
      <vt:lpstr>FD (Fluorescence Detector)</vt:lpstr>
      <vt:lpstr>AugerPrime</vt:lpstr>
      <vt:lpstr>Prezentácia programu PowerPoint</vt:lpstr>
      <vt:lpstr>Ďakujem za pozornosť!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Kozmické žiarenie ultra-vysokých energií a spôsoby detekcie</dc:title>
  <dc:creator>PC1</dc:creator>
  <cp:lastModifiedBy>PC1</cp:lastModifiedBy>
  <cp:revision>27</cp:revision>
  <dcterms:created xsi:type="dcterms:W3CDTF">2019-01-12T15:08:15Z</dcterms:created>
  <dcterms:modified xsi:type="dcterms:W3CDTF">2019-01-15T07:48:06Z</dcterms:modified>
</cp:coreProperties>
</file>