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23"/>
  </p:notesMasterIdLst>
  <p:handoutMasterIdLst>
    <p:handoutMasterId r:id="rId24"/>
  </p:handoutMasterIdLst>
  <p:sldIdLst>
    <p:sldId id="431" r:id="rId2"/>
    <p:sldId id="441" r:id="rId3"/>
    <p:sldId id="442" r:id="rId4"/>
    <p:sldId id="447" r:id="rId5"/>
    <p:sldId id="432" r:id="rId6"/>
    <p:sldId id="257" r:id="rId7"/>
    <p:sldId id="433" r:id="rId8"/>
    <p:sldId id="443" r:id="rId9"/>
    <p:sldId id="438" r:id="rId10"/>
    <p:sldId id="420" r:id="rId11"/>
    <p:sldId id="446" r:id="rId12"/>
    <p:sldId id="444" r:id="rId13"/>
    <p:sldId id="437" r:id="rId14"/>
    <p:sldId id="434" r:id="rId15"/>
    <p:sldId id="428" r:id="rId16"/>
    <p:sldId id="429" r:id="rId17"/>
    <p:sldId id="435" r:id="rId18"/>
    <p:sldId id="439" r:id="rId19"/>
    <p:sldId id="445" r:id="rId20"/>
    <p:sldId id="436" r:id="rId21"/>
    <p:sldId id="440"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B89ACDE-96F5-A14D-98C7-4BEF5DCB5FC3}">
          <p14:sldIdLst>
            <p14:sldId id="431"/>
            <p14:sldId id="441"/>
          </p14:sldIdLst>
        </p14:section>
        <p14:section name="Introduction" id="{D77BA0FD-7B19-7E46-A758-C3F60ABAC292}">
          <p14:sldIdLst>
            <p14:sldId id="442"/>
            <p14:sldId id="447"/>
            <p14:sldId id="432"/>
            <p14:sldId id="257"/>
            <p14:sldId id="433"/>
          </p14:sldIdLst>
        </p14:section>
        <p14:section name="Measurements and Methods" id="{B96DAC2E-FF9E-6E42-833E-871B11B51A49}">
          <p14:sldIdLst>
            <p14:sldId id="443"/>
            <p14:sldId id="438"/>
            <p14:sldId id="420"/>
            <p14:sldId id="446"/>
          </p14:sldIdLst>
        </p14:section>
        <p14:section name="Results and Discussion" id="{5743B73B-6CED-3048-A5BF-AE1D4350587A}">
          <p14:sldIdLst>
            <p14:sldId id="444"/>
            <p14:sldId id="437"/>
            <p14:sldId id="434"/>
            <p14:sldId id="428"/>
            <p14:sldId id="429"/>
            <p14:sldId id="435"/>
            <p14:sldId id="439"/>
          </p14:sldIdLst>
        </p14:section>
        <p14:section name="Clossing" id="{F1E45D2F-F35D-8140-B289-A5BBA8B3E777}">
          <p14:sldIdLst>
            <p14:sldId id="445"/>
            <p14:sldId id="436"/>
            <p14:sldId id="44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6"/>
    <p:restoredTop sz="94799"/>
  </p:normalViewPr>
  <p:slideViewPr>
    <p:cSldViewPr snapToGrid="0" snapToObjects="1">
      <p:cViewPr>
        <p:scale>
          <a:sx n="100" d="100"/>
          <a:sy n="100" d="100"/>
        </p:scale>
        <p:origin x="184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Concentration</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Sheet1!$A$3:$A$26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Sheet1!$B$3:$B$26</c:f>
              <c:numCache>
                <c:formatCode>#,##0</c:formatCode>
                <c:ptCount val="24"/>
                <c:pt idx="0">
                  <c:v>8136</c:v>
                </c:pt>
                <c:pt idx="1">
                  <c:v>8743</c:v>
                </c:pt>
                <c:pt idx="2">
                  <c:v>6454</c:v>
                </c:pt>
                <c:pt idx="3">
                  <c:v>11336</c:v>
                </c:pt>
                <c:pt idx="4">
                  <c:v>11056</c:v>
                </c:pt>
                <c:pt idx="5">
                  <c:v>3336</c:v>
                </c:pt>
                <c:pt idx="6">
                  <c:v>11383</c:v>
                </c:pt>
                <c:pt idx="7">
                  <c:v>6922</c:v>
                </c:pt>
                <c:pt idx="8">
                  <c:v>1748</c:v>
                </c:pt>
                <c:pt idx="9">
                  <c:v>16381</c:v>
                </c:pt>
                <c:pt idx="10">
                  <c:v>4597</c:v>
                </c:pt>
                <c:pt idx="11">
                  <c:v>16171</c:v>
                </c:pt>
                <c:pt idx="12">
                  <c:v>9818</c:v>
                </c:pt>
                <c:pt idx="13">
                  <c:v>13625</c:v>
                </c:pt>
                <c:pt idx="14">
                  <c:v>11593</c:v>
                </c:pt>
                <c:pt idx="15">
                  <c:v>12784</c:v>
                </c:pt>
                <c:pt idx="16">
                  <c:v>8954</c:v>
                </c:pt>
                <c:pt idx="17">
                  <c:v>4983</c:v>
                </c:pt>
                <c:pt idx="18">
                  <c:v>3126</c:v>
                </c:pt>
                <c:pt idx="19">
                  <c:v>25156</c:v>
                </c:pt>
                <c:pt idx="20">
                  <c:v>13187</c:v>
                </c:pt>
                <c:pt idx="21">
                  <c:v>4227</c:v>
                </c:pt>
                <c:pt idx="22">
                  <c:v>1919</c:v>
                </c:pt>
                <c:pt idx="23">
                  <c:v>3093</c:v>
                </c:pt>
              </c:numCache>
            </c:numRef>
          </c:val>
          <c:extLst>
            <c:ext xmlns:c16="http://schemas.microsoft.com/office/drawing/2014/chart" uri="{C3380CC4-5D6E-409C-BE32-E72D297353CC}">
              <c16:uniqueId val="{00000000-D9D1-EC4A-AA78-923CFE6378D7}"/>
            </c:ext>
          </c:extLst>
        </c:ser>
        <c:dLbls>
          <c:showLegendKey val="0"/>
          <c:showVal val="0"/>
          <c:showCatName val="0"/>
          <c:showSerName val="0"/>
          <c:showPercent val="0"/>
          <c:showBubbleSize val="0"/>
        </c:dLbls>
        <c:gapWidth val="300"/>
        <c:axId val="1114016303"/>
        <c:axId val="1114017935"/>
      </c:barChart>
      <c:lineChart>
        <c:grouping val="standard"/>
        <c:varyColors val="0"/>
        <c:ser>
          <c:idx val="1"/>
          <c:order val="1"/>
          <c:tx>
            <c:strRef>
              <c:f>Sheet1!$C$1</c:f>
              <c:strCache>
                <c:ptCount val="1"/>
                <c:pt idx="0">
                  <c:v>Average</c:v>
                </c:pt>
              </c:strCache>
            </c:strRef>
          </c:tx>
          <c:spPr>
            <a:ln w="34925" cap="rnd">
              <a:solidFill>
                <a:schemeClr val="accent5"/>
              </a:solidFill>
              <a:round/>
            </a:ln>
            <a:effectLst>
              <a:outerShdw blurRad="40000" dist="23000" dir="5400000" rotWithShape="0">
                <a:srgbClr val="000000">
                  <a:alpha val="35000"/>
                </a:srgbClr>
              </a:outerShdw>
            </a:effectLst>
          </c:spPr>
          <c:marker>
            <c:symbol val="none"/>
          </c:marker>
          <c:cat>
            <c:numRef>
              <c:f>Sheet1!$A$3:$A$26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Sheet1!$C$3:$C$26</c:f>
              <c:numCache>
                <c:formatCode>#,##0</c:formatCode>
                <c:ptCount val="24"/>
                <c:pt idx="0">
                  <c:v>9113.6666666666661</c:v>
                </c:pt>
                <c:pt idx="1">
                  <c:v>9113.6666666666661</c:v>
                </c:pt>
                <c:pt idx="2">
                  <c:v>9113.6666666666661</c:v>
                </c:pt>
                <c:pt idx="3">
                  <c:v>9113.6666666666661</c:v>
                </c:pt>
                <c:pt idx="4">
                  <c:v>9113.6666666666661</c:v>
                </c:pt>
                <c:pt idx="5">
                  <c:v>9113.6666666666661</c:v>
                </c:pt>
                <c:pt idx="6">
                  <c:v>9113.6666666666661</c:v>
                </c:pt>
                <c:pt idx="7">
                  <c:v>9113.6666666666661</c:v>
                </c:pt>
                <c:pt idx="8">
                  <c:v>9113.6666666666661</c:v>
                </c:pt>
                <c:pt idx="9">
                  <c:v>9113.6666666666661</c:v>
                </c:pt>
                <c:pt idx="10">
                  <c:v>9113.6666666666661</c:v>
                </c:pt>
                <c:pt idx="11">
                  <c:v>9113.6666666666661</c:v>
                </c:pt>
                <c:pt idx="12">
                  <c:v>9113.6666666666661</c:v>
                </c:pt>
                <c:pt idx="13">
                  <c:v>9113.6666666666661</c:v>
                </c:pt>
                <c:pt idx="14">
                  <c:v>9113.6666666666661</c:v>
                </c:pt>
                <c:pt idx="15">
                  <c:v>9113.6666666666661</c:v>
                </c:pt>
                <c:pt idx="16">
                  <c:v>9113.6666666666661</c:v>
                </c:pt>
                <c:pt idx="17">
                  <c:v>9113.6666666666661</c:v>
                </c:pt>
                <c:pt idx="18">
                  <c:v>9113.6666666666661</c:v>
                </c:pt>
                <c:pt idx="19">
                  <c:v>9113.6666666666661</c:v>
                </c:pt>
                <c:pt idx="20">
                  <c:v>9113.6666666666661</c:v>
                </c:pt>
                <c:pt idx="21">
                  <c:v>9113.6666666666661</c:v>
                </c:pt>
                <c:pt idx="22">
                  <c:v>9113.6666666666661</c:v>
                </c:pt>
                <c:pt idx="23">
                  <c:v>9113.6666666666661</c:v>
                </c:pt>
              </c:numCache>
            </c:numRef>
          </c:val>
          <c:smooth val="0"/>
          <c:extLst>
            <c:ext xmlns:c16="http://schemas.microsoft.com/office/drawing/2014/chart" uri="{C3380CC4-5D6E-409C-BE32-E72D297353CC}">
              <c16:uniqueId val="{00000001-D9D1-EC4A-AA78-923CFE6378D7}"/>
            </c:ext>
          </c:extLst>
        </c:ser>
        <c:dLbls>
          <c:showLegendKey val="0"/>
          <c:showVal val="0"/>
          <c:showCatName val="0"/>
          <c:showSerName val="0"/>
          <c:showPercent val="0"/>
          <c:showBubbleSize val="0"/>
        </c:dLbls>
        <c:marker val="1"/>
        <c:smooth val="0"/>
        <c:axId val="1114016303"/>
        <c:axId val="1114017935"/>
      </c:lineChart>
      <c:catAx>
        <c:axId val="1114016303"/>
        <c:scaling>
          <c:orientation val="minMax"/>
        </c:scaling>
        <c:delete val="0"/>
        <c:axPos val="b"/>
        <c:title>
          <c:tx>
            <c:rich>
              <a:bodyPr rot="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r>
                  <a:rPr lang="en-US"/>
                  <a:t>Location Point</a:t>
                </a:r>
              </a:p>
            </c:rich>
          </c:tx>
          <c:overlay val="0"/>
          <c:spPr>
            <a:noFill/>
            <a:ln>
              <a:noFill/>
            </a:ln>
            <a:effectLst/>
          </c:spPr>
          <c:txPr>
            <a:bodyPr rot="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crossAx val="1114017935"/>
        <c:crosses val="autoZero"/>
        <c:auto val="1"/>
        <c:lblAlgn val="ctr"/>
        <c:lblOffset val="100"/>
        <c:noMultiLvlLbl val="0"/>
      </c:catAx>
      <c:valAx>
        <c:axId val="11140179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r>
                  <a:rPr lang="en-US"/>
                  <a:t>Soil AIr Radon Concentration (Bq.m-3)</a:t>
                </a:r>
              </a:p>
            </c:rich>
          </c:tx>
          <c:overlay val="0"/>
          <c:spPr>
            <a:noFill/>
            <a:ln>
              <a:noFill/>
            </a:ln>
            <a:effectLst/>
          </c:spPr>
          <c:txPr>
            <a:bodyPr rot="-540000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crossAx val="1114016303"/>
        <c:crosses val="autoZero"/>
        <c:crossBetween val="between"/>
      </c:valAx>
      <c:spPr>
        <a:solidFill>
          <a:schemeClr val="bg1"/>
        </a:solidFill>
        <a:ln>
          <a:solidFill>
            <a:srgbClr val="00B050"/>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accent6">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txPr>
    <a:bodyPr/>
    <a:lstStyle/>
    <a:p>
      <a:pPr>
        <a:defRPr>
          <a:solidFill>
            <a:sysClr val="windowText" lastClr="000000"/>
          </a:solidFill>
          <a:latin typeface="+mn-lt"/>
          <a:ea typeface="+mn-ea"/>
          <a:cs typeface="+mn-cs"/>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3214A3-4D8F-DD4C-963E-C55BB66AA0C3}" type="doc">
      <dgm:prSet loTypeId="urn:microsoft.com/office/officeart/2005/8/layout/process4" loCatId="" qsTypeId="urn:microsoft.com/office/officeart/2005/8/quickstyle/simple1" qsCatId="simple" csTypeId="urn:microsoft.com/office/officeart/2005/8/colors/colorful5" csCatId="colorful" phldr="1"/>
      <dgm:spPr/>
    </dgm:pt>
    <dgm:pt modelId="{73709D93-9198-2442-A2BE-3889C8090B97}">
      <dgm:prSet phldrT="[Text]"/>
      <dgm:spPr/>
      <dgm:t>
        <a:bodyPr/>
        <a:lstStyle/>
        <a:p>
          <a:r>
            <a:rPr lang="en-US" b="0" cap="none" spc="0" dirty="0">
              <a:ln w="0"/>
              <a:solidFill>
                <a:schemeClr val="tx1"/>
              </a:solidFill>
              <a:effectLst/>
            </a:rPr>
            <a:t>Choosing detector and procedure</a:t>
          </a:r>
        </a:p>
      </dgm:t>
    </dgm:pt>
    <dgm:pt modelId="{2E557E2F-59E3-7C45-AC68-E0E764AF3E3D}" type="parTrans" cxnId="{3FA27077-BFA0-504E-9BEC-EAB3012F9F64}">
      <dgm:prSet/>
      <dgm:spPr/>
      <dgm:t>
        <a:bodyPr/>
        <a:lstStyle/>
        <a:p>
          <a:endParaRPr lang="en-US" b="0" cap="none" spc="0">
            <a:ln w="0"/>
            <a:solidFill>
              <a:schemeClr val="tx1"/>
            </a:solidFill>
            <a:effectLst/>
          </a:endParaRPr>
        </a:p>
      </dgm:t>
    </dgm:pt>
    <dgm:pt modelId="{14BB27B9-F0C8-1643-8424-3916F96D9B82}" type="sibTrans" cxnId="{3FA27077-BFA0-504E-9BEC-EAB3012F9F64}">
      <dgm:prSet/>
      <dgm:spPr/>
      <dgm:t>
        <a:bodyPr/>
        <a:lstStyle/>
        <a:p>
          <a:endParaRPr lang="en-US" b="0" cap="none" spc="0">
            <a:ln w="0"/>
            <a:solidFill>
              <a:schemeClr val="tx1"/>
            </a:solidFill>
            <a:effectLst/>
          </a:endParaRPr>
        </a:p>
      </dgm:t>
    </dgm:pt>
    <dgm:pt modelId="{5A24D42C-040C-8A48-9B9B-20264C7356E4}">
      <dgm:prSet phldrT="[Text]"/>
      <dgm:spPr/>
      <dgm:t>
        <a:bodyPr/>
        <a:lstStyle/>
        <a:p>
          <a:r>
            <a:rPr lang="en-US" b="0" cap="none" spc="0" dirty="0">
              <a:ln w="0"/>
              <a:solidFill>
                <a:schemeClr val="tx1"/>
              </a:solidFill>
              <a:effectLst/>
            </a:rPr>
            <a:t>Period of measurement</a:t>
          </a:r>
        </a:p>
      </dgm:t>
    </dgm:pt>
    <dgm:pt modelId="{C6EA4D1A-F59D-0144-8360-55A3964F5302}" type="parTrans" cxnId="{5FB0EADB-103D-D54A-9F73-C42147992847}">
      <dgm:prSet/>
      <dgm:spPr/>
      <dgm:t>
        <a:bodyPr/>
        <a:lstStyle/>
        <a:p>
          <a:endParaRPr lang="en-US" b="0" cap="none" spc="0">
            <a:ln w="0"/>
            <a:solidFill>
              <a:schemeClr val="tx1"/>
            </a:solidFill>
            <a:effectLst/>
          </a:endParaRPr>
        </a:p>
      </dgm:t>
    </dgm:pt>
    <dgm:pt modelId="{10002760-B2BD-CF46-96C7-9966EEFFB6DE}" type="sibTrans" cxnId="{5FB0EADB-103D-D54A-9F73-C42147992847}">
      <dgm:prSet/>
      <dgm:spPr/>
      <dgm:t>
        <a:bodyPr/>
        <a:lstStyle/>
        <a:p>
          <a:endParaRPr lang="en-US" b="0" cap="none" spc="0">
            <a:ln w="0"/>
            <a:solidFill>
              <a:schemeClr val="tx1"/>
            </a:solidFill>
            <a:effectLst/>
          </a:endParaRPr>
        </a:p>
      </dgm:t>
    </dgm:pt>
    <dgm:pt modelId="{FF710C81-2514-5247-AD03-3B4E3F6365DA}">
      <dgm:prSet phldrT="[Text]"/>
      <dgm:spPr/>
      <dgm:t>
        <a:bodyPr/>
        <a:lstStyle/>
        <a:p>
          <a:r>
            <a:rPr lang="en-US" b="0" cap="none" spc="0" dirty="0">
              <a:ln w="0"/>
              <a:solidFill>
                <a:schemeClr val="tx1"/>
              </a:solidFill>
              <a:effectLst/>
            </a:rPr>
            <a:t>Sending detectors to lab</a:t>
          </a:r>
        </a:p>
      </dgm:t>
    </dgm:pt>
    <dgm:pt modelId="{FB2BB621-89AA-5345-8DA3-9B7DDD9FD6A6}" type="parTrans" cxnId="{6DAEFAAF-81B4-A441-A069-3A022959DA1D}">
      <dgm:prSet/>
      <dgm:spPr/>
      <dgm:t>
        <a:bodyPr/>
        <a:lstStyle/>
        <a:p>
          <a:endParaRPr lang="en-US" b="0" cap="none" spc="0">
            <a:ln w="0"/>
            <a:solidFill>
              <a:schemeClr val="tx1"/>
            </a:solidFill>
            <a:effectLst/>
          </a:endParaRPr>
        </a:p>
      </dgm:t>
    </dgm:pt>
    <dgm:pt modelId="{239ACCE8-5D3B-4741-B60B-256BB47DABB0}" type="sibTrans" cxnId="{6DAEFAAF-81B4-A441-A069-3A022959DA1D}">
      <dgm:prSet/>
      <dgm:spPr/>
      <dgm:t>
        <a:bodyPr/>
        <a:lstStyle/>
        <a:p>
          <a:endParaRPr lang="en-US" b="0" cap="none" spc="0">
            <a:ln w="0"/>
            <a:solidFill>
              <a:schemeClr val="tx1"/>
            </a:solidFill>
            <a:effectLst/>
          </a:endParaRPr>
        </a:p>
      </dgm:t>
    </dgm:pt>
    <dgm:pt modelId="{56CBAF05-E735-944B-A3C9-132E2EB60AB5}">
      <dgm:prSet phldrT="[Text]" custT="1"/>
      <dgm:spPr/>
      <dgm:t>
        <a:bodyPr/>
        <a:lstStyle/>
        <a:p>
          <a:r>
            <a:rPr lang="en-US" sz="1600" b="0" cap="none" spc="0" dirty="0">
              <a:ln w="0"/>
              <a:solidFill>
                <a:schemeClr val="tx1"/>
              </a:solidFill>
              <a:effectLst/>
            </a:rPr>
            <a:t>3 week in mining areas</a:t>
          </a:r>
        </a:p>
      </dgm:t>
    </dgm:pt>
    <dgm:pt modelId="{0B1577AD-1E3B-2B41-A9DC-2399F0A95703}" type="parTrans" cxnId="{F298233C-7C4A-5A4D-A2B4-6FD6A1F97D01}">
      <dgm:prSet/>
      <dgm:spPr/>
      <dgm:t>
        <a:bodyPr/>
        <a:lstStyle/>
        <a:p>
          <a:endParaRPr lang="en-US" b="0" cap="none" spc="0">
            <a:ln w="0"/>
            <a:solidFill>
              <a:schemeClr val="tx1"/>
            </a:solidFill>
            <a:effectLst/>
          </a:endParaRPr>
        </a:p>
      </dgm:t>
    </dgm:pt>
    <dgm:pt modelId="{3A1BCC99-3CC1-BE45-9B3D-2AD7FE63ABEF}" type="sibTrans" cxnId="{F298233C-7C4A-5A4D-A2B4-6FD6A1F97D01}">
      <dgm:prSet/>
      <dgm:spPr/>
      <dgm:t>
        <a:bodyPr/>
        <a:lstStyle/>
        <a:p>
          <a:endParaRPr lang="en-US" b="0" cap="none" spc="0">
            <a:ln w="0"/>
            <a:solidFill>
              <a:schemeClr val="tx1"/>
            </a:solidFill>
            <a:effectLst/>
          </a:endParaRPr>
        </a:p>
      </dgm:t>
    </dgm:pt>
    <dgm:pt modelId="{478BE496-FBE1-6642-BF77-75B9AB5CE025}">
      <dgm:prSet phldrT="[Text]" custT="1"/>
      <dgm:spPr/>
      <dgm:t>
        <a:bodyPr/>
        <a:lstStyle/>
        <a:p>
          <a:r>
            <a:rPr lang="en-US" sz="1400" b="0" cap="none" spc="0" dirty="0">
              <a:ln w="0"/>
              <a:solidFill>
                <a:schemeClr val="tx1"/>
              </a:solidFill>
              <a:effectLst/>
            </a:rPr>
            <a:t>2 week in resident &amp; office areas</a:t>
          </a:r>
        </a:p>
      </dgm:t>
    </dgm:pt>
    <dgm:pt modelId="{5748E29C-6BE1-7748-898C-60F0C45AF709}" type="parTrans" cxnId="{0D2E9BB4-67F2-3749-AE19-52CFF010350F}">
      <dgm:prSet/>
      <dgm:spPr/>
      <dgm:t>
        <a:bodyPr/>
        <a:lstStyle/>
        <a:p>
          <a:endParaRPr lang="en-US" b="0" cap="none" spc="0">
            <a:ln w="0"/>
            <a:solidFill>
              <a:schemeClr val="tx1"/>
            </a:solidFill>
            <a:effectLst/>
          </a:endParaRPr>
        </a:p>
      </dgm:t>
    </dgm:pt>
    <dgm:pt modelId="{0C4A664D-299D-364C-8B13-6356A18E930C}" type="sibTrans" cxnId="{0D2E9BB4-67F2-3749-AE19-52CFF010350F}">
      <dgm:prSet/>
      <dgm:spPr/>
      <dgm:t>
        <a:bodyPr/>
        <a:lstStyle/>
        <a:p>
          <a:endParaRPr lang="en-US" b="0" cap="none" spc="0">
            <a:ln w="0"/>
            <a:solidFill>
              <a:schemeClr val="tx1"/>
            </a:solidFill>
            <a:effectLst/>
          </a:endParaRPr>
        </a:p>
      </dgm:t>
    </dgm:pt>
    <dgm:pt modelId="{CDA955B4-6F96-0444-A198-BD130AF60B8E}">
      <dgm:prSet phldrT="[Text]"/>
      <dgm:spPr/>
      <dgm:t>
        <a:bodyPr/>
        <a:lstStyle/>
        <a:p>
          <a:r>
            <a:rPr lang="en-US" b="0" cap="none" spc="0" dirty="0">
              <a:ln w="0"/>
              <a:solidFill>
                <a:schemeClr val="tx1"/>
              </a:solidFill>
              <a:effectLst/>
            </a:rPr>
            <a:t>Getting the result</a:t>
          </a:r>
        </a:p>
      </dgm:t>
    </dgm:pt>
    <dgm:pt modelId="{962E10F8-134C-ED48-BB45-A875D491202F}" type="parTrans" cxnId="{36FE4A5E-D868-8A4F-A0F4-1EE36682809A}">
      <dgm:prSet/>
      <dgm:spPr/>
      <dgm:t>
        <a:bodyPr/>
        <a:lstStyle/>
        <a:p>
          <a:endParaRPr lang="en-US" b="0" cap="none" spc="0">
            <a:ln w="0"/>
            <a:solidFill>
              <a:schemeClr val="tx1"/>
            </a:solidFill>
            <a:effectLst/>
          </a:endParaRPr>
        </a:p>
      </dgm:t>
    </dgm:pt>
    <dgm:pt modelId="{994E6D3B-1F67-C94A-A04C-C931D28DA80E}" type="sibTrans" cxnId="{36FE4A5E-D868-8A4F-A0F4-1EE36682809A}">
      <dgm:prSet/>
      <dgm:spPr/>
      <dgm:t>
        <a:bodyPr/>
        <a:lstStyle/>
        <a:p>
          <a:endParaRPr lang="en-US" b="0" cap="none" spc="0">
            <a:ln w="0"/>
            <a:solidFill>
              <a:schemeClr val="tx1"/>
            </a:solidFill>
            <a:effectLst/>
          </a:endParaRPr>
        </a:p>
      </dgm:t>
    </dgm:pt>
    <dgm:pt modelId="{F5379654-ECC0-4042-95A6-6D5152A279AF}">
      <dgm:prSet phldrT="[Text]"/>
      <dgm:spPr/>
      <dgm:t>
        <a:bodyPr/>
        <a:lstStyle/>
        <a:p>
          <a:r>
            <a:rPr lang="en-US" b="0" cap="none" spc="0" dirty="0">
              <a:ln w="0"/>
              <a:solidFill>
                <a:schemeClr val="tx1"/>
              </a:solidFill>
              <a:effectLst/>
            </a:rPr>
            <a:t>Passive </a:t>
          </a:r>
          <a:r>
            <a:rPr lang="en-GB" b="0" cap="none" spc="0" dirty="0">
              <a:ln w="0"/>
              <a:solidFill>
                <a:schemeClr val="tx1"/>
              </a:solidFill>
              <a:effectLst/>
            </a:rPr>
            <a:t>can technique of LR-115 at 30 cm depth</a:t>
          </a:r>
          <a:r>
            <a:rPr lang="en-US" b="0" cap="none" spc="0" dirty="0">
              <a:ln w="0"/>
              <a:solidFill>
                <a:schemeClr val="tx1"/>
              </a:solidFill>
              <a:effectLst/>
            </a:rPr>
            <a:t>.</a:t>
          </a:r>
        </a:p>
      </dgm:t>
    </dgm:pt>
    <dgm:pt modelId="{7DEDDB87-04B6-FB46-A0A8-FEB23F65EC88}" type="parTrans" cxnId="{17C70E08-37F6-7042-B4A3-AC77848BDA9E}">
      <dgm:prSet/>
      <dgm:spPr/>
      <dgm:t>
        <a:bodyPr/>
        <a:lstStyle/>
        <a:p>
          <a:endParaRPr lang="en-US" b="0" cap="none" spc="0">
            <a:ln w="0"/>
            <a:solidFill>
              <a:schemeClr val="tx1"/>
            </a:solidFill>
            <a:effectLst/>
          </a:endParaRPr>
        </a:p>
      </dgm:t>
    </dgm:pt>
    <dgm:pt modelId="{6DDDC065-43EF-3941-84F7-8A6D5B11C74D}" type="sibTrans" cxnId="{17C70E08-37F6-7042-B4A3-AC77848BDA9E}">
      <dgm:prSet/>
      <dgm:spPr/>
      <dgm:t>
        <a:bodyPr/>
        <a:lstStyle/>
        <a:p>
          <a:endParaRPr lang="en-US" b="0" cap="none" spc="0">
            <a:ln w="0"/>
            <a:solidFill>
              <a:schemeClr val="tx1"/>
            </a:solidFill>
            <a:effectLst/>
          </a:endParaRPr>
        </a:p>
      </dgm:t>
    </dgm:pt>
    <dgm:pt modelId="{D9670A17-598C-224D-92D5-C4EE9D02B8F4}">
      <dgm:prSet custT="1"/>
      <dgm:spPr/>
      <dgm:t>
        <a:bodyPr/>
        <a:lstStyle/>
        <a:p>
          <a:r>
            <a:rPr lang="en-US" sz="1400" b="0" cap="none" spc="0" dirty="0">
              <a:ln w="0"/>
              <a:solidFill>
                <a:schemeClr val="tx1"/>
              </a:solidFill>
              <a:effectLst/>
            </a:rPr>
            <a:t>24 detectors</a:t>
          </a:r>
        </a:p>
      </dgm:t>
    </dgm:pt>
    <dgm:pt modelId="{24C59427-80DA-6541-BB75-BDC03E08A2B3}" type="parTrans" cxnId="{1679FFED-18EF-3745-843C-7EB5842FA051}">
      <dgm:prSet/>
      <dgm:spPr/>
      <dgm:t>
        <a:bodyPr/>
        <a:lstStyle/>
        <a:p>
          <a:endParaRPr lang="en-US" b="0" cap="none" spc="0">
            <a:ln w="0"/>
            <a:solidFill>
              <a:schemeClr val="tx1"/>
            </a:solidFill>
            <a:effectLst/>
          </a:endParaRPr>
        </a:p>
      </dgm:t>
    </dgm:pt>
    <dgm:pt modelId="{4419F31C-2846-2C47-809E-44FFE2CAB3C6}" type="sibTrans" cxnId="{1679FFED-18EF-3745-843C-7EB5842FA051}">
      <dgm:prSet/>
      <dgm:spPr/>
      <dgm:t>
        <a:bodyPr/>
        <a:lstStyle/>
        <a:p>
          <a:endParaRPr lang="en-US" b="0" cap="none" spc="0">
            <a:ln w="0"/>
            <a:solidFill>
              <a:schemeClr val="tx1"/>
            </a:solidFill>
            <a:effectLst/>
          </a:endParaRPr>
        </a:p>
      </dgm:t>
    </dgm:pt>
    <dgm:pt modelId="{944EF2CA-46D8-6145-B003-C75287C68D26}" type="pres">
      <dgm:prSet presAssocID="{EE3214A3-4D8F-DD4C-963E-C55BB66AA0C3}" presName="Name0" presStyleCnt="0">
        <dgm:presLayoutVars>
          <dgm:dir/>
          <dgm:animLvl val="lvl"/>
          <dgm:resizeHandles val="exact"/>
        </dgm:presLayoutVars>
      </dgm:prSet>
      <dgm:spPr/>
    </dgm:pt>
    <dgm:pt modelId="{41977902-72E1-E940-9F47-CAD5DF5C589E}" type="pres">
      <dgm:prSet presAssocID="{CDA955B4-6F96-0444-A198-BD130AF60B8E}" presName="boxAndChildren" presStyleCnt="0"/>
      <dgm:spPr/>
    </dgm:pt>
    <dgm:pt modelId="{DFD5CE11-D35C-6D4F-8C05-F4C63AB88BB8}" type="pres">
      <dgm:prSet presAssocID="{CDA955B4-6F96-0444-A198-BD130AF60B8E}" presName="parentTextBox" presStyleLbl="node1" presStyleIdx="0" presStyleCnt="4" custScaleX="66498" custScaleY="55505"/>
      <dgm:spPr/>
    </dgm:pt>
    <dgm:pt modelId="{D9CDD46A-CA42-C849-9B3A-990C146FE0A6}" type="pres">
      <dgm:prSet presAssocID="{239ACCE8-5D3B-4741-B60B-256BB47DABB0}" presName="sp" presStyleCnt="0"/>
      <dgm:spPr/>
    </dgm:pt>
    <dgm:pt modelId="{5A74E989-C26E-8F4F-86AF-85377C86FFF3}" type="pres">
      <dgm:prSet presAssocID="{FF710C81-2514-5247-AD03-3B4E3F6365DA}" presName="arrowAndChildren" presStyleCnt="0"/>
      <dgm:spPr/>
    </dgm:pt>
    <dgm:pt modelId="{DB918E59-8F82-A740-AB46-6C0D7126E036}" type="pres">
      <dgm:prSet presAssocID="{FF710C81-2514-5247-AD03-3B4E3F6365DA}" presName="parentTextArrow" presStyleLbl="node1" presStyleIdx="1" presStyleCnt="4" custScaleX="82008" custScaleY="69756"/>
      <dgm:spPr/>
    </dgm:pt>
    <dgm:pt modelId="{F71BE8D9-05AA-2841-8E01-4B95D463B0B5}" type="pres">
      <dgm:prSet presAssocID="{10002760-B2BD-CF46-96C7-9966EEFFB6DE}" presName="sp" presStyleCnt="0"/>
      <dgm:spPr/>
    </dgm:pt>
    <dgm:pt modelId="{252B934C-A2BD-CE4B-8513-05DA8F91C854}" type="pres">
      <dgm:prSet presAssocID="{5A24D42C-040C-8A48-9B9B-20264C7356E4}" presName="arrowAndChildren" presStyleCnt="0"/>
      <dgm:spPr/>
    </dgm:pt>
    <dgm:pt modelId="{B41C4509-DE0B-7548-87AA-0AF456421AB7}" type="pres">
      <dgm:prSet presAssocID="{5A24D42C-040C-8A48-9B9B-20264C7356E4}" presName="parentTextArrow" presStyleLbl="node1" presStyleIdx="1" presStyleCnt="4"/>
      <dgm:spPr/>
    </dgm:pt>
    <dgm:pt modelId="{3CF56766-B6F2-6345-BCC7-E1A550998D45}" type="pres">
      <dgm:prSet presAssocID="{5A24D42C-040C-8A48-9B9B-20264C7356E4}" presName="arrow" presStyleLbl="node1" presStyleIdx="2" presStyleCnt="4"/>
      <dgm:spPr/>
    </dgm:pt>
    <dgm:pt modelId="{81A9E865-BDEF-EC4E-B766-BEFCF5CF2DB7}" type="pres">
      <dgm:prSet presAssocID="{5A24D42C-040C-8A48-9B9B-20264C7356E4}" presName="descendantArrow" presStyleCnt="0"/>
      <dgm:spPr/>
    </dgm:pt>
    <dgm:pt modelId="{8B2BE949-D85E-E448-B9E0-89721C0E5961}" type="pres">
      <dgm:prSet presAssocID="{56CBAF05-E735-944B-A3C9-132E2EB60AB5}" presName="childTextArrow" presStyleLbl="fgAccFollowNode1" presStyleIdx="0" presStyleCnt="4">
        <dgm:presLayoutVars>
          <dgm:bulletEnabled val="1"/>
        </dgm:presLayoutVars>
      </dgm:prSet>
      <dgm:spPr/>
    </dgm:pt>
    <dgm:pt modelId="{96057B40-C51A-7547-BD7D-93711172106B}" type="pres">
      <dgm:prSet presAssocID="{478BE496-FBE1-6642-BF77-75B9AB5CE025}" presName="childTextArrow" presStyleLbl="fgAccFollowNode1" presStyleIdx="1" presStyleCnt="4">
        <dgm:presLayoutVars>
          <dgm:bulletEnabled val="1"/>
        </dgm:presLayoutVars>
      </dgm:prSet>
      <dgm:spPr/>
    </dgm:pt>
    <dgm:pt modelId="{5269D4E1-7348-8142-9675-ADD374D452AF}" type="pres">
      <dgm:prSet presAssocID="{14BB27B9-F0C8-1643-8424-3916F96D9B82}" presName="sp" presStyleCnt="0"/>
      <dgm:spPr/>
    </dgm:pt>
    <dgm:pt modelId="{5A6AFCBF-F5CD-C643-92F7-58853130EBB2}" type="pres">
      <dgm:prSet presAssocID="{73709D93-9198-2442-A2BE-3889C8090B97}" presName="arrowAndChildren" presStyleCnt="0"/>
      <dgm:spPr/>
    </dgm:pt>
    <dgm:pt modelId="{69865D7A-8BA7-2442-9AE7-0DBC1482E70D}" type="pres">
      <dgm:prSet presAssocID="{73709D93-9198-2442-A2BE-3889C8090B97}" presName="parentTextArrow" presStyleLbl="node1" presStyleIdx="2" presStyleCnt="4"/>
      <dgm:spPr/>
    </dgm:pt>
    <dgm:pt modelId="{AE9D9DDC-55B0-534C-86CE-EE2B2046B387}" type="pres">
      <dgm:prSet presAssocID="{73709D93-9198-2442-A2BE-3889C8090B97}" presName="arrow" presStyleLbl="node1" presStyleIdx="3" presStyleCnt="4"/>
      <dgm:spPr/>
    </dgm:pt>
    <dgm:pt modelId="{BD55CFD3-FE91-1D4A-8B9F-E132F0ECA34B}" type="pres">
      <dgm:prSet presAssocID="{73709D93-9198-2442-A2BE-3889C8090B97}" presName="descendantArrow" presStyleCnt="0"/>
      <dgm:spPr/>
    </dgm:pt>
    <dgm:pt modelId="{FE48C525-EBD9-6D4B-AAFF-D07E03E8CB6F}" type="pres">
      <dgm:prSet presAssocID="{F5379654-ECC0-4042-95A6-6D5152A279AF}" presName="childTextArrow" presStyleLbl="fgAccFollowNode1" presStyleIdx="2" presStyleCnt="4">
        <dgm:presLayoutVars>
          <dgm:bulletEnabled val="1"/>
        </dgm:presLayoutVars>
      </dgm:prSet>
      <dgm:spPr/>
    </dgm:pt>
    <dgm:pt modelId="{0E26F134-CC2F-DF49-B539-0FFA329FD84F}" type="pres">
      <dgm:prSet presAssocID="{D9670A17-598C-224D-92D5-C4EE9D02B8F4}" presName="childTextArrow" presStyleLbl="fgAccFollowNode1" presStyleIdx="3" presStyleCnt="4">
        <dgm:presLayoutVars>
          <dgm:bulletEnabled val="1"/>
        </dgm:presLayoutVars>
      </dgm:prSet>
      <dgm:spPr/>
    </dgm:pt>
  </dgm:ptLst>
  <dgm:cxnLst>
    <dgm:cxn modelId="{144A5E02-0DC4-E84F-A580-B4228125FBED}" type="presOf" srcId="{EE3214A3-4D8F-DD4C-963E-C55BB66AA0C3}" destId="{944EF2CA-46D8-6145-B003-C75287C68D26}" srcOrd="0" destOrd="0" presId="urn:microsoft.com/office/officeart/2005/8/layout/process4"/>
    <dgm:cxn modelId="{17C70E08-37F6-7042-B4A3-AC77848BDA9E}" srcId="{73709D93-9198-2442-A2BE-3889C8090B97}" destId="{F5379654-ECC0-4042-95A6-6D5152A279AF}" srcOrd="0" destOrd="0" parTransId="{7DEDDB87-04B6-FB46-A0A8-FEB23F65EC88}" sibTransId="{6DDDC065-43EF-3941-84F7-8A6D5B11C74D}"/>
    <dgm:cxn modelId="{7FA11909-03D6-B54C-8BCD-060DA4F09EA0}" type="presOf" srcId="{73709D93-9198-2442-A2BE-3889C8090B97}" destId="{69865D7A-8BA7-2442-9AE7-0DBC1482E70D}" srcOrd="0" destOrd="0" presId="urn:microsoft.com/office/officeart/2005/8/layout/process4"/>
    <dgm:cxn modelId="{B191160E-D66A-B94F-B5B8-60149BB4A7B1}" type="presOf" srcId="{56CBAF05-E735-944B-A3C9-132E2EB60AB5}" destId="{8B2BE949-D85E-E448-B9E0-89721C0E5961}" srcOrd="0" destOrd="0" presId="urn:microsoft.com/office/officeart/2005/8/layout/process4"/>
    <dgm:cxn modelId="{3A210D1E-9272-AB4C-A27B-95DF873BCBCD}" type="presOf" srcId="{F5379654-ECC0-4042-95A6-6D5152A279AF}" destId="{FE48C525-EBD9-6D4B-AAFF-D07E03E8CB6F}" srcOrd="0" destOrd="0" presId="urn:microsoft.com/office/officeart/2005/8/layout/process4"/>
    <dgm:cxn modelId="{F298233C-7C4A-5A4D-A2B4-6FD6A1F97D01}" srcId="{5A24D42C-040C-8A48-9B9B-20264C7356E4}" destId="{56CBAF05-E735-944B-A3C9-132E2EB60AB5}" srcOrd="0" destOrd="0" parTransId="{0B1577AD-1E3B-2B41-A9DC-2399F0A95703}" sibTransId="{3A1BCC99-3CC1-BE45-9B3D-2AD7FE63ABEF}"/>
    <dgm:cxn modelId="{3DF01D5C-E94A-9D49-8FA6-938D39BDF852}" type="presOf" srcId="{478BE496-FBE1-6642-BF77-75B9AB5CE025}" destId="{96057B40-C51A-7547-BD7D-93711172106B}" srcOrd="0" destOrd="0" presId="urn:microsoft.com/office/officeart/2005/8/layout/process4"/>
    <dgm:cxn modelId="{36FE4A5E-D868-8A4F-A0F4-1EE36682809A}" srcId="{EE3214A3-4D8F-DD4C-963E-C55BB66AA0C3}" destId="{CDA955B4-6F96-0444-A198-BD130AF60B8E}" srcOrd="3" destOrd="0" parTransId="{962E10F8-134C-ED48-BB45-A875D491202F}" sibTransId="{994E6D3B-1F67-C94A-A04C-C931D28DA80E}"/>
    <dgm:cxn modelId="{116CCC67-D3AF-7146-A796-22B17A13FC76}" type="presOf" srcId="{CDA955B4-6F96-0444-A198-BD130AF60B8E}" destId="{DFD5CE11-D35C-6D4F-8C05-F4C63AB88BB8}" srcOrd="0" destOrd="0" presId="urn:microsoft.com/office/officeart/2005/8/layout/process4"/>
    <dgm:cxn modelId="{2D040F6F-A929-C941-A60F-F9EEFB526FFC}" type="presOf" srcId="{FF710C81-2514-5247-AD03-3B4E3F6365DA}" destId="{DB918E59-8F82-A740-AB46-6C0D7126E036}" srcOrd="0" destOrd="0" presId="urn:microsoft.com/office/officeart/2005/8/layout/process4"/>
    <dgm:cxn modelId="{58496C70-F311-DE44-8C4A-38E53BC56748}" type="presOf" srcId="{D9670A17-598C-224D-92D5-C4EE9D02B8F4}" destId="{0E26F134-CC2F-DF49-B539-0FFA329FD84F}" srcOrd="0" destOrd="0" presId="urn:microsoft.com/office/officeart/2005/8/layout/process4"/>
    <dgm:cxn modelId="{3FA27077-BFA0-504E-9BEC-EAB3012F9F64}" srcId="{EE3214A3-4D8F-DD4C-963E-C55BB66AA0C3}" destId="{73709D93-9198-2442-A2BE-3889C8090B97}" srcOrd="0" destOrd="0" parTransId="{2E557E2F-59E3-7C45-AC68-E0E764AF3E3D}" sibTransId="{14BB27B9-F0C8-1643-8424-3916F96D9B82}"/>
    <dgm:cxn modelId="{9A81B58B-10D2-4946-8947-94A65F157FFE}" type="presOf" srcId="{5A24D42C-040C-8A48-9B9B-20264C7356E4}" destId="{3CF56766-B6F2-6345-BCC7-E1A550998D45}" srcOrd="1" destOrd="0" presId="urn:microsoft.com/office/officeart/2005/8/layout/process4"/>
    <dgm:cxn modelId="{F204C494-F2FE-E642-9439-A7EEABC9BEA6}" type="presOf" srcId="{73709D93-9198-2442-A2BE-3889C8090B97}" destId="{AE9D9DDC-55B0-534C-86CE-EE2B2046B387}" srcOrd="1" destOrd="0" presId="urn:microsoft.com/office/officeart/2005/8/layout/process4"/>
    <dgm:cxn modelId="{8B9EE0AE-B75A-4E47-AD32-DFD1F75A4D6B}" type="presOf" srcId="{5A24D42C-040C-8A48-9B9B-20264C7356E4}" destId="{B41C4509-DE0B-7548-87AA-0AF456421AB7}" srcOrd="0" destOrd="0" presId="urn:microsoft.com/office/officeart/2005/8/layout/process4"/>
    <dgm:cxn modelId="{6DAEFAAF-81B4-A441-A069-3A022959DA1D}" srcId="{EE3214A3-4D8F-DD4C-963E-C55BB66AA0C3}" destId="{FF710C81-2514-5247-AD03-3B4E3F6365DA}" srcOrd="2" destOrd="0" parTransId="{FB2BB621-89AA-5345-8DA3-9B7DDD9FD6A6}" sibTransId="{239ACCE8-5D3B-4741-B60B-256BB47DABB0}"/>
    <dgm:cxn modelId="{0D2E9BB4-67F2-3749-AE19-52CFF010350F}" srcId="{5A24D42C-040C-8A48-9B9B-20264C7356E4}" destId="{478BE496-FBE1-6642-BF77-75B9AB5CE025}" srcOrd="1" destOrd="0" parTransId="{5748E29C-6BE1-7748-898C-60F0C45AF709}" sibTransId="{0C4A664D-299D-364C-8B13-6356A18E930C}"/>
    <dgm:cxn modelId="{5FB0EADB-103D-D54A-9F73-C42147992847}" srcId="{EE3214A3-4D8F-DD4C-963E-C55BB66AA0C3}" destId="{5A24D42C-040C-8A48-9B9B-20264C7356E4}" srcOrd="1" destOrd="0" parTransId="{C6EA4D1A-F59D-0144-8360-55A3964F5302}" sibTransId="{10002760-B2BD-CF46-96C7-9966EEFFB6DE}"/>
    <dgm:cxn modelId="{1679FFED-18EF-3745-843C-7EB5842FA051}" srcId="{73709D93-9198-2442-A2BE-3889C8090B97}" destId="{D9670A17-598C-224D-92D5-C4EE9D02B8F4}" srcOrd="1" destOrd="0" parTransId="{24C59427-80DA-6541-BB75-BDC03E08A2B3}" sibTransId="{4419F31C-2846-2C47-809E-44FFE2CAB3C6}"/>
    <dgm:cxn modelId="{C772B837-7FCF-DA4E-8FB6-503310F95C21}" type="presParOf" srcId="{944EF2CA-46D8-6145-B003-C75287C68D26}" destId="{41977902-72E1-E940-9F47-CAD5DF5C589E}" srcOrd="0" destOrd="0" presId="urn:microsoft.com/office/officeart/2005/8/layout/process4"/>
    <dgm:cxn modelId="{DC5E02EE-F767-6042-B24D-EEF01960567C}" type="presParOf" srcId="{41977902-72E1-E940-9F47-CAD5DF5C589E}" destId="{DFD5CE11-D35C-6D4F-8C05-F4C63AB88BB8}" srcOrd="0" destOrd="0" presId="urn:microsoft.com/office/officeart/2005/8/layout/process4"/>
    <dgm:cxn modelId="{3687508D-10EA-8F41-8412-B5399256ACB3}" type="presParOf" srcId="{944EF2CA-46D8-6145-B003-C75287C68D26}" destId="{D9CDD46A-CA42-C849-9B3A-990C146FE0A6}" srcOrd="1" destOrd="0" presId="urn:microsoft.com/office/officeart/2005/8/layout/process4"/>
    <dgm:cxn modelId="{5D815A58-4D03-BC49-8242-73B78152B353}" type="presParOf" srcId="{944EF2CA-46D8-6145-B003-C75287C68D26}" destId="{5A74E989-C26E-8F4F-86AF-85377C86FFF3}" srcOrd="2" destOrd="0" presId="urn:microsoft.com/office/officeart/2005/8/layout/process4"/>
    <dgm:cxn modelId="{92680959-125B-A147-AA32-D6103A5C2AA4}" type="presParOf" srcId="{5A74E989-C26E-8F4F-86AF-85377C86FFF3}" destId="{DB918E59-8F82-A740-AB46-6C0D7126E036}" srcOrd="0" destOrd="0" presId="urn:microsoft.com/office/officeart/2005/8/layout/process4"/>
    <dgm:cxn modelId="{166FC30A-F574-634F-B065-FBB36921EEE4}" type="presParOf" srcId="{944EF2CA-46D8-6145-B003-C75287C68D26}" destId="{F71BE8D9-05AA-2841-8E01-4B95D463B0B5}" srcOrd="3" destOrd="0" presId="urn:microsoft.com/office/officeart/2005/8/layout/process4"/>
    <dgm:cxn modelId="{ECEF6467-AF50-0F42-9251-267317BA52FF}" type="presParOf" srcId="{944EF2CA-46D8-6145-B003-C75287C68D26}" destId="{252B934C-A2BD-CE4B-8513-05DA8F91C854}" srcOrd="4" destOrd="0" presId="urn:microsoft.com/office/officeart/2005/8/layout/process4"/>
    <dgm:cxn modelId="{48017DED-92CB-9944-B0BF-2D7885CF49D8}" type="presParOf" srcId="{252B934C-A2BD-CE4B-8513-05DA8F91C854}" destId="{B41C4509-DE0B-7548-87AA-0AF456421AB7}" srcOrd="0" destOrd="0" presId="urn:microsoft.com/office/officeart/2005/8/layout/process4"/>
    <dgm:cxn modelId="{EC4B3675-79E5-F143-A3AD-2E40A9BDEFF1}" type="presParOf" srcId="{252B934C-A2BD-CE4B-8513-05DA8F91C854}" destId="{3CF56766-B6F2-6345-BCC7-E1A550998D45}" srcOrd="1" destOrd="0" presId="urn:microsoft.com/office/officeart/2005/8/layout/process4"/>
    <dgm:cxn modelId="{FB09A1B8-339C-D249-AF6B-2F1C05E1161B}" type="presParOf" srcId="{252B934C-A2BD-CE4B-8513-05DA8F91C854}" destId="{81A9E865-BDEF-EC4E-B766-BEFCF5CF2DB7}" srcOrd="2" destOrd="0" presId="urn:microsoft.com/office/officeart/2005/8/layout/process4"/>
    <dgm:cxn modelId="{07F2FFB6-AC53-C842-AE47-8C17B53005E6}" type="presParOf" srcId="{81A9E865-BDEF-EC4E-B766-BEFCF5CF2DB7}" destId="{8B2BE949-D85E-E448-B9E0-89721C0E5961}" srcOrd="0" destOrd="0" presId="urn:microsoft.com/office/officeart/2005/8/layout/process4"/>
    <dgm:cxn modelId="{5D0E56F0-A324-AE4F-9E2E-C5D485855D21}" type="presParOf" srcId="{81A9E865-BDEF-EC4E-B766-BEFCF5CF2DB7}" destId="{96057B40-C51A-7547-BD7D-93711172106B}" srcOrd="1" destOrd="0" presId="urn:microsoft.com/office/officeart/2005/8/layout/process4"/>
    <dgm:cxn modelId="{ACAA8856-9C85-DB4E-BFC9-22F8D0DFCBFA}" type="presParOf" srcId="{944EF2CA-46D8-6145-B003-C75287C68D26}" destId="{5269D4E1-7348-8142-9675-ADD374D452AF}" srcOrd="5" destOrd="0" presId="urn:microsoft.com/office/officeart/2005/8/layout/process4"/>
    <dgm:cxn modelId="{978D53EC-9703-2B42-9C3F-C9763AA28413}" type="presParOf" srcId="{944EF2CA-46D8-6145-B003-C75287C68D26}" destId="{5A6AFCBF-F5CD-C643-92F7-58853130EBB2}" srcOrd="6" destOrd="0" presId="urn:microsoft.com/office/officeart/2005/8/layout/process4"/>
    <dgm:cxn modelId="{4A086D3D-437C-FD4C-B422-34D9E25C66B9}" type="presParOf" srcId="{5A6AFCBF-F5CD-C643-92F7-58853130EBB2}" destId="{69865D7A-8BA7-2442-9AE7-0DBC1482E70D}" srcOrd="0" destOrd="0" presId="urn:microsoft.com/office/officeart/2005/8/layout/process4"/>
    <dgm:cxn modelId="{D1F56CA2-98EA-0E40-8597-9264990F63B8}" type="presParOf" srcId="{5A6AFCBF-F5CD-C643-92F7-58853130EBB2}" destId="{AE9D9DDC-55B0-534C-86CE-EE2B2046B387}" srcOrd="1" destOrd="0" presId="urn:microsoft.com/office/officeart/2005/8/layout/process4"/>
    <dgm:cxn modelId="{81E76D6D-FE66-134C-8578-051EF729B39A}" type="presParOf" srcId="{5A6AFCBF-F5CD-C643-92F7-58853130EBB2}" destId="{BD55CFD3-FE91-1D4A-8B9F-E132F0ECA34B}" srcOrd="2" destOrd="0" presId="urn:microsoft.com/office/officeart/2005/8/layout/process4"/>
    <dgm:cxn modelId="{DF174B86-DFBA-3E44-82E4-1C954140783C}" type="presParOf" srcId="{BD55CFD3-FE91-1D4A-8B9F-E132F0ECA34B}" destId="{FE48C525-EBD9-6D4B-AAFF-D07E03E8CB6F}" srcOrd="0" destOrd="0" presId="urn:microsoft.com/office/officeart/2005/8/layout/process4"/>
    <dgm:cxn modelId="{89471702-334F-3E4B-BC6D-F55EA7010F9F}" type="presParOf" srcId="{BD55CFD3-FE91-1D4A-8B9F-E132F0ECA34B}" destId="{0E26F134-CC2F-DF49-B539-0FFA329FD84F}"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54A182-9313-FC44-9F08-09E16EAE296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74C8CDA-A3AD-074B-BFE1-09F83C9BCA86}">
      <dgm:prSet custT="1"/>
      <dgm:spPr/>
      <dgm:t>
        <a:bodyPr/>
        <a:lstStyle/>
        <a:p>
          <a:r>
            <a:rPr lang="en-GB" sz="1600" dirty="0">
              <a:solidFill>
                <a:schemeClr val="bg1"/>
              </a:solidFill>
              <a:effectLst/>
            </a:rPr>
            <a:t>Bintan is an island that has bauxite mineral. Because bauxite is part of radiological concern, measurement in mining area was conducted using LR-115 to collect soil air radon concentration. </a:t>
          </a:r>
          <a:endParaRPr lang="en-US" sz="1600" dirty="0">
            <a:solidFill>
              <a:schemeClr val="bg1"/>
            </a:solidFill>
            <a:effectLst/>
          </a:endParaRPr>
        </a:p>
      </dgm:t>
    </dgm:pt>
    <dgm:pt modelId="{D1C24351-BEC9-6748-8EE3-CA32E01019D1}" type="parTrans" cxnId="{307A380D-CE05-654A-AF05-268E0AFEE509}">
      <dgm:prSet/>
      <dgm:spPr/>
      <dgm:t>
        <a:bodyPr/>
        <a:lstStyle/>
        <a:p>
          <a:endParaRPr lang="en-US" sz="2400">
            <a:solidFill>
              <a:sysClr val="windowText" lastClr="000000"/>
            </a:solidFill>
            <a:effectLst/>
          </a:endParaRPr>
        </a:p>
      </dgm:t>
    </dgm:pt>
    <dgm:pt modelId="{662F8318-C61D-3D40-B4C9-567897495D04}" type="sibTrans" cxnId="{307A380D-CE05-654A-AF05-268E0AFEE509}">
      <dgm:prSet/>
      <dgm:spPr/>
      <dgm:t>
        <a:bodyPr/>
        <a:lstStyle/>
        <a:p>
          <a:endParaRPr lang="en-US" sz="2400">
            <a:solidFill>
              <a:sysClr val="windowText" lastClr="000000"/>
            </a:solidFill>
            <a:effectLst/>
          </a:endParaRPr>
        </a:p>
      </dgm:t>
    </dgm:pt>
    <dgm:pt modelId="{06D68198-0165-D945-BF9E-1A2747BDC3F9}">
      <dgm:prSet custT="1"/>
      <dgm:spPr/>
      <dgm:t>
        <a:bodyPr/>
        <a:lstStyle/>
        <a:p>
          <a:r>
            <a:rPr lang="en-GB" sz="1600" dirty="0">
              <a:solidFill>
                <a:schemeClr val="bg1"/>
              </a:solidFill>
              <a:effectLst/>
            </a:rPr>
            <a:t>Soil air radon concentration data was calculated based on arithmetic mean, arithmetic standard deviation, geometric mean, geometric standard deviation, range, and median of samples data which were 9114 Bq.m</a:t>
          </a:r>
          <a:r>
            <a:rPr lang="en-GB" sz="1600" baseline="30000" dirty="0">
              <a:solidFill>
                <a:schemeClr val="bg1"/>
              </a:solidFill>
              <a:effectLst/>
            </a:rPr>
            <a:t>-3</a:t>
          </a:r>
          <a:r>
            <a:rPr lang="en-GB" sz="1600" dirty="0">
              <a:solidFill>
                <a:schemeClr val="bg1"/>
              </a:solidFill>
              <a:effectLst/>
            </a:rPr>
            <a:t>; 5582.3 Bq.m</a:t>
          </a:r>
          <a:r>
            <a:rPr lang="en-GB" sz="1600" baseline="30000" dirty="0">
              <a:solidFill>
                <a:schemeClr val="bg1"/>
              </a:solidFill>
              <a:effectLst/>
            </a:rPr>
            <a:t>-3</a:t>
          </a:r>
          <a:r>
            <a:rPr lang="en-GB" sz="1600" dirty="0">
              <a:solidFill>
                <a:schemeClr val="bg1"/>
              </a:solidFill>
              <a:effectLst/>
            </a:rPr>
            <a:t>; 7405.8 Bq.m</a:t>
          </a:r>
          <a:r>
            <a:rPr lang="en-GB" sz="1600" baseline="30000" dirty="0">
              <a:solidFill>
                <a:schemeClr val="bg1"/>
              </a:solidFill>
              <a:effectLst/>
            </a:rPr>
            <a:t>-3</a:t>
          </a:r>
          <a:r>
            <a:rPr lang="en-GB" sz="1600" dirty="0">
              <a:solidFill>
                <a:schemeClr val="bg1"/>
              </a:solidFill>
              <a:effectLst/>
            </a:rPr>
            <a:t>; 1.99, 1748–25156 Bq.m</a:t>
          </a:r>
          <a:r>
            <a:rPr lang="en-GB" sz="1600" baseline="30000" dirty="0">
              <a:solidFill>
                <a:schemeClr val="bg1"/>
              </a:solidFill>
              <a:effectLst/>
            </a:rPr>
            <a:t>-3</a:t>
          </a:r>
          <a:r>
            <a:rPr lang="en-GB" sz="1600" dirty="0">
              <a:solidFill>
                <a:schemeClr val="bg1"/>
              </a:solidFill>
              <a:effectLst/>
            </a:rPr>
            <a:t>; and 8849 Bq.m</a:t>
          </a:r>
          <a:r>
            <a:rPr lang="en-GB" sz="1600" baseline="30000" dirty="0">
              <a:solidFill>
                <a:schemeClr val="bg1"/>
              </a:solidFill>
              <a:effectLst/>
            </a:rPr>
            <a:t>-3</a:t>
          </a:r>
          <a:r>
            <a:rPr lang="en-GB" sz="1600" dirty="0">
              <a:solidFill>
                <a:schemeClr val="bg1"/>
              </a:solidFill>
              <a:effectLst/>
            </a:rPr>
            <a:t>, respectively.</a:t>
          </a:r>
          <a:endParaRPr lang="en-US" sz="1600" dirty="0">
            <a:solidFill>
              <a:schemeClr val="bg1"/>
            </a:solidFill>
            <a:effectLst/>
          </a:endParaRPr>
        </a:p>
      </dgm:t>
    </dgm:pt>
    <dgm:pt modelId="{0DF5F4AF-02F6-934B-A79C-E7C827D416CC}" type="parTrans" cxnId="{018F0FAA-D550-6D45-9508-389BE66F8D7F}">
      <dgm:prSet/>
      <dgm:spPr/>
      <dgm:t>
        <a:bodyPr/>
        <a:lstStyle/>
        <a:p>
          <a:endParaRPr lang="en-US" sz="2400">
            <a:solidFill>
              <a:sysClr val="windowText" lastClr="000000"/>
            </a:solidFill>
            <a:effectLst/>
          </a:endParaRPr>
        </a:p>
      </dgm:t>
    </dgm:pt>
    <dgm:pt modelId="{8AFCF07D-EF97-9A40-9740-A502F68DDA01}" type="sibTrans" cxnId="{018F0FAA-D550-6D45-9508-389BE66F8D7F}">
      <dgm:prSet/>
      <dgm:spPr/>
      <dgm:t>
        <a:bodyPr/>
        <a:lstStyle/>
        <a:p>
          <a:endParaRPr lang="en-US" sz="2400">
            <a:solidFill>
              <a:sysClr val="windowText" lastClr="000000"/>
            </a:solidFill>
            <a:effectLst/>
          </a:endParaRPr>
        </a:p>
      </dgm:t>
    </dgm:pt>
    <dgm:pt modelId="{D20F80EE-15DB-394B-BFB7-C6378E3AFF16}">
      <dgm:prSet custT="1"/>
      <dgm:spPr/>
      <dgm:t>
        <a:bodyPr/>
        <a:lstStyle/>
        <a:p>
          <a:r>
            <a:rPr lang="en-GB" sz="1600">
              <a:solidFill>
                <a:sysClr val="windowText" lastClr="000000"/>
              </a:solidFill>
              <a:effectLst/>
            </a:rPr>
            <a:t>The radon concentration of mining area is three time more than resident area as control area.</a:t>
          </a:r>
          <a:endParaRPr lang="en-US" sz="1600">
            <a:solidFill>
              <a:sysClr val="windowText" lastClr="000000"/>
            </a:solidFill>
            <a:effectLst/>
          </a:endParaRPr>
        </a:p>
      </dgm:t>
    </dgm:pt>
    <dgm:pt modelId="{113BCEA6-BA6A-024D-8DCD-4E8052C0E0EE}" type="parTrans" cxnId="{BDD812EE-06DD-8840-933B-DFFA0AA9FC00}">
      <dgm:prSet/>
      <dgm:spPr/>
      <dgm:t>
        <a:bodyPr/>
        <a:lstStyle/>
        <a:p>
          <a:endParaRPr lang="en-US" sz="2400">
            <a:solidFill>
              <a:sysClr val="windowText" lastClr="000000"/>
            </a:solidFill>
            <a:effectLst/>
          </a:endParaRPr>
        </a:p>
      </dgm:t>
    </dgm:pt>
    <dgm:pt modelId="{934C3960-9BC2-A744-85BC-942BAAF18754}" type="sibTrans" cxnId="{BDD812EE-06DD-8840-933B-DFFA0AA9FC00}">
      <dgm:prSet/>
      <dgm:spPr/>
      <dgm:t>
        <a:bodyPr/>
        <a:lstStyle/>
        <a:p>
          <a:endParaRPr lang="en-US" sz="2400">
            <a:solidFill>
              <a:sysClr val="windowText" lastClr="000000"/>
            </a:solidFill>
            <a:effectLst/>
          </a:endParaRPr>
        </a:p>
      </dgm:t>
    </dgm:pt>
    <dgm:pt modelId="{E23360A8-68A7-554F-99BC-4855C4BA885A}">
      <dgm:prSet custT="1"/>
      <dgm:spPr/>
      <dgm:t>
        <a:bodyPr/>
        <a:lstStyle/>
        <a:p>
          <a:r>
            <a:rPr lang="en-GB" sz="1600" dirty="0">
              <a:solidFill>
                <a:sysClr val="windowText" lastClr="000000"/>
              </a:solidFill>
              <a:effectLst/>
            </a:rPr>
            <a:t>The current research of radon concentration of soil gas in bauxite area is below the WHO reference level, although it is higher than residence area, however it is second highest among research on mining area.</a:t>
          </a:r>
          <a:endParaRPr lang="en-US" sz="1600" dirty="0">
            <a:solidFill>
              <a:sysClr val="windowText" lastClr="000000"/>
            </a:solidFill>
            <a:effectLst/>
          </a:endParaRPr>
        </a:p>
      </dgm:t>
    </dgm:pt>
    <dgm:pt modelId="{DEEA0865-EEAC-CE4C-965A-AC08E0EDD83C}" type="parTrans" cxnId="{7BD19125-8ECD-374D-9757-E3BBE32C3E2E}">
      <dgm:prSet/>
      <dgm:spPr/>
      <dgm:t>
        <a:bodyPr/>
        <a:lstStyle/>
        <a:p>
          <a:endParaRPr lang="en-US" sz="2400">
            <a:solidFill>
              <a:sysClr val="windowText" lastClr="000000"/>
            </a:solidFill>
            <a:effectLst/>
          </a:endParaRPr>
        </a:p>
      </dgm:t>
    </dgm:pt>
    <dgm:pt modelId="{ABEF2489-8A00-7B4C-B034-F893185C46D5}" type="sibTrans" cxnId="{7BD19125-8ECD-374D-9757-E3BBE32C3E2E}">
      <dgm:prSet/>
      <dgm:spPr/>
      <dgm:t>
        <a:bodyPr/>
        <a:lstStyle/>
        <a:p>
          <a:endParaRPr lang="en-US" sz="2400">
            <a:solidFill>
              <a:sysClr val="windowText" lastClr="000000"/>
            </a:solidFill>
            <a:effectLst/>
          </a:endParaRPr>
        </a:p>
      </dgm:t>
    </dgm:pt>
    <dgm:pt modelId="{4537C51F-EBC4-2B44-9310-92D6B4BA55E2}">
      <dgm:prSet custT="1"/>
      <dgm:spPr/>
      <dgm:t>
        <a:bodyPr/>
        <a:lstStyle/>
        <a:p>
          <a:r>
            <a:rPr lang="en-GB" sz="1600" dirty="0">
              <a:solidFill>
                <a:sysClr val="windowText" lastClr="000000"/>
              </a:solidFill>
              <a:effectLst/>
            </a:rPr>
            <a:t>In depth profile comparison, current research of radon concentration is twice than radon concentration in some area in Korea.</a:t>
          </a:r>
          <a:endParaRPr lang="en-US" sz="1600" dirty="0">
            <a:solidFill>
              <a:sysClr val="windowText" lastClr="000000"/>
            </a:solidFill>
            <a:effectLst/>
          </a:endParaRPr>
        </a:p>
      </dgm:t>
    </dgm:pt>
    <dgm:pt modelId="{DFD3D70A-9C5F-D042-B360-8952F042EB69}" type="parTrans" cxnId="{84DB74E9-9E0B-5244-95FD-674A76CDD251}">
      <dgm:prSet/>
      <dgm:spPr/>
      <dgm:t>
        <a:bodyPr/>
        <a:lstStyle/>
        <a:p>
          <a:endParaRPr lang="en-US" sz="2400">
            <a:solidFill>
              <a:sysClr val="windowText" lastClr="000000"/>
            </a:solidFill>
            <a:effectLst/>
          </a:endParaRPr>
        </a:p>
      </dgm:t>
    </dgm:pt>
    <dgm:pt modelId="{423B98E6-615B-BE43-A09C-AEC8B25E65A5}" type="sibTrans" cxnId="{84DB74E9-9E0B-5244-95FD-674A76CDD251}">
      <dgm:prSet/>
      <dgm:spPr/>
      <dgm:t>
        <a:bodyPr/>
        <a:lstStyle/>
        <a:p>
          <a:endParaRPr lang="en-US" sz="2400">
            <a:solidFill>
              <a:sysClr val="windowText" lastClr="000000"/>
            </a:solidFill>
            <a:effectLst/>
          </a:endParaRPr>
        </a:p>
      </dgm:t>
    </dgm:pt>
    <dgm:pt modelId="{5C5FAB41-FF42-DC4D-AD4F-F0343AD3B003}">
      <dgm:prSet custT="1"/>
      <dgm:spPr/>
      <dgm:t>
        <a:bodyPr/>
        <a:lstStyle/>
        <a:p>
          <a:r>
            <a:rPr lang="en-GB" sz="1600" dirty="0">
              <a:solidFill>
                <a:sysClr val="windowText" lastClr="000000"/>
              </a:solidFill>
              <a:effectLst/>
            </a:rPr>
            <a:t>Consideration should be made to the regulation of transporting the bauxite and radiation monitoring surrounding smelter area.</a:t>
          </a:r>
          <a:endParaRPr lang="en-US" sz="1600" dirty="0">
            <a:solidFill>
              <a:sysClr val="windowText" lastClr="000000"/>
            </a:solidFill>
            <a:effectLst/>
          </a:endParaRPr>
        </a:p>
      </dgm:t>
    </dgm:pt>
    <dgm:pt modelId="{23902785-40A0-194B-B33B-7B5A3639B92E}" type="parTrans" cxnId="{3563787B-FB9F-7240-B714-5678B209050B}">
      <dgm:prSet/>
      <dgm:spPr/>
      <dgm:t>
        <a:bodyPr/>
        <a:lstStyle/>
        <a:p>
          <a:endParaRPr lang="en-US" sz="2400">
            <a:solidFill>
              <a:sysClr val="windowText" lastClr="000000"/>
            </a:solidFill>
            <a:effectLst/>
          </a:endParaRPr>
        </a:p>
      </dgm:t>
    </dgm:pt>
    <dgm:pt modelId="{47E11D41-0BA0-A143-B633-C28F3E871160}" type="sibTrans" cxnId="{3563787B-FB9F-7240-B714-5678B209050B}">
      <dgm:prSet/>
      <dgm:spPr/>
      <dgm:t>
        <a:bodyPr/>
        <a:lstStyle/>
        <a:p>
          <a:endParaRPr lang="en-US" sz="2400">
            <a:solidFill>
              <a:sysClr val="windowText" lastClr="000000"/>
            </a:solidFill>
            <a:effectLst/>
          </a:endParaRPr>
        </a:p>
      </dgm:t>
    </dgm:pt>
    <dgm:pt modelId="{382BD70E-7306-DC4E-91E3-35C2BAEDF489}" type="pres">
      <dgm:prSet presAssocID="{F554A182-9313-FC44-9F08-09E16EAE2969}" presName="linear" presStyleCnt="0">
        <dgm:presLayoutVars>
          <dgm:animLvl val="lvl"/>
          <dgm:resizeHandles val="exact"/>
        </dgm:presLayoutVars>
      </dgm:prSet>
      <dgm:spPr/>
    </dgm:pt>
    <dgm:pt modelId="{FA4E7D19-BCD3-8A48-8DA4-4B7E3E1E3DC1}" type="pres">
      <dgm:prSet presAssocID="{274C8CDA-A3AD-074B-BFE1-09F83C9BCA86}" presName="parentText" presStyleLbl="node1" presStyleIdx="0" presStyleCnt="6" custScaleY="62211">
        <dgm:presLayoutVars>
          <dgm:chMax val="0"/>
          <dgm:bulletEnabled val="1"/>
        </dgm:presLayoutVars>
      </dgm:prSet>
      <dgm:spPr/>
    </dgm:pt>
    <dgm:pt modelId="{B4A88BF6-DA47-E14F-8201-7FADBA8346EC}" type="pres">
      <dgm:prSet presAssocID="{662F8318-C61D-3D40-B4C9-567897495D04}" presName="spacer" presStyleCnt="0"/>
      <dgm:spPr/>
    </dgm:pt>
    <dgm:pt modelId="{6F2A318E-06C1-8246-8154-86571B836886}" type="pres">
      <dgm:prSet presAssocID="{06D68198-0165-D945-BF9E-1A2747BDC3F9}" presName="parentText" presStyleLbl="node1" presStyleIdx="1" presStyleCnt="6">
        <dgm:presLayoutVars>
          <dgm:chMax val="0"/>
          <dgm:bulletEnabled val="1"/>
        </dgm:presLayoutVars>
      </dgm:prSet>
      <dgm:spPr/>
    </dgm:pt>
    <dgm:pt modelId="{65D372EF-2C0A-8045-B07D-9F6A6D9BA327}" type="pres">
      <dgm:prSet presAssocID="{8AFCF07D-EF97-9A40-9740-A502F68DDA01}" presName="spacer" presStyleCnt="0"/>
      <dgm:spPr/>
    </dgm:pt>
    <dgm:pt modelId="{2A7076DF-57CE-9148-8ED7-F5EF22B9F70A}" type="pres">
      <dgm:prSet presAssocID="{D20F80EE-15DB-394B-BFB7-C6378E3AFF16}" presName="parentText" presStyleLbl="node1" presStyleIdx="2" presStyleCnt="6" custScaleY="51066">
        <dgm:presLayoutVars>
          <dgm:chMax val="0"/>
          <dgm:bulletEnabled val="1"/>
        </dgm:presLayoutVars>
      </dgm:prSet>
      <dgm:spPr/>
    </dgm:pt>
    <dgm:pt modelId="{3481DF83-64C8-BA4D-9A0A-70FFB75B0FE2}" type="pres">
      <dgm:prSet presAssocID="{934C3960-9BC2-A744-85BC-942BAAF18754}" presName="spacer" presStyleCnt="0"/>
      <dgm:spPr/>
    </dgm:pt>
    <dgm:pt modelId="{24DC5E5E-DFFD-EE48-A75D-CAC56A90E774}" type="pres">
      <dgm:prSet presAssocID="{E23360A8-68A7-554F-99BC-4855C4BA885A}" presName="parentText" presStyleLbl="node1" presStyleIdx="3" presStyleCnt="6" custScaleY="88504">
        <dgm:presLayoutVars>
          <dgm:chMax val="0"/>
          <dgm:bulletEnabled val="1"/>
        </dgm:presLayoutVars>
      </dgm:prSet>
      <dgm:spPr/>
    </dgm:pt>
    <dgm:pt modelId="{5081F893-0E19-114F-869D-2D24DBA90055}" type="pres">
      <dgm:prSet presAssocID="{ABEF2489-8A00-7B4C-B034-F893185C46D5}" presName="spacer" presStyleCnt="0"/>
      <dgm:spPr/>
    </dgm:pt>
    <dgm:pt modelId="{C3C48064-54DB-DB4E-AC85-6AA447A8436A}" type="pres">
      <dgm:prSet presAssocID="{4537C51F-EBC4-2B44-9310-92D6B4BA55E2}" presName="parentText" presStyleLbl="node1" presStyleIdx="4" presStyleCnt="6" custScaleY="68802">
        <dgm:presLayoutVars>
          <dgm:chMax val="0"/>
          <dgm:bulletEnabled val="1"/>
        </dgm:presLayoutVars>
      </dgm:prSet>
      <dgm:spPr/>
    </dgm:pt>
    <dgm:pt modelId="{BADEF953-76D6-7340-8A9D-5B1728D3CD1F}" type="pres">
      <dgm:prSet presAssocID="{423B98E6-615B-BE43-A09C-AEC8B25E65A5}" presName="spacer" presStyleCnt="0"/>
      <dgm:spPr/>
    </dgm:pt>
    <dgm:pt modelId="{E0CCDA7E-207D-F147-910D-66059DB839DB}" type="pres">
      <dgm:prSet presAssocID="{5C5FAB41-FF42-DC4D-AD4F-F0343AD3B003}" presName="parentText" presStyleLbl="node1" presStyleIdx="5" presStyleCnt="6" custScaleY="75672">
        <dgm:presLayoutVars>
          <dgm:chMax val="0"/>
          <dgm:bulletEnabled val="1"/>
        </dgm:presLayoutVars>
      </dgm:prSet>
      <dgm:spPr/>
    </dgm:pt>
  </dgm:ptLst>
  <dgm:cxnLst>
    <dgm:cxn modelId="{30382907-0DEC-7A48-8300-62B9EF12CD1A}" type="presOf" srcId="{4537C51F-EBC4-2B44-9310-92D6B4BA55E2}" destId="{C3C48064-54DB-DB4E-AC85-6AA447A8436A}" srcOrd="0" destOrd="0" presId="urn:microsoft.com/office/officeart/2005/8/layout/vList2"/>
    <dgm:cxn modelId="{307A380D-CE05-654A-AF05-268E0AFEE509}" srcId="{F554A182-9313-FC44-9F08-09E16EAE2969}" destId="{274C8CDA-A3AD-074B-BFE1-09F83C9BCA86}" srcOrd="0" destOrd="0" parTransId="{D1C24351-BEC9-6748-8EE3-CA32E01019D1}" sibTransId="{662F8318-C61D-3D40-B4C9-567897495D04}"/>
    <dgm:cxn modelId="{8D9F7619-8234-E747-B3F3-8FF4879AB6D0}" type="presOf" srcId="{5C5FAB41-FF42-DC4D-AD4F-F0343AD3B003}" destId="{E0CCDA7E-207D-F147-910D-66059DB839DB}" srcOrd="0" destOrd="0" presId="urn:microsoft.com/office/officeart/2005/8/layout/vList2"/>
    <dgm:cxn modelId="{7BD19125-8ECD-374D-9757-E3BBE32C3E2E}" srcId="{F554A182-9313-FC44-9F08-09E16EAE2969}" destId="{E23360A8-68A7-554F-99BC-4855C4BA885A}" srcOrd="3" destOrd="0" parTransId="{DEEA0865-EEAC-CE4C-965A-AC08E0EDD83C}" sibTransId="{ABEF2489-8A00-7B4C-B034-F893185C46D5}"/>
    <dgm:cxn modelId="{2DCC5838-07C9-2944-AD17-03EED792AD68}" type="presOf" srcId="{E23360A8-68A7-554F-99BC-4855C4BA885A}" destId="{24DC5E5E-DFFD-EE48-A75D-CAC56A90E774}" srcOrd="0" destOrd="0" presId="urn:microsoft.com/office/officeart/2005/8/layout/vList2"/>
    <dgm:cxn modelId="{F830616F-FC09-524D-A1D1-155E5B1E6133}" type="presOf" srcId="{D20F80EE-15DB-394B-BFB7-C6378E3AFF16}" destId="{2A7076DF-57CE-9148-8ED7-F5EF22B9F70A}" srcOrd="0" destOrd="0" presId="urn:microsoft.com/office/officeart/2005/8/layout/vList2"/>
    <dgm:cxn modelId="{3563787B-FB9F-7240-B714-5678B209050B}" srcId="{F554A182-9313-FC44-9F08-09E16EAE2969}" destId="{5C5FAB41-FF42-DC4D-AD4F-F0343AD3B003}" srcOrd="5" destOrd="0" parTransId="{23902785-40A0-194B-B33B-7B5A3639B92E}" sibTransId="{47E11D41-0BA0-A143-B633-C28F3E871160}"/>
    <dgm:cxn modelId="{0615C88E-1560-EC4A-9D80-11F51F3C09A6}" type="presOf" srcId="{F554A182-9313-FC44-9F08-09E16EAE2969}" destId="{382BD70E-7306-DC4E-91E3-35C2BAEDF489}" srcOrd="0" destOrd="0" presId="urn:microsoft.com/office/officeart/2005/8/layout/vList2"/>
    <dgm:cxn modelId="{018F0FAA-D550-6D45-9508-389BE66F8D7F}" srcId="{F554A182-9313-FC44-9F08-09E16EAE2969}" destId="{06D68198-0165-D945-BF9E-1A2747BDC3F9}" srcOrd="1" destOrd="0" parTransId="{0DF5F4AF-02F6-934B-A79C-E7C827D416CC}" sibTransId="{8AFCF07D-EF97-9A40-9740-A502F68DDA01}"/>
    <dgm:cxn modelId="{6186C8D3-3B71-D44F-85AD-0CE19A2F5C99}" type="presOf" srcId="{274C8CDA-A3AD-074B-BFE1-09F83C9BCA86}" destId="{FA4E7D19-BCD3-8A48-8DA4-4B7E3E1E3DC1}" srcOrd="0" destOrd="0" presId="urn:microsoft.com/office/officeart/2005/8/layout/vList2"/>
    <dgm:cxn modelId="{F46CC3E7-2350-9845-B2E9-7FAC89B8AB20}" type="presOf" srcId="{06D68198-0165-D945-BF9E-1A2747BDC3F9}" destId="{6F2A318E-06C1-8246-8154-86571B836886}" srcOrd="0" destOrd="0" presId="urn:microsoft.com/office/officeart/2005/8/layout/vList2"/>
    <dgm:cxn modelId="{84DB74E9-9E0B-5244-95FD-674A76CDD251}" srcId="{F554A182-9313-FC44-9F08-09E16EAE2969}" destId="{4537C51F-EBC4-2B44-9310-92D6B4BA55E2}" srcOrd="4" destOrd="0" parTransId="{DFD3D70A-9C5F-D042-B360-8952F042EB69}" sibTransId="{423B98E6-615B-BE43-A09C-AEC8B25E65A5}"/>
    <dgm:cxn modelId="{BDD812EE-06DD-8840-933B-DFFA0AA9FC00}" srcId="{F554A182-9313-FC44-9F08-09E16EAE2969}" destId="{D20F80EE-15DB-394B-BFB7-C6378E3AFF16}" srcOrd="2" destOrd="0" parTransId="{113BCEA6-BA6A-024D-8DCD-4E8052C0E0EE}" sibTransId="{934C3960-9BC2-A744-85BC-942BAAF18754}"/>
    <dgm:cxn modelId="{33262882-6673-DC45-BC1C-0B21241A43E8}" type="presParOf" srcId="{382BD70E-7306-DC4E-91E3-35C2BAEDF489}" destId="{FA4E7D19-BCD3-8A48-8DA4-4B7E3E1E3DC1}" srcOrd="0" destOrd="0" presId="urn:microsoft.com/office/officeart/2005/8/layout/vList2"/>
    <dgm:cxn modelId="{187DBB5E-7180-7A46-814A-35EBF65B73AA}" type="presParOf" srcId="{382BD70E-7306-DC4E-91E3-35C2BAEDF489}" destId="{B4A88BF6-DA47-E14F-8201-7FADBA8346EC}" srcOrd="1" destOrd="0" presId="urn:microsoft.com/office/officeart/2005/8/layout/vList2"/>
    <dgm:cxn modelId="{FDF60D26-42B1-0B4C-B87F-53CB3B91D47A}" type="presParOf" srcId="{382BD70E-7306-DC4E-91E3-35C2BAEDF489}" destId="{6F2A318E-06C1-8246-8154-86571B836886}" srcOrd="2" destOrd="0" presId="urn:microsoft.com/office/officeart/2005/8/layout/vList2"/>
    <dgm:cxn modelId="{EC2186EF-321A-C347-8B15-B947E1FA90D1}" type="presParOf" srcId="{382BD70E-7306-DC4E-91E3-35C2BAEDF489}" destId="{65D372EF-2C0A-8045-B07D-9F6A6D9BA327}" srcOrd="3" destOrd="0" presId="urn:microsoft.com/office/officeart/2005/8/layout/vList2"/>
    <dgm:cxn modelId="{AF00FA24-5773-A547-BC31-6A2545680683}" type="presParOf" srcId="{382BD70E-7306-DC4E-91E3-35C2BAEDF489}" destId="{2A7076DF-57CE-9148-8ED7-F5EF22B9F70A}" srcOrd="4" destOrd="0" presId="urn:microsoft.com/office/officeart/2005/8/layout/vList2"/>
    <dgm:cxn modelId="{2B147C65-3BF5-F642-8D45-22A478149B4B}" type="presParOf" srcId="{382BD70E-7306-DC4E-91E3-35C2BAEDF489}" destId="{3481DF83-64C8-BA4D-9A0A-70FFB75B0FE2}" srcOrd="5" destOrd="0" presId="urn:microsoft.com/office/officeart/2005/8/layout/vList2"/>
    <dgm:cxn modelId="{2C5A83EC-39EB-BF40-B453-5F8631081EB5}" type="presParOf" srcId="{382BD70E-7306-DC4E-91E3-35C2BAEDF489}" destId="{24DC5E5E-DFFD-EE48-A75D-CAC56A90E774}" srcOrd="6" destOrd="0" presId="urn:microsoft.com/office/officeart/2005/8/layout/vList2"/>
    <dgm:cxn modelId="{5F1597A2-EB2F-5A40-BCA9-3BE01C7B3F79}" type="presParOf" srcId="{382BD70E-7306-DC4E-91E3-35C2BAEDF489}" destId="{5081F893-0E19-114F-869D-2D24DBA90055}" srcOrd="7" destOrd="0" presId="urn:microsoft.com/office/officeart/2005/8/layout/vList2"/>
    <dgm:cxn modelId="{473F49F6-C5B9-1B4E-B45D-AA082623E1C8}" type="presParOf" srcId="{382BD70E-7306-DC4E-91E3-35C2BAEDF489}" destId="{C3C48064-54DB-DB4E-AC85-6AA447A8436A}" srcOrd="8" destOrd="0" presId="urn:microsoft.com/office/officeart/2005/8/layout/vList2"/>
    <dgm:cxn modelId="{D9B11686-694B-1C40-A686-12AEF89B207C}" type="presParOf" srcId="{382BD70E-7306-DC4E-91E3-35C2BAEDF489}" destId="{BADEF953-76D6-7340-8A9D-5B1728D3CD1F}" srcOrd="9" destOrd="0" presId="urn:microsoft.com/office/officeart/2005/8/layout/vList2"/>
    <dgm:cxn modelId="{C9ACDCFE-1AB9-D74A-9A42-4EFCD56FF244}" type="presParOf" srcId="{382BD70E-7306-DC4E-91E3-35C2BAEDF489}" destId="{E0CCDA7E-207D-F147-910D-66059DB839DB}"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5CE11-D35C-6D4F-8C05-F4C63AB88BB8}">
      <dsp:nvSpPr>
        <dsp:cNvPr id="0" name=""/>
        <dsp:cNvSpPr/>
      </dsp:nvSpPr>
      <dsp:spPr>
        <a:xfrm>
          <a:off x="605722" y="4120633"/>
          <a:ext cx="2404591" cy="55725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0" kern="1200" cap="none" spc="0" dirty="0">
              <a:ln w="0"/>
              <a:solidFill>
                <a:schemeClr val="tx1"/>
              </a:solidFill>
              <a:effectLst/>
            </a:rPr>
            <a:t>Getting the result</a:t>
          </a:r>
        </a:p>
      </dsp:txBody>
      <dsp:txXfrm>
        <a:off x="605722" y="4120633"/>
        <a:ext cx="2404591" cy="557256"/>
      </dsp:txXfrm>
    </dsp:sp>
    <dsp:sp modelId="{DB918E59-8F82-A740-AB46-6C0D7126E036}">
      <dsp:nvSpPr>
        <dsp:cNvPr id="0" name=""/>
        <dsp:cNvSpPr/>
      </dsp:nvSpPr>
      <dsp:spPr>
        <a:xfrm rot="10800000">
          <a:off x="325298" y="3058581"/>
          <a:ext cx="2965438" cy="1077111"/>
        </a:xfrm>
        <a:prstGeom prst="upArrowCallou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0" kern="1200" cap="none" spc="0" dirty="0">
              <a:ln w="0"/>
              <a:solidFill>
                <a:schemeClr val="tx1"/>
              </a:solidFill>
              <a:effectLst/>
            </a:rPr>
            <a:t>Sending detectors to lab</a:t>
          </a:r>
        </a:p>
      </dsp:txBody>
      <dsp:txXfrm rot="10800000">
        <a:off x="325298" y="3058581"/>
        <a:ext cx="2965438" cy="699874"/>
      </dsp:txXfrm>
    </dsp:sp>
    <dsp:sp modelId="{3CF56766-B6F2-6345-BCC7-E1A550998D45}">
      <dsp:nvSpPr>
        <dsp:cNvPr id="0" name=""/>
        <dsp:cNvSpPr/>
      </dsp:nvSpPr>
      <dsp:spPr>
        <a:xfrm rot="10800000">
          <a:off x="0" y="1529527"/>
          <a:ext cx="3616036" cy="1544113"/>
        </a:xfrm>
        <a:prstGeom prst="upArrowCallou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0" kern="1200" cap="none" spc="0" dirty="0">
              <a:ln w="0"/>
              <a:solidFill>
                <a:schemeClr val="tx1"/>
              </a:solidFill>
              <a:effectLst/>
            </a:rPr>
            <a:t>Period of measurement</a:t>
          </a:r>
        </a:p>
      </dsp:txBody>
      <dsp:txXfrm rot="-10800000">
        <a:off x="0" y="1529527"/>
        <a:ext cx="3616036" cy="541983"/>
      </dsp:txXfrm>
    </dsp:sp>
    <dsp:sp modelId="{8B2BE949-D85E-E448-B9E0-89721C0E5961}">
      <dsp:nvSpPr>
        <dsp:cNvPr id="0" name=""/>
        <dsp:cNvSpPr/>
      </dsp:nvSpPr>
      <dsp:spPr>
        <a:xfrm>
          <a:off x="0" y="2071511"/>
          <a:ext cx="1808017" cy="461689"/>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0" kern="1200" cap="none" spc="0" dirty="0">
              <a:ln w="0"/>
              <a:solidFill>
                <a:schemeClr val="tx1"/>
              </a:solidFill>
              <a:effectLst/>
            </a:rPr>
            <a:t>3 week in mining areas</a:t>
          </a:r>
        </a:p>
      </dsp:txBody>
      <dsp:txXfrm>
        <a:off x="0" y="2071511"/>
        <a:ext cx="1808017" cy="461689"/>
      </dsp:txXfrm>
    </dsp:sp>
    <dsp:sp modelId="{96057B40-C51A-7547-BD7D-93711172106B}">
      <dsp:nvSpPr>
        <dsp:cNvPr id="0" name=""/>
        <dsp:cNvSpPr/>
      </dsp:nvSpPr>
      <dsp:spPr>
        <a:xfrm>
          <a:off x="1808018" y="2071511"/>
          <a:ext cx="1808017" cy="461689"/>
        </a:xfrm>
        <a:prstGeom prst="rect">
          <a:avLst/>
        </a:prstGeom>
        <a:solidFill>
          <a:schemeClr val="accent5">
            <a:tint val="40000"/>
            <a:alpha val="90000"/>
            <a:hueOff val="-3580161"/>
            <a:satOff val="16084"/>
            <a:lumOff val="1106"/>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b="0" kern="1200" cap="none" spc="0" dirty="0">
              <a:ln w="0"/>
              <a:solidFill>
                <a:schemeClr val="tx1"/>
              </a:solidFill>
              <a:effectLst/>
            </a:rPr>
            <a:t>2 week in resident &amp; office areas</a:t>
          </a:r>
        </a:p>
      </dsp:txBody>
      <dsp:txXfrm>
        <a:off x="1808018" y="2071511"/>
        <a:ext cx="1808017" cy="461689"/>
      </dsp:txXfrm>
    </dsp:sp>
    <dsp:sp modelId="{AE9D9DDC-55B0-534C-86CE-EE2B2046B387}">
      <dsp:nvSpPr>
        <dsp:cNvPr id="0" name=""/>
        <dsp:cNvSpPr/>
      </dsp:nvSpPr>
      <dsp:spPr>
        <a:xfrm rot="10800000">
          <a:off x="0" y="473"/>
          <a:ext cx="3616036" cy="1544113"/>
        </a:xfrm>
        <a:prstGeom prst="upArrowCallou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0" kern="1200" cap="none" spc="0" dirty="0">
              <a:ln w="0"/>
              <a:solidFill>
                <a:schemeClr val="tx1"/>
              </a:solidFill>
              <a:effectLst/>
            </a:rPr>
            <a:t>Choosing detector and procedure</a:t>
          </a:r>
        </a:p>
      </dsp:txBody>
      <dsp:txXfrm rot="-10800000">
        <a:off x="0" y="473"/>
        <a:ext cx="3616036" cy="541983"/>
      </dsp:txXfrm>
    </dsp:sp>
    <dsp:sp modelId="{FE48C525-EBD9-6D4B-AAFF-D07E03E8CB6F}">
      <dsp:nvSpPr>
        <dsp:cNvPr id="0" name=""/>
        <dsp:cNvSpPr/>
      </dsp:nvSpPr>
      <dsp:spPr>
        <a:xfrm>
          <a:off x="0" y="542457"/>
          <a:ext cx="1808017" cy="461689"/>
        </a:xfrm>
        <a:prstGeom prst="rect">
          <a:avLst/>
        </a:prstGeom>
        <a:solidFill>
          <a:schemeClr val="accent5">
            <a:tint val="40000"/>
            <a:alpha val="90000"/>
            <a:hueOff val="-7160321"/>
            <a:satOff val="32169"/>
            <a:lumOff val="2211"/>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b="0" kern="1200" cap="none" spc="0" dirty="0">
              <a:ln w="0"/>
              <a:solidFill>
                <a:schemeClr val="tx1"/>
              </a:solidFill>
              <a:effectLst/>
            </a:rPr>
            <a:t>Passive </a:t>
          </a:r>
          <a:r>
            <a:rPr lang="en-GB" sz="1200" b="0" kern="1200" cap="none" spc="0" dirty="0">
              <a:ln w="0"/>
              <a:solidFill>
                <a:schemeClr val="tx1"/>
              </a:solidFill>
              <a:effectLst/>
            </a:rPr>
            <a:t>can technique of LR-115 at 30 cm depth</a:t>
          </a:r>
          <a:r>
            <a:rPr lang="en-US" sz="1200" b="0" kern="1200" cap="none" spc="0" dirty="0">
              <a:ln w="0"/>
              <a:solidFill>
                <a:schemeClr val="tx1"/>
              </a:solidFill>
              <a:effectLst/>
            </a:rPr>
            <a:t>.</a:t>
          </a:r>
        </a:p>
      </dsp:txBody>
      <dsp:txXfrm>
        <a:off x="0" y="542457"/>
        <a:ext cx="1808017" cy="461689"/>
      </dsp:txXfrm>
    </dsp:sp>
    <dsp:sp modelId="{0E26F134-CC2F-DF49-B539-0FFA329FD84F}">
      <dsp:nvSpPr>
        <dsp:cNvPr id="0" name=""/>
        <dsp:cNvSpPr/>
      </dsp:nvSpPr>
      <dsp:spPr>
        <a:xfrm>
          <a:off x="1808018" y="542457"/>
          <a:ext cx="1808017" cy="461689"/>
        </a:xfrm>
        <a:prstGeom prst="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b="0" kern="1200" cap="none" spc="0" dirty="0">
              <a:ln w="0"/>
              <a:solidFill>
                <a:schemeClr val="tx1"/>
              </a:solidFill>
              <a:effectLst/>
            </a:rPr>
            <a:t>24 detectors</a:t>
          </a:r>
        </a:p>
      </dsp:txBody>
      <dsp:txXfrm>
        <a:off x="1808018" y="542457"/>
        <a:ext cx="1808017" cy="4616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7D19-BCD3-8A48-8DA4-4B7E3E1E3DC1}">
      <dsp:nvSpPr>
        <dsp:cNvPr id="0" name=""/>
        <dsp:cNvSpPr/>
      </dsp:nvSpPr>
      <dsp:spPr>
        <a:xfrm>
          <a:off x="0" y="167"/>
          <a:ext cx="8229600" cy="67919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bg1"/>
              </a:solidFill>
              <a:effectLst/>
            </a:rPr>
            <a:t>Bintan is an island that has bauxite mineral. Because bauxite is part of radiological concern, measurement in mining area was conducted using LR-115 to collect soil air radon concentration. </a:t>
          </a:r>
          <a:endParaRPr lang="en-US" sz="1600" kern="1200" dirty="0">
            <a:solidFill>
              <a:schemeClr val="bg1"/>
            </a:solidFill>
            <a:effectLst/>
          </a:endParaRPr>
        </a:p>
      </dsp:txBody>
      <dsp:txXfrm>
        <a:off x="33156" y="33323"/>
        <a:ext cx="8163288" cy="612886"/>
      </dsp:txXfrm>
    </dsp:sp>
    <dsp:sp modelId="{6F2A318E-06C1-8246-8154-86571B836886}">
      <dsp:nvSpPr>
        <dsp:cNvPr id="0" name=""/>
        <dsp:cNvSpPr/>
      </dsp:nvSpPr>
      <dsp:spPr>
        <a:xfrm>
          <a:off x="0" y="682653"/>
          <a:ext cx="8229600" cy="1091766"/>
        </a:xfrm>
        <a:prstGeom prst="roundRect">
          <a:avLst/>
        </a:prstGeom>
        <a:solidFill>
          <a:schemeClr val="accent5">
            <a:hueOff val="-1986775"/>
            <a:satOff val="7962"/>
            <a:lumOff val="1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bg1"/>
              </a:solidFill>
              <a:effectLst/>
            </a:rPr>
            <a:t>Soil air radon concentration data was calculated based on arithmetic mean, arithmetic standard deviation, geometric mean, geometric standard deviation, range, and median of samples data which were 9114 Bq.m</a:t>
          </a:r>
          <a:r>
            <a:rPr lang="en-GB" sz="1600" kern="1200" baseline="30000" dirty="0">
              <a:solidFill>
                <a:schemeClr val="bg1"/>
              </a:solidFill>
              <a:effectLst/>
            </a:rPr>
            <a:t>-3</a:t>
          </a:r>
          <a:r>
            <a:rPr lang="en-GB" sz="1600" kern="1200" dirty="0">
              <a:solidFill>
                <a:schemeClr val="bg1"/>
              </a:solidFill>
              <a:effectLst/>
            </a:rPr>
            <a:t>; 5582.3 Bq.m</a:t>
          </a:r>
          <a:r>
            <a:rPr lang="en-GB" sz="1600" kern="1200" baseline="30000" dirty="0">
              <a:solidFill>
                <a:schemeClr val="bg1"/>
              </a:solidFill>
              <a:effectLst/>
            </a:rPr>
            <a:t>-3</a:t>
          </a:r>
          <a:r>
            <a:rPr lang="en-GB" sz="1600" kern="1200" dirty="0">
              <a:solidFill>
                <a:schemeClr val="bg1"/>
              </a:solidFill>
              <a:effectLst/>
            </a:rPr>
            <a:t>; 7405.8 Bq.m</a:t>
          </a:r>
          <a:r>
            <a:rPr lang="en-GB" sz="1600" kern="1200" baseline="30000" dirty="0">
              <a:solidFill>
                <a:schemeClr val="bg1"/>
              </a:solidFill>
              <a:effectLst/>
            </a:rPr>
            <a:t>-3</a:t>
          </a:r>
          <a:r>
            <a:rPr lang="en-GB" sz="1600" kern="1200" dirty="0">
              <a:solidFill>
                <a:schemeClr val="bg1"/>
              </a:solidFill>
              <a:effectLst/>
            </a:rPr>
            <a:t>; 1.99, 1748–25156 Bq.m</a:t>
          </a:r>
          <a:r>
            <a:rPr lang="en-GB" sz="1600" kern="1200" baseline="30000" dirty="0">
              <a:solidFill>
                <a:schemeClr val="bg1"/>
              </a:solidFill>
              <a:effectLst/>
            </a:rPr>
            <a:t>-3</a:t>
          </a:r>
          <a:r>
            <a:rPr lang="en-GB" sz="1600" kern="1200" dirty="0">
              <a:solidFill>
                <a:schemeClr val="bg1"/>
              </a:solidFill>
              <a:effectLst/>
            </a:rPr>
            <a:t>; and 8849 Bq.m</a:t>
          </a:r>
          <a:r>
            <a:rPr lang="en-GB" sz="1600" kern="1200" baseline="30000" dirty="0">
              <a:solidFill>
                <a:schemeClr val="bg1"/>
              </a:solidFill>
              <a:effectLst/>
            </a:rPr>
            <a:t>-3</a:t>
          </a:r>
          <a:r>
            <a:rPr lang="en-GB" sz="1600" kern="1200" dirty="0">
              <a:solidFill>
                <a:schemeClr val="bg1"/>
              </a:solidFill>
              <a:effectLst/>
            </a:rPr>
            <a:t>, respectively.</a:t>
          </a:r>
          <a:endParaRPr lang="en-US" sz="1600" kern="1200" dirty="0">
            <a:solidFill>
              <a:schemeClr val="bg1"/>
            </a:solidFill>
            <a:effectLst/>
          </a:endParaRPr>
        </a:p>
      </dsp:txBody>
      <dsp:txXfrm>
        <a:off x="53296" y="735949"/>
        <a:ext cx="8123008" cy="985174"/>
      </dsp:txXfrm>
    </dsp:sp>
    <dsp:sp modelId="{2A7076DF-57CE-9148-8ED7-F5EF22B9F70A}">
      <dsp:nvSpPr>
        <dsp:cNvPr id="0" name=""/>
        <dsp:cNvSpPr/>
      </dsp:nvSpPr>
      <dsp:spPr>
        <a:xfrm>
          <a:off x="0" y="1777706"/>
          <a:ext cx="8229600" cy="557521"/>
        </a:xfrm>
        <a:prstGeom prst="roundRect">
          <a:avLst/>
        </a:prstGeom>
        <a:solidFill>
          <a:schemeClr val="accent5">
            <a:hueOff val="-3973551"/>
            <a:satOff val="15924"/>
            <a:lumOff val="3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solidFill>
                <a:sysClr val="windowText" lastClr="000000"/>
              </a:solidFill>
              <a:effectLst/>
            </a:rPr>
            <a:t>The radon concentration of mining area is three time more than resident area as control area.</a:t>
          </a:r>
          <a:endParaRPr lang="en-US" sz="1600" kern="1200">
            <a:solidFill>
              <a:sysClr val="windowText" lastClr="000000"/>
            </a:solidFill>
            <a:effectLst/>
          </a:endParaRPr>
        </a:p>
      </dsp:txBody>
      <dsp:txXfrm>
        <a:off x="27216" y="1804922"/>
        <a:ext cx="8175168" cy="503089"/>
      </dsp:txXfrm>
    </dsp:sp>
    <dsp:sp modelId="{24DC5E5E-DFFD-EE48-A75D-CAC56A90E774}">
      <dsp:nvSpPr>
        <dsp:cNvPr id="0" name=""/>
        <dsp:cNvSpPr/>
      </dsp:nvSpPr>
      <dsp:spPr>
        <a:xfrm>
          <a:off x="0" y="2338515"/>
          <a:ext cx="8229600" cy="966256"/>
        </a:xfrm>
        <a:prstGeom prst="roundRect">
          <a:avLst/>
        </a:prstGeom>
        <a:solidFill>
          <a:schemeClr val="accent5">
            <a:hueOff val="-5960326"/>
            <a:satOff val="23887"/>
            <a:lumOff val="5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ysClr val="windowText" lastClr="000000"/>
              </a:solidFill>
              <a:effectLst/>
            </a:rPr>
            <a:t>The current research of radon concentration of soil gas in bauxite area is below the WHO reference level, although it is higher than residence area, however it is second highest among research on mining area.</a:t>
          </a:r>
          <a:endParaRPr lang="en-US" sz="1600" kern="1200" dirty="0">
            <a:solidFill>
              <a:sysClr val="windowText" lastClr="000000"/>
            </a:solidFill>
            <a:effectLst/>
          </a:endParaRPr>
        </a:p>
      </dsp:txBody>
      <dsp:txXfrm>
        <a:off x="47169" y="2385684"/>
        <a:ext cx="8135262" cy="871918"/>
      </dsp:txXfrm>
    </dsp:sp>
    <dsp:sp modelId="{C3C48064-54DB-DB4E-AC85-6AA447A8436A}">
      <dsp:nvSpPr>
        <dsp:cNvPr id="0" name=""/>
        <dsp:cNvSpPr/>
      </dsp:nvSpPr>
      <dsp:spPr>
        <a:xfrm>
          <a:off x="0" y="3308059"/>
          <a:ext cx="8229600" cy="751157"/>
        </a:xfrm>
        <a:prstGeom prst="roundRect">
          <a:avLst/>
        </a:prstGeom>
        <a:solidFill>
          <a:schemeClr val="accent5">
            <a:hueOff val="-7947101"/>
            <a:satOff val="31849"/>
            <a:lumOff val="6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ysClr val="windowText" lastClr="000000"/>
              </a:solidFill>
              <a:effectLst/>
            </a:rPr>
            <a:t>In depth profile comparison, current research of radon concentration is twice than radon concentration in some area in Korea.</a:t>
          </a:r>
          <a:endParaRPr lang="en-US" sz="1600" kern="1200" dirty="0">
            <a:solidFill>
              <a:sysClr val="windowText" lastClr="000000"/>
            </a:solidFill>
            <a:effectLst/>
          </a:endParaRPr>
        </a:p>
      </dsp:txBody>
      <dsp:txXfrm>
        <a:off x="36668" y="3344727"/>
        <a:ext cx="8156264" cy="677821"/>
      </dsp:txXfrm>
    </dsp:sp>
    <dsp:sp modelId="{E0CCDA7E-207D-F147-910D-66059DB839DB}">
      <dsp:nvSpPr>
        <dsp:cNvPr id="0" name=""/>
        <dsp:cNvSpPr/>
      </dsp:nvSpPr>
      <dsp:spPr>
        <a:xfrm>
          <a:off x="0" y="4062503"/>
          <a:ext cx="8229600" cy="826161"/>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ysClr val="windowText" lastClr="000000"/>
              </a:solidFill>
              <a:effectLst/>
            </a:rPr>
            <a:t>Consideration should be made to the regulation of transporting the bauxite and radiation monitoring surrounding smelter area.</a:t>
          </a:r>
          <a:endParaRPr lang="en-US" sz="1600" kern="1200" dirty="0">
            <a:solidFill>
              <a:sysClr val="windowText" lastClr="000000"/>
            </a:solidFill>
            <a:effectLst/>
          </a:endParaRPr>
        </a:p>
      </dsp:txBody>
      <dsp:txXfrm>
        <a:off x="40330" y="4102833"/>
        <a:ext cx="8148940" cy="74550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0.80755</cdr:x>
      <cdr:y>0.12001</cdr:y>
    </cdr:from>
    <cdr:to>
      <cdr:x>0.87935</cdr:x>
      <cdr:y>0.39305</cdr:y>
    </cdr:to>
    <cdr:sp macro="" textlink="">
      <cdr:nvSpPr>
        <cdr:cNvPr id="4" name="TextBox 1">
          <a:extLst xmlns:a="http://schemas.openxmlformats.org/drawingml/2006/main">
            <a:ext uri="{FF2B5EF4-FFF2-40B4-BE49-F238E27FC236}">
              <a16:creationId xmlns:a16="http://schemas.microsoft.com/office/drawing/2014/main" id="{E1EA202D-3D1B-8844-B2E4-39989F3BC5EA}"/>
            </a:ext>
          </a:extLst>
        </cdr:cNvPr>
        <cdr:cNvSpPr txBox="1"/>
      </cdr:nvSpPr>
      <cdr:spPr>
        <a:xfrm xmlns:a="http://schemas.openxmlformats.org/drawingml/2006/main" rot="16200000">
          <a:off x="6302543" y="904707"/>
          <a:ext cx="1277352" cy="590884"/>
        </a:xfrm>
        <a:prstGeom xmlns:a="http://schemas.openxmlformats.org/drawingml/2006/main" prst="rect">
          <a:avLst/>
        </a:prstGeom>
      </cdr:spPr>
      <cdr:txBody>
        <a:bodyPr xmlns:a="http://schemas.openxmlformats.org/drawingml/2006/main" vert="horz" wrap="square" lIns="91440" tIns="91440" rIns="91440" bIns="91440" rtlCol="0" anchor="ctr" anchorCtr="0">
          <a:norm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a:solidFill>
                <a:srgbClr val="002060"/>
              </a:solidFill>
            </a:rPr>
            <a:t>Office Area</a:t>
          </a:r>
        </a:p>
      </cdr:txBody>
    </cdr:sp>
  </cdr:relSizeAnchor>
  <cdr:relSizeAnchor xmlns:cdr="http://schemas.openxmlformats.org/drawingml/2006/chartDrawing">
    <cdr:from>
      <cdr:x>0.13438</cdr:x>
      <cdr:y>0.21517</cdr:y>
    </cdr:from>
    <cdr:to>
      <cdr:x>0.7835</cdr:x>
      <cdr:y>0.21517</cdr:y>
    </cdr:to>
    <cdr:cxnSp macro="">
      <cdr:nvCxnSpPr>
        <cdr:cNvPr id="7" name="Straight Arrow Connector 6">
          <a:extLst xmlns:a="http://schemas.openxmlformats.org/drawingml/2006/main">
            <a:ext uri="{FF2B5EF4-FFF2-40B4-BE49-F238E27FC236}">
              <a16:creationId xmlns:a16="http://schemas.microsoft.com/office/drawing/2014/main" id="{33D70385-D300-C740-9927-63EE779BFF0D}"/>
            </a:ext>
          </a:extLst>
        </cdr:cNvPr>
        <cdr:cNvCxnSpPr/>
      </cdr:nvCxnSpPr>
      <cdr:spPr>
        <a:xfrm xmlns:a="http://schemas.openxmlformats.org/drawingml/2006/main">
          <a:off x="1105861" y="1006642"/>
          <a:ext cx="5342021" cy="0"/>
        </a:xfrm>
        <a:prstGeom xmlns:a="http://schemas.openxmlformats.org/drawingml/2006/main" prst="straightConnector1">
          <a:avLst/>
        </a:prstGeom>
        <a:ln xmlns:a="http://schemas.openxmlformats.org/drawingml/2006/main" w="12700">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0.9269</cdr:x>
      <cdr:y>0.09215</cdr:y>
    </cdr:from>
    <cdr:to>
      <cdr:x>0.95809</cdr:x>
      <cdr:y>0.47577</cdr:y>
    </cdr:to>
    <cdr:sp macro="" textlink="">
      <cdr:nvSpPr>
        <cdr:cNvPr id="5" name="TextBox 1">
          <a:extLst xmlns:a="http://schemas.openxmlformats.org/drawingml/2006/main">
            <a:ext uri="{FF2B5EF4-FFF2-40B4-BE49-F238E27FC236}">
              <a16:creationId xmlns:a16="http://schemas.microsoft.com/office/drawing/2014/main" id="{A99DA27B-A54F-C141-A111-408621E81803}"/>
            </a:ext>
          </a:extLst>
        </cdr:cNvPr>
        <cdr:cNvSpPr txBox="1"/>
      </cdr:nvSpPr>
      <cdr:spPr>
        <a:xfrm xmlns:a="http://schemas.openxmlformats.org/drawingml/2006/main" rot="16200000">
          <a:off x="6859005" y="1200148"/>
          <a:ext cx="1794712" cy="256675"/>
        </a:xfrm>
        <a:prstGeom xmlns:a="http://schemas.openxmlformats.org/drawingml/2006/main" prst="rect">
          <a:avLst/>
        </a:prstGeom>
      </cdr:spPr>
      <cdr:txBody>
        <a:bodyPr xmlns:a="http://schemas.openxmlformats.org/drawingml/2006/main" vert="horz" wrap="square" lIns="91440" tIns="91440" rIns="91440" bIns="91440" rtlCol="0" anchor="ctr" anchorCtr="0">
          <a:norm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a:solidFill>
                <a:srgbClr val="002060"/>
              </a:solidFill>
            </a:rPr>
            <a:t>Residence Areas</a:t>
          </a:r>
        </a:p>
      </cdr:txBody>
    </cdr:sp>
  </cdr:relSizeAnchor>
  <cdr:relSizeAnchor xmlns:cdr="http://schemas.openxmlformats.org/drawingml/2006/chartDrawing">
    <cdr:from>
      <cdr:x>0.39084</cdr:x>
      <cdr:y>0.19117</cdr:y>
    </cdr:from>
    <cdr:to>
      <cdr:x>0.58967</cdr:x>
      <cdr:y>0.24603</cdr:y>
    </cdr:to>
    <cdr:sp macro="" textlink="">
      <cdr:nvSpPr>
        <cdr:cNvPr id="3" name="TextBox 2">
          <a:extLst xmlns:a="http://schemas.openxmlformats.org/drawingml/2006/main">
            <a:ext uri="{FF2B5EF4-FFF2-40B4-BE49-F238E27FC236}">
              <a16:creationId xmlns:a16="http://schemas.microsoft.com/office/drawing/2014/main" id="{C8BDC0F5-9C69-784D-9B5B-B47407CC888E}"/>
            </a:ext>
          </a:extLst>
        </cdr:cNvPr>
        <cdr:cNvSpPr txBox="1"/>
      </cdr:nvSpPr>
      <cdr:spPr>
        <a:xfrm xmlns:a="http://schemas.openxmlformats.org/drawingml/2006/main">
          <a:off x="3216441" y="894347"/>
          <a:ext cx="1636295" cy="256674"/>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vert="horz" wrap="square" lIns="91440" tIns="91440" rIns="91440" bIns="91440" rtlCol="0" anchor="ctr" anchorCtr="0">
          <a:normAutofit/>
        </a:bodyPr>
        <a:lstStyle xmlns:a="http://schemas.openxmlformats.org/drawingml/2006/main"/>
        <a:p xmlns:a="http://schemas.openxmlformats.org/drawingml/2006/main">
          <a:pPr algn="ctr"/>
          <a:r>
            <a:rPr lang="en-US" sz="1800" dirty="0">
              <a:solidFill>
                <a:srgbClr val="002060"/>
              </a:solidFill>
            </a:rPr>
            <a:t>Mining Areas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0CC155-5B82-8940-8618-DFBEE46EE4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081E42E-D445-5C48-B0E3-FACE9A8844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17230A-69B6-394F-B136-9723852A2765}" type="datetimeFigureOut">
              <a:rPr lang="en-US" smtClean="0"/>
              <a:t>9/9/19</a:t>
            </a:fld>
            <a:endParaRPr lang="en-US"/>
          </a:p>
        </p:txBody>
      </p:sp>
      <p:sp>
        <p:nvSpPr>
          <p:cNvPr id="4" name="Footer Placeholder 3">
            <a:extLst>
              <a:ext uri="{FF2B5EF4-FFF2-40B4-BE49-F238E27FC236}">
                <a16:creationId xmlns:a16="http://schemas.microsoft.com/office/drawing/2014/main" id="{7EFCE2EB-390C-CB4B-845D-F1C8E9C5916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47CB71-AE53-0745-8E3A-AE7A15B9A5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391642-A061-3643-9205-3D52CED2F443}" type="slidenum">
              <a:rPr lang="en-US" smtClean="0"/>
              <a:t>‹#›</a:t>
            </a:fld>
            <a:endParaRPr lang="en-US"/>
          </a:p>
        </p:txBody>
      </p:sp>
    </p:spTree>
    <p:extLst>
      <p:ext uri="{BB962C8B-B14F-4D97-AF65-F5344CB8AC3E}">
        <p14:creationId xmlns:p14="http://schemas.microsoft.com/office/powerpoint/2010/main" val="1167265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865492-A38B-D042-8907-CD0E27D090FA}" type="datetimeFigureOut">
              <a:rPr lang="en-US" smtClean="0"/>
              <a:t>9/9/19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558D9-448F-5240-BF6F-84D3DB2BCEFA}" type="slidenum">
              <a:rPr lang="en-US" smtClean="0"/>
              <a:t>‹#›</a:t>
            </a:fld>
            <a:endParaRPr lang="en-US"/>
          </a:p>
        </p:txBody>
      </p:sp>
    </p:spTree>
    <p:extLst>
      <p:ext uri="{BB962C8B-B14F-4D97-AF65-F5344CB8AC3E}">
        <p14:creationId xmlns:p14="http://schemas.microsoft.com/office/powerpoint/2010/main" val="3112620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allows us to estimate soil properties of some location by using the 222Rn diffusion model with the measured 222Rn depth profile.</a:t>
            </a:r>
          </a:p>
        </p:txBody>
      </p:sp>
      <p:sp>
        <p:nvSpPr>
          <p:cNvPr id="4" name="Slide Number Placeholder 3"/>
          <p:cNvSpPr>
            <a:spLocks noGrp="1"/>
          </p:cNvSpPr>
          <p:nvPr>
            <p:ph type="sldNum" sz="quarter" idx="5"/>
          </p:nvPr>
        </p:nvSpPr>
        <p:spPr/>
        <p:txBody>
          <a:bodyPr/>
          <a:lstStyle/>
          <a:p>
            <a:fld id="{7D0558D9-448F-5240-BF6F-84D3DB2BCEFA}" type="slidenum">
              <a:rPr lang="en-US" smtClean="0"/>
              <a:t>17</a:t>
            </a:fld>
            <a:endParaRPr lang="en-US"/>
          </a:p>
        </p:txBody>
      </p:sp>
    </p:spTree>
    <p:extLst>
      <p:ext uri="{BB962C8B-B14F-4D97-AF65-F5344CB8AC3E}">
        <p14:creationId xmlns:p14="http://schemas.microsoft.com/office/powerpoint/2010/main" val="2963981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solidFill>
            <a:schemeClr val="bg1">
              <a:alpha val="75000"/>
            </a:schemeClr>
          </a:solidFill>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snip2SameRect">
            <a:avLst>
              <a:gd name="adj1" fmla="val 38950"/>
              <a:gd name="adj2" fmla="val 0"/>
            </a:avLst>
          </a:prstGeom>
          <a:solidFill>
            <a:schemeClr val="lt1">
              <a:alpha val="75000"/>
            </a:schemeClr>
          </a:solidFill>
          <a:ln>
            <a:noFill/>
          </a:ln>
        </p:spPr>
        <p:style>
          <a:lnRef idx="2">
            <a:schemeClr val="accent5"/>
          </a:lnRef>
          <a:fillRef idx="1">
            <a:schemeClr val="lt1"/>
          </a:fillRef>
          <a:effectRef idx="0">
            <a:schemeClr val="accent5"/>
          </a:effectRef>
          <a:fontRef idx="none"/>
        </p:style>
        <p:txBody>
          <a:bodyPr anchor="b" anchorCtr="1"/>
          <a:lstStyle>
            <a:lvl1pPr marL="0" indent="0" algn="ctr">
              <a:buNone/>
              <a:defRPr>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D879E9-45F2-A442-8C88-3373FED0B4E2}" type="datetime1">
              <a:rPr lang="en-US" smtClean="0"/>
              <a:t>9/9/19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200" b="1"/>
            </a:lvl1pPr>
          </a:lstStyle>
          <a:p>
            <a:fld id="{F8CA464F-D396-FE46-9F8D-5C0A709C205A}" type="slidenum">
              <a:rPr lang="en-US" smtClean="0"/>
              <a:pPr/>
              <a:t>‹#›</a:t>
            </a:fld>
            <a:endParaRPr lang="en-US"/>
          </a:p>
        </p:txBody>
      </p:sp>
      <p:sp>
        <p:nvSpPr>
          <p:cNvPr id="13" name="Text Placeholder 12"/>
          <p:cNvSpPr>
            <a:spLocks noGrp="1"/>
          </p:cNvSpPr>
          <p:nvPr>
            <p:ph type="body" sz="quarter" idx="13"/>
          </p:nvPr>
        </p:nvSpPr>
        <p:spPr>
          <a:xfrm>
            <a:off x="1371600" y="1066800"/>
            <a:ext cx="6400800" cy="876300"/>
          </a:xfrm>
          <a:prstGeom prst="roundRect">
            <a:avLst>
              <a:gd name="adj" fmla="val 50000"/>
            </a:avLst>
          </a:prstGeom>
          <a:solidFill>
            <a:schemeClr val="bg1">
              <a:alpha val="75000"/>
            </a:schemeClr>
          </a:solidFill>
          <a:ln>
            <a:noFill/>
          </a:ln>
        </p:spPr>
        <p:txBody>
          <a:bodyPr tIns="91440" bIns="91440" anchor="ctr" anchorCtr="0"/>
          <a:lstStyle>
            <a:lvl1pPr marL="0" indent="0" algn="ctr">
              <a:buNone/>
              <a:defRPr b="1">
                <a:solidFill>
                  <a:srgbClr val="002060"/>
                </a:solidFill>
              </a:defRPr>
            </a:lvl1pPr>
          </a:lstStyle>
          <a:p>
            <a:pPr lvl="0"/>
            <a:r>
              <a:rPr lang="en-US"/>
              <a:t>Edit Master text styles</a:t>
            </a:r>
          </a:p>
        </p:txBody>
      </p:sp>
    </p:spTree>
    <p:extLst>
      <p:ext uri="{BB962C8B-B14F-4D97-AF65-F5344CB8AC3E}">
        <p14:creationId xmlns:p14="http://schemas.microsoft.com/office/powerpoint/2010/main" val="665917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1A54B4-78D5-0F45-9944-A8DACD730BA8}" type="datetime1">
              <a:rPr lang="en-US" smtClean="0"/>
              <a:t>9/9/19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CA464F-D396-FE46-9F8D-5C0A709C205A}" type="slidenum">
              <a:rPr lang="en-US" smtClean="0"/>
              <a:t>‹#›</a:t>
            </a:fld>
            <a:endParaRPr lang="en-US"/>
          </a:p>
        </p:txBody>
      </p:sp>
    </p:spTree>
    <p:extLst>
      <p:ext uri="{BB962C8B-B14F-4D97-AF65-F5344CB8AC3E}">
        <p14:creationId xmlns:p14="http://schemas.microsoft.com/office/powerpoint/2010/main" val="357460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667701-FD8C-8E4E-817E-77B2C4130AB8}" type="datetime1">
              <a:rPr lang="en-US" smtClean="0"/>
              <a:t>9/9/19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CA464F-D396-FE46-9F8D-5C0A709C205A}" type="slidenum">
              <a:rPr lang="en-US" smtClean="0"/>
              <a:t>‹#›</a:t>
            </a:fld>
            <a:endParaRPr lang="en-US"/>
          </a:p>
        </p:txBody>
      </p:sp>
    </p:spTree>
    <p:extLst>
      <p:ext uri="{BB962C8B-B14F-4D97-AF65-F5344CB8AC3E}">
        <p14:creationId xmlns:p14="http://schemas.microsoft.com/office/powerpoint/2010/main" val="3879904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601D8445-0A0B-504F-B952-4484053204EB}" type="datetime1">
              <a:rPr lang="en-US" smtClean="0"/>
              <a:t>9/9/19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CA464F-D396-FE46-9F8D-5C0A709C205A}" type="slidenum">
              <a:rPr lang="en-US" smtClean="0"/>
              <a:t>‹#›</a:t>
            </a:fld>
            <a:endParaRPr lang="en-US"/>
          </a:p>
        </p:txBody>
      </p:sp>
    </p:spTree>
    <p:extLst>
      <p:ext uri="{BB962C8B-B14F-4D97-AF65-F5344CB8AC3E}">
        <p14:creationId xmlns:p14="http://schemas.microsoft.com/office/powerpoint/2010/main" val="3397832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FF9B39-0A84-1F47-8183-A1C668D015D6}" type="datetime1">
              <a:rPr lang="en-US" smtClean="0"/>
              <a:t>9/9/19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31711" y="6459181"/>
            <a:ext cx="504824" cy="365125"/>
          </a:xfrm>
        </p:spPr>
        <p:txBody>
          <a:bodyPr/>
          <a:lstStyle>
            <a:lvl1pPr>
              <a:defRPr sz="1200"/>
            </a:lvl1pPr>
          </a:lstStyle>
          <a:p>
            <a:fld id="{F8CA464F-D396-FE46-9F8D-5C0A709C205A}" type="slidenum">
              <a:rPr lang="en-US" smtClean="0"/>
              <a:pPr/>
              <a:t>‹#›</a:t>
            </a:fld>
            <a:endParaRPr lang="en-US"/>
          </a:p>
        </p:txBody>
      </p:sp>
    </p:spTree>
    <p:extLst>
      <p:ext uri="{BB962C8B-B14F-4D97-AF65-F5344CB8AC3E}">
        <p14:creationId xmlns:p14="http://schemas.microsoft.com/office/powerpoint/2010/main" val="3090314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2FA94A-2F74-6548-B0E9-960CF14688F5}" type="datetime1">
              <a:rPr lang="en-US" smtClean="0"/>
              <a:t>9/9/19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CA464F-D396-FE46-9F8D-5C0A709C205A}" type="slidenum">
              <a:rPr lang="en-US" smtClean="0"/>
              <a:t>‹#›</a:t>
            </a:fld>
            <a:endParaRPr lang="en-US"/>
          </a:p>
        </p:txBody>
      </p:sp>
    </p:spTree>
    <p:extLst>
      <p:ext uri="{BB962C8B-B14F-4D97-AF65-F5344CB8AC3E}">
        <p14:creationId xmlns:p14="http://schemas.microsoft.com/office/powerpoint/2010/main" val="7917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F0C3E8-D1B5-6248-9507-31EB2E3D8BBA}" type="datetime1">
              <a:rPr lang="en-US" smtClean="0"/>
              <a:t>9/9/19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CA464F-D396-FE46-9F8D-5C0A709C205A}" type="slidenum">
              <a:rPr lang="en-US" smtClean="0"/>
              <a:t>‹#›</a:t>
            </a:fld>
            <a:endParaRPr lang="en-US"/>
          </a:p>
        </p:txBody>
      </p:sp>
    </p:spTree>
    <p:extLst>
      <p:ext uri="{BB962C8B-B14F-4D97-AF65-F5344CB8AC3E}">
        <p14:creationId xmlns:p14="http://schemas.microsoft.com/office/powerpoint/2010/main" val="3204508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B34968-890B-2C4F-8695-D0446D05EE57}" type="datetime1">
              <a:rPr lang="en-US" smtClean="0"/>
              <a:t>9/9/19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CA464F-D396-FE46-9F8D-5C0A709C205A}" type="slidenum">
              <a:rPr lang="en-US" smtClean="0"/>
              <a:t>‹#›</a:t>
            </a:fld>
            <a:endParaRPr lang="en-US"/>
          </a:p>
        </p:txBody>
      </p:sp>
    </p:spTree>
    <p:extLst>
      <p:ext uri="{BB962C8B-B14F-4D97-AF65-F5344CB8AC3E}">
        <p14:creationId xmlns:p14="http://schemas.microsoft.com/office/powerpoint/2010/main" val="1236886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AF7CDD-43E4-6B44-8161-505F1BE6AE85}" type="datetime1">
              <a:rPr lang="en-US" smtClean="0"/>
              <a:t>9/9/19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CA464F-D396-FE46-9F8D-5C0A709C205A}" type="slidenum">
              <a:rPr lang="en-US" smtClean="0"/>
              <a:t>‹#›</a:t>
            </a:fld>
            <a:endParaRPr lang="en-US"/>
          </a:p>
        </p:txBody>
      </p:sp>
    </p:spTree>
    <p:extLst>
      <p:ext uri="{BB962C8B-B14F-4D97-AF65-F5344CB8AC3E}">
        <p14:creationId xmlns:p14="http://schemas.microsoft.com/office/powerpoint/2010/main" val="355171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AF5D55-B37B-0D4E-BE3B-8C919A172DFC}" type="datetime1">
              <a:rPr lang="en-US" smtClean="0"/>
              <a:t>9/9/19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CA464F-D396-FE46-9F8D-5C0A709C205A}" type="slidenum">
              <a:rPr lang="en-US" smtClean="0"/>
              <a:t>‹#›</a:t>
            </a:fld>
            <a:endParaRPr lang="en-US"/>
          </a:p>
        </p:txBody>
      </p:sp>
    </p:spTree>
    <p:extLst>
      <p:ext uri="{BB962C8B-B14F-4D97-AF65-F5344CB8AC3E}">
        <p14:creationId xmlns:p14="http://schemas.microsoft.com/office/powerpoint/2010/main" val="188124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3424"/>
            <a:ext cx="3008313" cy="106497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762000"/>
            <a:ext cx="5111750"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451100"/>
            <a:ext cx="3008313" cy="3675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8E8EBC0-1C0A-3C4A-9200-A245EB829F51}" type="datetime1">
              <a:rPr lang="en-US" smtClean="0"/>
              <a:t>9/9/19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CA464F-D396-FE46-9F8D-5C0A709C205A}" type="slidenum">
              <a:rPr lang="en-US" smtClean="0"/>
              <a:t>‹#›</a:t>
            </a:fld>
            <a:endParaRPr lang="en-US"/>
          </a:p>
        </p:txBody>
      </p:sp>
    </p:spTree>
    <p:extLst>
      <p:ext uri="{BB962C8B-B14F-4D97-AF65-F5344CB8AC3E}">
        <p14:creationId xmlns:p14="http://schemas.microsoft.com/office/powerpoint/2010/main" val="2806189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E6BD439-D598-8F4D-BB2B-55B7EB8FD4C6}" type="datetime1">
              <a:rPr lang="en-US" smtClean="0"/>
              <a:t>9/9/19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CA464F-D396-FE46-9F8D-5C0A709C205A}" type="slidenum">
              <a:rPr lang="en-US" smtClean="0"/>
              <a:t>‹#›</a:t>
            </a:fld>
            <a:endParaRPr lang="en-US"/>
          </a:p>
        </p:txBody>
      </p:sp>
    </p:spTree>
    <p:extLst>
      <p:ext uri="{BB962C8B-B14F-4D97-AF65-F5344CB8AC3E}">
        <p14:creationId xmlns:p14="http://schemas.microsoft.com/office/powerpoint/2010/main" val="1031581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752600" y="228600"/>
            <a:ext cx="6934200" cy="990600"/>
          </a:xfrm>
          <a:prstGeom prst="roundRect">
            <a:avLst>
              <a:gd name="adj" fmla="val 50000"/>
            </a:avLst>
          </a:prstGeom>
          <a:solidFill>
            <a:schemeClr val="bg1">
              <a:alpha val="75000"/>
            </a:schemeClr>
          </a:solidFill>
          <a:ln>
            <a:noFill/>
          </a:ln>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800"/>
            <a:ext cx="8229600" cy="4678363"/>
          </a:xfrm>
          <a:prstGeom prst="round2DiagRect">
            <a:avLst>
              <a:gd name="adj1" fmla="val 6606"/>
              <a:gd name="adj2" fmla="val 0"/>
            </a:avLst>
          </a:prstGeom>
          <a:solidFill>
            <a:schemeClr val="bg1">
              <a:alpha val="75000"/>
            </a:schemeClr>
          </a:solidFill>
          <a:ln>
            <a:noFill/>
          </a:ln>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4417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06CC73-6F57-F245-A95C-BAFFC8E7262B}" type="datetime1">
              <a:rPr lang="en-US" smtClean="0"/>
              <a:t>9/9/19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31711" y="6459181"/>
            <a:ext cx="504824" cy="365125"/>
          </a:xfrm>
          <a:prstGeom prst="rect">
            <a:avLst/>
          </a:prstGeom>
        </p:spPr>
        <p:txBody>
          <a:bodyPr vert="horz" lIns="91440" tIns="45720" rIns="91440" bIns="45720" rtlCol="0" anchor="ctr"/>
          <a:lstStyle>
            <a:lvl1pPr algn="ctr">
              <a:defRPr sz="1200" b="1">
                <a:solidFill>
                  <a:schemeClr val="tx1"/>
                </a:solidFill>
              </a:defRPr>
            </a:lvl1pPr>
          </a:lstStyle>
          <a:p>
            <a:fld id="{F8CA464F-D396-FE46-9F8D-5C0A709C205A}" type="slidenum">
              <a:rPr lang="en-US" smtClean="0"/>
              <a:pPr/>
              <a:t>‹#›</a:t>
            </a:fld>
            <a:endParaRPr lang="en-US"/>
          </a:p>
        </p:txBody>
      </p:sp>
    </p:spTree>
    <p:extLst>
      <p:ext uri="{BB962C8B-B14F-4D97-AF65-F5344CB8AC3E}">
        <p14:creationId xmlns:p14="http://schemas.microsoft.com/office/powerpoint/2010/main" val="11800693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r" defTabSz="914400" rtl="0" eaLnBrk="1" latinLnBrk="0" hangingPunct="1">
        <a:lnSpc>
          <a:spcPct val="75000"/>
        </a:lnSpc>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2.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1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F11C62C-1892-2E4A-AE22-5FAF7D71BC2D}"/>
              </a:ext>
            </a:extLst>
          </p:cNvPr>
          <p:cNvGrpSpPr/>
          <p:nvPr/>
        </p:nvGrpSpPr>
        <p:grpSpPr>
          <a:xfrm>
            <a:off x="0" y="5778000"/>
            <a:ext cx="9144000" cy="1080000"/>
            <a:chOff x="0" y="5778000"/>
            <a:chExt cx="9144000" cy="1080000"/>
          </a:xfrm>
        </p:grpSpPr>
        <p:pic>
          <p:nvPicPr>
            <p:cNvPr id="6" name="Picture 5">
              <a:extLst>
                <a:ext uri="{FF2B5EF4-FFF2-40B4-BE49-F238E27FC236}">
                  <a16:creationId xmlns:a16="http://schemas.microsoft.com/office/drawing/2014/main" id="{E5C78D3E-0C99-A545-A2FA-79FCE610B9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10282" y="5778000"/>
              <a:ext cx="4333718" cy="1080000"/>
            </a:xfrm>
            <a:prstGeom prst="rect">
              <a:avLst/>
            </a:prstGeom>
          </p:spPr>
        </p:pic>
        <p:pic>
          <p:nvPicPr>
            <p:cNvPr id="7" name="Picture 6">
              <a:extLst>
                <a:ext uri="{FF2B5EF4-FFF2-40B4-BE49-F238E27FC236}">
                  <a16:creationId xmlns:a16="http://schemas.microsoft.com/office/drawing/2014/main" id="{73A3C4D9-ECCB-7149-AC86-D141C06FE5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778000"/>
              <a:ext cx="3157662" cy="1080000"/>
            </a:xfrm>
            <a:prstGeom prst="rect">
              <a:avLst/>
            </a:prstGeom>
          </p:spPr>
        </p:pic>
        <p:pic>
          <p:nvPicPr>
            <p:cNvPr id="8" name="Picture 7">
              <a:extLst>
                <a:ext uri="{FF2B5EF4-FFF2-40B4-BE49-F238E27FC236}">
                  <a16:creationId xmlns:a16="http://schemas.microsoft.com/office/drawing/2014/main" id="{ACEA5FE3-D5FC-084A-8BDE-096F931670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3972" y="5778000"/>
              <a:ext cx="1440000" cy="1080000"/>
            </a:xfrm>
            <a:prstGeom prst="rect">
              <a:avLst/>
            </a:prstGeom>
          </p:spPr>
        </p:pic>
      </p:grpSp>
      <p:sp>
        <p:nvSpPr>
          <p:cNvPr id="2" name="Title 1">
            <a:extLst>
              <a:ext uri="{FF2B5EF4-FFF2-40B4-BE49-F238E27FC236}">
                <a16:creationId xmlns:a16="http://schemas.microsoft.com/office/drawing/2014/main" id="{41B57E60-B1DC-D348-BE1A-8766F9A82E27}"/>
              </a:ext>
            </a:extLst>
          </p:cNvPr>
          <p:cNvSpPr>
            <a:spLocks noGrp="1"/>
          </p:cNvSpPr>
          <p:nvPr>
            <p:ph type="ctrTitle"/>
          </p:nvPr>
        </p:nvSpPr>
        <p:spPr/>
        <p:txBody>
          <a:bodyPr>
            <a:normAutofit fontScale="90000"/>
          </a:bodyPr>
          <a:lstStyle/>
          <a:p>
            <a:pPr algn="ctr"/>
            <a:r>
              <a:rPr lang="en-US" dirty="0"/>
              <a:t>Soil Air Radon Concentration in Bintan Island, Indonesia</a:t>
            </a:r>
            <a:br>
              <a:rPr lang="en-US" dirty="0"/>
            </a:br>
            <a:r>
              <a:rPr lang="en-US" sz="2200" dirty="0"/>
              <a:t>(M.M. Nirwono, A.C. Syuryavin, S.J. Park, S.H. Lee)</a:t>
            </a:r>
            <a:endParaRPr lang="en-US" dirty="0"/>
          </a:p>
        </p:txBody>
      </p:sp>
      <p:sp>
        <p:nvSpPr>
          <p:cNvPr id="3" name="Subtitle 2">
            <a:extLst>
              <a:ext uri="{FF2B5EF4-FFF2-40B4-BE49-F238E27FC236}">
                <a16:creationId xmlns:a16="http://schemas.microsoft.com/office/drawing/2014/main" id="{354C4785-3623-5040-8054-CFE0027A145E}"/>
              </a:ext>
            </a:extLst>
          </p:cNvPr>
          <p:cNvSpPr>
            <a:spLocks noGrp="1"/>
          </p:cNvSpPr>
          <p:nvPr>
            <p:ph type="subTitle" idx="1"/>
          </p:nvPr>
        </p:nvSpPr>
        <p:spPr/>
        <p:txBody>
          <a:bodyPr>
            <a:normAutofit fontScale="55000" lnSpcReduction="20000"/>
          </a:bodyPr>
          <a:lstStyle/>
          <a:p>
            <a:r>
              <a:rPr lang="en-US" sz="5100" dirty="0"/>
              <a:t>Muttaqin Margo Nirwono</a:t>
            </a:r>
          </a:p>
          <a:p>
            <a:r>
              <a:rPr lang="en-US" dirty="0"/>
              <a:t>Kyungpook National University</a:t>
            </a:r>
          </a:p>
          <a:p>
            <a:r>
              <a:rPr lang="en-US" dirty="0"/>
              <a:t>Indonesia Nuclear Energy Regulatory Agency (BAPETEN)</a:t>
            </a:r>
          </a:p>
          <a:p>
            <a:endParaRPr lang="en-US" dirty="0"/>
          </a:p>
          <a:p>
            <a:r>
              <a:rPr lang="en-US" dirty="0"/>
              <a:t>Prague, 2019-09-10</a:t>
            </a:r>
          </a:p>
        </p:txBody>
      </p:sp>
      <p:sp>
        <p:nvSpPr>
          <p:cNvPr id="4" name="Slide Number Placeholder 3">
            <a:extLst>
              <a:ext uri="{FF2B5EF4-FFF2-40B4-BE49-F238E27FC236}">
                <a16:creationId xmlns:a16="http://schemas.microsoft.com/office/drawing/2014/main" id="{FD568225-C34C-8744-805D-042EF973D458}"/>
              </a:ext>
            </a:extLst>
          </p:cNvPr>
          <p:cNvSpPr>
            <a:spLocks noGrp="1"/>
          </p:cNvSpPr>
          <p:nvPr>
            <p:ph type="sldNum" sz="quarter" idx="12"/>
          </p:nvPr>
        </p:nvSpPr>
        <p:spPr/>
        <p:txBody>
          <a:bodyPr/>
          <a:lstStyle/>
          <a:p>
            <a:fld id="{F8CA464F-D396-FE46-9F8D-5C0A709C205A}" type="slidenum">
              <a:rPr lang="en-US" smtClean="0">
                <a:solidFill>
                  <a:schemeClr val="bg1"/>
                </a:solidFill>
              </a:rPr>
              <a:t>1</a:t>
            </a:fld>
            <a:endParaRPr lang="en-US" dirty="0">
              <a:solidFill>
                <a:schemeClr val="bg1"/>
              </a:solidFill>
            </a:endParaRPr>
          </a:p>
        </p:txBody>
      </p:sp>
    </p:spTree>
    <p:extLst>
      <p:ext uri="{BB962C8B-B14F-4D97-AF65-F5344CB8AC3E}">
        <p14:creationId xmlns:p14="http://schemas.microsoft.com/office/powerpoint/2010/main" val="2515989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EC53BE2-668E-C241-B15A-130511A79401}"/>
              </a:ext>
            </a:extLst>
          </p:cNvPr>
          <p:cNvSpPr>
            <a:spLocks noGrp="1"/>
          </p:cNvSpPr>
          <p:nvPr>
            <p:ph type="title"/>
          </p:nvPr>
        </p:nvSpPr>
        <p:spPr/>
        <p:txBody>
          <a:bodyPr/>
          <a:lstStyle/>
          <a:p>
            <a:r>
              <a:rPr lang="en-US" dirty="0"/>
              <a:t>Map of Bintan Island</a:t>
            </a:r>
          </a:p>
        </p:txBody>
      </p:sp>
      <p:sp>
        <p:nvSpPr>
          <p:cNvPr id="4" name="Slide Number Placeholder 3">
            <a:extLst>
              <a:ext uri="{FF2B5EF4-FFF2-40B4-BE49-F238E27FC236}">
                <a16:creationId xmlns:a16="http://schemas.microsoft.com/office/drawing/2014/main" id="{2A3C28B6-482D-204F-AB65-95935D83EB39}"/>
              </a:ext>
            </a:extLst>
          </p:cNvPr>
          <p:cNvSpPr>
            <a:spLocks noGrp="1"/>
          </p:cNvSpPr>
          <p:nvPr>
            <p:ph type="sldNum" sz="quarter" idx="12"/>
          </p:nvPr>
        </p:nvSpPr>
        <p:spPr/>
        <p:txBody>
          <a:bodyPr/>
          <a:lstStyle/>
          <a:p>
            <a:fld id="{F8CA464F-D396-FE46-9F8D-5C0A709C205A}" type="slidenum">
              <a:rPr lang="en-US" smtClean="0"/>
              <a:pPr/>
              <a:t>10</a:t>
            </a:fld>
            <a:endParaRPr lang="en-US"/>
          </a:p>
        </p:txBody>
      </p:sp>
      <p:pic>
        <p:nvPicPr>
          <p:cNvPr id="10" name="Picture 9">
            <a:extLst>
              <a:ext uri="{FF2B5EF4-FFF2-40B4-BE49-F238E27FC236}">
                <a16:creationId xmlns:a16="http://schemas.microsoft.com/office/drawing/2014/main" id="{E3021EE6-4BFC-3D4C-9583-13FC83B98A09}"/>
              </a:ext>
            </a:extLst>
          </p:cNvPr>
          <p:cNvPicPr/>
          <p:nvPr/>
        </p:nvPicPr>
        <p:blipFill>
          <a:blip r:embed="rId2" cstate="print">
            <a:extLst>
              <a:ext uri="{28A0092B-C50C-407E-A947-70E740481C1C}">
                <a14:useLocalDpi xmlns:a14="http://schemas.microsoft.com/office/drawing/2010/main"/>
              </a:ext>
            </a:extLst>
          </a:blip>
          <a:stretch>
            <a:fillRect/>
          </a:stretch>
        </p:blipFill>
        <p:spPr>
          <a:xfrm>
            <a:off x="107465" y="989210"/>
            <a:ext cx="8929070" cy="5539542"/>
          </a:xfrm>
          <a:prstGeom prst="rect">
            <a:avLst/>
          </a:prstGeom>
        </p:spPr>
      </p:pic>
    </p:spTree>
    <p:extLst>
      <p:ext uri="{BB962C8B-B14F-4D97-AF65-F5344CB8AC3E}">
        <p14:creationId xmlns:p14="http://schemas.microsoft.com/office/powerpoint/2010/main" val="1769393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ED4C-D76D-0944-9D3F-C745C2FABDFF}"/>
              </a:ext>
            </a:extLst>
          </p:cNvPr>
          <p:cNvSpPr>
            <a:spLocks noGrp="1"/>
          </p:cNvSpPr>
          <p:nvPr>
            <p:ph type="title"/>
          </p:nvPr>
        </p:nvSpPr>
        <p:spPr/>
        <p:txBody>
          <a:bodyPr/>
          <a:lstStyle/>
          <a:p>
            <a:r>
              <a:rPr lang="en-US" dirty="0"/>
              <a:t>Methods</a:t>
            </a:r>
          </a:p>
        </p:txBody>
      </p:sp>
      <p:graphicFrame>
        <p:nvGraphicFramePr>
          <p:cNvPr id="5" name="Content Placeholder 4">
            <a:extLst>
              <a:ext uri="{FF2B5EF4-FFF2-40B4-BE49-F238E27FC236}">
                <a16:creationId xmlns:a16="http://schemas.microsoft.com/office/drawing/2014/main" id="{66D611A1-5F64-B04B-AD83-DB76B552F81B}"/>
              </a:ext>
            </a:extLst>
          </p:cNvPr>
          <p:cNvGraphicFramePr>
            <a:graphicFrameLocks noGrp="1"/>
          </p:cNvGraphicFramePr>
          <p:nvPr>
            <p:ph idx="1"/>
            <p:extLst>
              <p:ext uri="{D42A27DB-BD31-4B8C-83A1-F6EECF244321}">
                <p14:modId xmlns:p14="http://schemas.microsoft.com/office/powerpoint/2010/main" val="1997504126"/>
              </p:ext>
            </p:extLst>
          </p:nvPr>
        </p:nvGraphicFramePr>
        <p:xfrm>
          <a:off x="845128" y="1447800"/>
          <a:ext cx="3616036" cy="4678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E3CF42C-DC6B-F64A-B530-462ACFCE78AE}"/>
              </a:ext>
            </a:extLst>
          </p:cNvPr>
          <p:cNvSpPr>
            <a:spLocks noGrp="1"/>
          </p:cNvSpPr>
          <p:nvPr>
            <p:ph type="sldNum" sz="quarter" idx="12"/>
          </p:nvPr>
        </p:nvSpPr>
        <p:spPr/>
        <p:txBody>
          <a:bodyPr/>
          <a:lstStyle/>
          <a:p>
            <a:fld id="{F8CA464F-D396-FE46-9F8D-5C0A709C205A}" type="slidenum">
              <a:rPr lang="en-US" smtClean="0"/>
              <a:pPr/>
              <a:t>11</a:t>
            </a:fld>
            <a:endParaRPr lang="en-US"/>
          </a:p>
        </p:txBody>
      </p:sp>
      <p:pic>
        <p:nvPicPr>
          <p:cNvPr id="6" name="Picture 5">
            <a:extLst>
              <a:ext uri="{FF2B5EF4-FFF2-40B4-BE49-F238E27FC236}">
                <a16:creationId xmlns:a16="http://schemas.microsoft.com/office/drawing/2014/main" id="{89DAB290-67C5-B04D-988B-2CF13705FED9}"/>
              </a:ext>
            </a:extLst>
          </p:cNvPr>
          <p:cNvPicPr/>
          <p:nvPr/>
        </p:nvPicPr>
        <p:blipFill>
          <a:blip r:embed="rId7" cstate="email">
            <a:extLst>
              <a:ext uri="{28A0092B-C50C-407E-A947-70E740481C1C}">
                <a14:useLocalDpi xmlns:a14="http://schemas.microsoft.com/office/drawing/2010/main"/>
              </a:ext>
            </a:extLst>
          </a:blip>
          <a:stretch>
            <a:fillRect/>
          </a:stretch>
        </p:blipFill>
        <p:spPr>
          <a:xfrm>
            <a:off x="5358047" y="1447800"/>
            <a:ext cx="3328753" cy="4850961"/>
          </a:xfrm>
          <a:prstGeom prst="rect">
            <a:avLst/>
          </a:prstGeom>
        </p:spPr>
      </p:pic>
    </p:spTree>
    <p:extLst>
      <p:ext uri="{BB962C8B-B14F-4D97-AF65-F5344CB8AC3E}">
        <p14:creationId xmlns:p14="http://schemas.microsoft.com/office/powerpoint/2010/main" val="1223649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D6A780-B817-7444-9715-7209EBC1FAAF}"/>
              </a:ext>
            </a:extLst>
          </p:cNvPr>
          <p:cNvPicPr>
            <a:picLocks noChangeAspect="1"/>
          </p:cNvPicPr>
          <p:nvPr/>
        </p:nvPicPr>
        <p:blipFill rotWithShape="1">
          <a:blip r:embed="rId2" cstate="email">
            <a:alphaModFix amt="85000"/>
            <a:extLst>
              <a:ext uri="{28A0092B-C50C-407E-A947-70E740481C1C}">
                <a14:useLocalDpi xmlns:a14="http://schemas.microsoft.com/office/drawing/2010/main"/>
              </a:ext>
            </a:extLst>
          </a:blip>
          <a:srcRect/>
          <a:stretch/>
        </p:blipFill>
        <p:spPr>
          <a:xfrm>
            <a:off x="0" y="1977303"/>
            <a:ext cx="9144000" cy="4880697"/>
          </a:xfrm>
          <a:prstGeom prst="rect">
            <a:avLst/>
          </a:prstGeom>
        </p:spPr>
      </p:pic>
      <p:sp>
        <p:nvSpPr>
          <p:cNvPr id="5" name="Title 4">
            <a:extLst>
              <a:ext uri="{FF2B5EF4-FFF2-40B4-BE49-F238E27FC236}">
                <a16:creationId xmlns:a16="http://schemas.microsoft.com/office/drawing/2014/main" id="{44078051-8EC4-6743-8113-36B6BDFB0F94}"/>
              </a:ext>
            </a:extLst>
          </p:cNvPr>
          <p:cNvSpPr>
            <a:spLocks noGrp="1"/>
          </p:cNvSpPr>
          <p:nvPr>
            <p:ph type="title"/>
          </p:nvPr>
        </p:nvSpPr>
        <p:spPr>
          <a:xfrm>
            <a:off x="0" y="5462231"/>
            <a:ext cx="7772400" cy="1362075"/>
          </a:xfrm>
          <a:noFill/>
        </p:spPr>
        <p:txBody>
          <a:bodyPr/>
          <a:lstStyle/>
          <a:p>
            <a:r>
              <a:rPr lang="en-US" dirty="0">
                <a:solidFill>
                  <a:schemeClr val="bg1"/>
                </a:solidFill>
              </a:rPr>
              <a:t>Results and discussion</a:t>
            </a:r>
          </a:p>
        </p:txBody>
      </p:sp>
      <p:sp>
        <p:nvSpPr>
          <p:cNvPr id="4" name="Slide Number Placeholder 3">
            <a:extLst>
              <a:ext uri="{FF2B5EF4-FFF2-40B4-BE49-F238E27FC236}">
                <a16:creationId xmlns:a16="http://schemas.microsoft.com/office/drawing/2014/main" id="{A851B921-7884-4846-8CB8-EDC48A9C0827}"/>
              </a:ext>
            </a:extLst>
          </p:cNvPr>
          <p:cNvSpPr>
            <a:spLocks noGrp="1"/>
          </p:cNvSpPr>
          <p:nvPr>
            <p:ph type="sldNum" sz="quarter" idx="12"/>
          </p:nvPr>
        </p:nvSpPr>
        <p:spPr/>
        <p:txBody>
          <a:bodyPr/>
          <a:lstStyle/>
          <a:p>
            <a:fld id="{F8CA464F-D396-FE46-9F8D-5C0A709C205A}" type="slidenum">
              <a:rPr lang="en-US" smtClean="0">
                <a:solidFill>
                  <a:schemeClr val="bg1"/>
                </a:solidFill>
              </a:rPr>
              <a:pPr/>
              <a:t>12</a:t>
            </a:fld>
            <a:endParaRPr lang="en-US">
              <a:solidFill>
                <a:schemeClr val="bg1"/>
              </a:solidFill>
            </a:endParaRPr>
          </a:p>
        </p:txBody>
      </p:sp>
    </p:spTree>
    <p:extLst>
      <p:ext uri="{BB962C8B-B14F-4D97-AF65-F5344CB8AC3E}">
        <p14:creationId xmlns:p14="http://schemas.microsoft.com/office/powerpoint/2010/main" val="3952246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FB85-DDD3-E745-AA5A-B18C13457343}"/>
              </a:ext>
            </a:extLst>
          </p:cNvPr>
          <p:cNvSpPr>
            <a:spLocks noGrp="1"/>
          </p:cNvSpPr>
          <p:nvPr>
            <p:ph type="title"/>
          </p:nvPr>
        </p:nvSpPr>
        <p:spPr/>
        <p:txBody>
          <a:bodyPr>
            <a:normAutofit fontScale="90000"/>
          </a:bodyPr>
          <a:lstStyle/>
          <a:p>
            <a:r>
              <a:rPr lang="en-US" dirty="0"/>
              <a:t>Concentration of Soil Air Radon</a:t>
            </a:r>
          </a:p>
        </p:txBody>
      </p:sp>
      <p:sp>
        <p:nvSpPr>
          <p:cNvPr id="4" name="Slide Number Placeholder 3">
            <a:extLst>
              <a:ext uri="{FF2B5EF4-FFF2-40B4-BE49-F238E27FC236}">
                <a16:creationId xmlns:a16="http://schemas.microsoft.com/office/drawing/2014/main" id="{91AA9653-2652-9A4D-B1C0-1E68A957A10F}"/>
              </a:ext>
            </a:extLst>
          </p:cNvPr>
          <p:cNvSpPr>
            <a:spLocks noGrp="1"/>
          </p:cNvSpPr>
          <p:nvPr>
            <p:ph type="sldNum" sz="quarter" idx="12"/>
          </p:nvPr>
        </p:nvSpPr>
        <p:spPr/>
        <p:txBody>
          <a:bodyPr/>
          <a:lstStyle/>
          <a:p>
            <a:fld id="{F8CA464F-D396-FE46-9F8D-5C0A709C205A}" type="slidenum">
              <a:rPr lang="en-US" smtClean="0"/>
              <a:t>13</a:t>
            </a:fld>
            <a:endParaRPr lang="en-US"/>
          </a:p>
        </p:txBody>
      </p:sp>
      <p:graphicFrame>
        <p:nvGraphicFramePr>
          <p:cNvPr id="9" name="Content Placeholder 8">
            <a:extLst>
              <a:ext uri="{FF2B5EF4-FFF2-40B4-BE49-F238E27FC236}">
                <a16:creationId xmlns:a16="http://schemas.microsoft.com/office/drawing/2014/main" id="{4E56C4AD-60BE-B54B-9A95-CDDE0E4CAEF9}"/>
              </a:ext>
            </a:extLst>
          </p:cNvPr>
          <p:cNvGraphicFramePr>
            <a:graphicFrameLocks noGrp="1"/>
          </p:cNvGraphicFramePr>
          <p:nvPr>
            <p:ph idx="1"/>
            <p:extLst>
              <p:ext uri="{D42A27DB-BD31-4B8C-83A1-F6EECF244321}">
                <p14:modId xmlns:p14="http://schemas.microsoft.com/office/powerpoint/2010/main" val="1178733719"/>
              </p:ext>
            </p:extLst>
          </p:nvPr>
        </p:nvGraphicFramePr>
        <p:xfrm>
          <a:off x="457200" y="1447800"/>
          <a:ext cx="8229600" cy="4678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6771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AECD9-49DA-084B-8DA6-B43E09A7B92A}"/>
              </a:ext>
            </a:extLst>
          </p:cNvPr>
          <p:cNvSpPr>
            <a:spLocks noGrp="1"/>
          </p:cNvSpPr>
          <p:nvPr>
            <p:ph type="title"/>
          </p:nvPr>
        </p:nvSpPr>
        <p:spPr/>
        <p:txBody>
          <a:bodyPr>
            <a:normAutofit fontScale="90000"/>
          </a:bodyPr>
          <a:lstStyle/>
          <a:p>
            <a:r>
              <a:rPr lang="en-GB" dirty="0"/>
              <a:t>Statistics for soil air radon concentrations</a:t>
            </a:r>
            <a:endParaRPr lang="en-US" dirty="0"/>
          </a:p>
        </p:txBody>
      </p:sp>
      <p:graphicFrame>
        <p:nvGraphicFramePr>
          <p:cNvPr id="6" name="Content Placeholder 5">
            <a:extLst>
              <a:ext uri="{FF2B5EF4-FFF2-40B4-BE49-F238E27FC236}">
                <a16:creationId xmlns:a16="http://schemas.microsoft.com/office/drawing/2014/main" id="{87071DB0-5914-6248-89A0-D1544014DDB1}"/>
              </a:ext>
            </a:extLst>
          </p:cNvPr>
          <p:cNvGraphicFramePr>
            <a:graphicFrameLocks noGrp="1"/>
          </p:cNvGraphicFramePr>
          <p:nvPr>
            <p:ph idx="1"/>
            <p:extLst>
              <p:ext uri="{D42A27DB-BD31-4B8C-83A1-F6EECF244321}">
                <p14:modId xmlns:p14="http://schemas.microsoft.com/office/powerpoint/2010/main" val="3385166426"/>
              </p:ext>
            </p:extLst>
          </p:nvPr>
        </p:nvGraphicFramePr>
        <p:xfrm>
          <a:off x="132715" y="1600232"/>
          <a:ext cx="8878570" cy="2159000"/>
        </p:xfrm>
        <a:graphic>
          <a:graphicData uri="http://schemas.openxmlformats.org/drawingml/2006/table">
            <a:tbl>
              <a:tblPr firstRow="1" bandRow="1">
                <a:tableStyleId>{5C22544A-7EE6-4342-B048-85BDC9FD1C3A}</a:tableStyleId>
              </a:tblPr>
              <a:tblGrid>
                <a:gridCol w="1580515">
                  <a:extLst>
                    <a:ext uri="{9D8B030D-6E8A-4147-A177-3AD203B41FA5}">
                      <a16:colId xmlns:a16="http://schemas.microsoft.com/office/drawing/2014/main" val="1149339856"/>
                    </a:ext>
                  </a:extLst>
                </a:gridCol>
                <a:gridCol w="1015365">
                  <a:extLst>
                    <a:ext uri="{9D8B030D-6E8A-4147-A177-3AD203B41FA5}">
                      <a16:colId xmlns:a16="http://schemas.microsoft.com/office/drawing/2014/main" val="249171612"/>
                    </a:ext>
                  </a:extLst>
                </a:gridCol>
                <a:gridCol w="1009015">
                  <a:extLst>
                    <a:ext uri="{9D8B030D-6E8A-4147-A177-3AD203B41FA5}">
                      <a16:colId xmlns:a16="http://schemas.microsoft.com/office/drawing/2014/main" val="740247944"/>
                    </a:ext>
                  </a:extLst>
                </a:gridCol>
                <a:gridCol w="1009015">
                  <a:extLst>
                    <a:ext uri="{9D8B030D-6E8A-4147-A177-3AD203B41FA5}">
                      <a16:colId xmlns:a16="http://schemas.microsoft.com/office/drawing/2014/main" val="3118967654"/>
                    </a:ext>
                  </a:extLst>
                </a:gridCol>
                <a:gridCol w="1009015">
                  <a:extLst>
                    <a:ext uri="{9D8B030D-6E8A-4147-A177-3AD203B41FA5}">
                      <a16:colId xmlns:a16="http://schemas.microsoft.com/office/drawing/2014/main" val="3147975498"/>
                    </a:ext>
                  </a:extLst>
                </a:gridCol>
                <a:gridCol w="672465">
                  <a:extLst>
                    <a:ext uri="{9D8B030D-6E8A-4147-A177-3AD203B41FA5}">
                      <a16:colId xmlns:a16="http://schemas.microsoft.com/office/drawing/2014/main" val="3667338172"/>
                    </a:ext>
                  </a:extLst>
                </a:gridCol>
                <a:gridCol w="1574165">
                  <a:extLst>
                    <a:ext uri="{9D8B030D-6E8A-4147-A177-3AD203B41FA5}">
                      <a16:colId xmlns:a16="http://schemas.microsoft.com/office/drawing/2014/main" val="2260539258"/>
                    </a:ext>
                  </a:extLst>
                </a:gridCol>
                <a:gridCol w="1009015">
                  <a:extLst>
                    <a:ext uri="{9D8B030D-6E8A-4147-A177-3AD203B41FA5}">
                      <a16:colId xmlns:a16="http://schemas.microsoft.com/office/drawing/2014/main" val="3381798414"/>
                    </a:ext>
                  </a:extLst>
                </a:gridCol>
              </a:tblGrid>
              <a:tr h="710184">
                <a:tc>
                  <a:txBody>
                    <a:bodyPr/>
                    <a:lstStyle/>
                    <a:p>
                      <a:pPr marL="7938" indent="0" algn="ctr">
                        <a:lnSpc>
                          <a:spcPct val="100000"/>
                        </a:lnSpc>
                        <a:spcAft>
                          <a:spcPts val="0"/>
                        </a:spcAft>
                        <a:tabLst/>
                      </a:pPr>
                      <a:r>
                        <a:rPr lang="en-GB" sz="1800" b="1" dirty="0">
                          <a:solidFill>
                            <a:schemeClr val="bg1"/>
                          </a:solidFill>
                          <a:effectLst/>
                          <a:latin typeface="Times New Roman" panose="02020603050405020304" pitchFamily="18" charset="0"/>
                          <a:ea typeface="Times New Roman" panose="02020603050405020304" pitchFamily="18" charset="0"/>
                        </a:rPr>
                        <a:t>­Location</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7938" indent="0" algn="ctr">
                        <a:lnSpc>
                          <a:spcPct val="100000"/>
                        </a:lnSpc>
                        <a:spcAft>
                          <a:spcPts val="0"/>
                        </a:spcAft>
                        <a:tabLst/>
                      </a:pPr>
                      <a:r>
                        <a:rPr lang="en-GB" sz="1800" b="1" dirty="0">
                          <a:solidFill>
                            <a:schemeClr val="bg1"/>
                          </a:solidFill>
                          <a:effectLst/>
                          <a:latin typeface="Times New Roman" panose="02020603050405020304" pitchFamily="18" charset="0"/>
                          <a:ea typeface="Times New Roman" panose="02020603050405020304" pitchFamily="18" charset="0"/>
                        </a:rPr>
                        <a:t>Number</a:t>
                      </a:r>
                    </a:p>
                    <a:p>
                      <a:pPr marL="7938" indent="0" algn="ctr">
                        <a:lnSpc>
                          <a:spcPct val="100000"/>
                        </a:lnSpc>
                        <a:spcAft>
                          <a:spcPts val="0"/>
                        </a:spcAft>
                        <a:tabLst/>
                      </a:pPr>
                      <a:r>
                        <a:rPr lang="en-GB" sz="1800" b="1" dirty="0">
                          <a:solidFill>
                            <a:schemeClr val="bg1"/>
                          </a:solidFill>
                          <a:effectLst/>
                          <a:latin typeface="Times New Roman" panose="02020603050405020304" pitchFamily="18" charset="0"/>
                          <a:ea typeface="Times New Roman" panose="02020603050405020304" pitchFamily="18" charset="0"/>
                        </a:rPr>
                        <a:t>of Data</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00000"/>
                        </a:lnSpc>
                        <a:spcAft>
                          <a:spcPts val="0"/>
                        </a:spcAft>
                      </a:pPr>
                      <a:r>
                        <a:rPr lang="en-GB" sz="1800" b="1" dirty="0">
                          <a:solidFill>
                            <a:schemeClr val="bg1"/>
                          </a:solidFill>
                          <a:effectLst/>
                          <a:latin typeface="Times New Roman" panose="02020603050405020304" pitchFamily="18" charset="0"/>
                          <a:ea typeface="Times New Roman" panose="02020603050405020304" pitchFamily="18" charset="0"/>
                        </a:rPr>
                        <a:t>AM</a:t>
                      </a:r>
                      <a:endParaRPr lang="en-US" sz="2000" dirty="0">
                        <a:solidFill>
                          <a:schemeClr val="bg1"/>
                        </a:solidFill>
                        <a:effectLst/>
                        <a:latin typeface="Times New Roman" panose="02020603050405020304" pitchFamily="18" charset="0"/>
                        <a:ea typeface="Times New Roman" panose="02020603050405020304" pitchFamily="18" charset="0"/>
                      </a:endParaRPr>
                    </a:p>
                    <a:p>
                      <a:pPr marL="7938" indent="0" algn="ctr">
                        <a:lnSpc>
                          <a:spcPct val="100000"/>
                        </a:lnSpc>
                        <a:spcAft>
                          <a:spcPts val="0"/>
                        </a:spcAft>
                        <a:tabLst/>
                      </a:pPr>
                      <a:r>
                        <a:rPr lang="en-US" sz="1800" b="1" dirty="0">
                          <a:solidFill>
                            <a:schemeClr val="bg1"/>
                          </a:solidFill>
                          <a:effectLst/>
                          <a:latin typeface="Times New Roman" panose="02020603050405020304" pitchFamily="18" charset="0"/>
                          <a:ea typeface="Times New Roman" panose="02020603050405020304" pitchFamily="18" charset="0"/>
                        </a:rPr>
                        <a:t>(Bq.m</a:t>
                      </a:r>
                      <a:r>
                        <a:rPr lang="en-US" sz="1800" b="1" baseline="30000" dirty="0">
                          <a:solidFill>
                            <a:schemeClr val="bg1"/>
                          </a:solidFill>
                          <a:effectLst/>
                          <a:latin typeface="Times New Roman" panose="02020603050405020304" pitchFamily="18" charset="0"/>
                          <a:ea typeface="Times New Roman" panose="02020603050405020304" pitchFamily="18" charset="0"/>
                        </a:rPr>
                        <a:t>-3</a:t>
                      </a:r>
                      <a:r>
                        <a:rPr lang="en-US" sz="1800" b="1" dirty="0">
                          <a:solidFill>
                            <a:schemeClr val="bg1"/>
                          </a:solidFill>
                          <a:effectLst/>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7938" indent="0" algn="ctr">
                        <a:lnSpc>
                          <a:spcPct val="100000"/>
                        </a:lnSpc>
                        <a:spcAft>
                          <a:spcPts val="0"/>
                        </a:spcAft>
                        <a:tabLst/>
                      </a:pPr>
                      <a:r>
                        <a:rPr lang="en-GB" sz="1800" b="1" dirty="0">
                          <a:solidFill>
                            <a:schemeClr val="bg1"/>
                          </a:solidFill>
                          <a:effectLst/>
                          <a:latin typeface="Times New Roman" panose="02020603050405020304" pitchFamily="18" charset="0"/>
                          <a:ea typeface="Times New Roman" panose="02020603050405020304" pitchFamily="18" charset="0"/>
                        </a:rPr>
                        <a:t>ASD</a:t>
                      </a:r>
                      <a:endParaRPr lang="en-US" sz="2000" dirty="0">
                        <a:solidFill>
                          <a:schemeClr val="bg1"/>
                        </a:solidFill>
                        <a:effectLst/>
                        <a:latin typeface="Times New Roman" panose="02020603050405020304" pitchFamily="18" charset="0"/>
                        <a:ea typeface="Times New Roman" panose="02020603050405020304" pitchFamily="18" charset="0"/>
                      </a:endParaRPr>
                    </a:p>
                    <a:p>
                      <a:pPr marL="7938" indent="0" algn="ctr">
                        <a:lnSpc>
                          <a:spcPct val="100000"/>
                        </a:lnSpc>
                        <a:spcAft>
                          <a:spcPts val="0"/>
                        </a:spcAft>
                        <a:tabLst/>
                      </a:pPr>
                      <a:r>
                        <a:rPr lang="en-US" sz="1800" b="1" dirty="0">
                          <a:solidFill>
                            <a:schemeClr val="bg1"/>
                          </a:solidFill>
                          <a:effectLst/>
                          <a:latin typeface="Times New Roman" panose="02020603050405020304" pitchFamily="18" charset="0"/>
                          <a:ea typeface="Times New Roman" panose="02020603050405020304" pitchFamily="18" charset="0"/>
                        </a:rPr>
                        <a:t>(Bq.m</a:t>
                      </a:r>
                      <a:r>
                        <a:rPr lang="en-US" sz="1800" b="1" baseline="30000" dirty="0">
                          <a:solidFill>
                            <a:schemeClr val="bg1"/>
                          </a:solidFill>
                          <a:effectLst/>
                          <a:latin typeface="Times New Roman" panose="02020603050405020304" pitchFamily="18" charset="0"/>
                          <a:ea typeface="Times New Roman" panose="02020603050405020304" pitchFamily="18" charset="0"/>
                        </a:rPr>
                        <a:t>-3</a:t>
                      </a:r>
                      <a:r>
                        <a:rPr lang="en-US" sz="1800" b="1" dirty="0">
                          <a:solidFill>
                            <a:schemeClr val="bg1"/>
                          </a:solidFill>
                          <a:effectLst/>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7938" indent="0" algn="ctr">
                        <a:lnSpc>
                          <a:spcPct val="100000"/>
                        </a:lnSpc>
                        <a:spcAft>
                          <a:spcPts val="0"/>
                        </a:spcAft>
                        <a:tabLst/>
                      </a:pPr>
                      <a:r>
                        <a:rPr lang="en-GB" sz="1800" b="1" dirty="0">
                          <a:solidFill>
                            <a:schemeClr val="bg1"/>
                          </a:solidFill>
                          <a:effectLst/>
                          <a:latin typeface="Calibri" panose="020F0502020204030204" pitchFamily="34" charset="0"/>
                          <a:ea typeface="Times New Roman" panose="02020603050405020304" pitchFamily="18" charset="0"/>
                        </a:rPr>
                        <a:t>﻿</a:t>
                      </a:r>
                      <a:r>
                        <a:rPr lang="en-GB" sz="1800" b="1" dirty="0">
                          <a:solidFill>
                            <a:schemeClr val="bg1"/>
                          </a:solidFill>
                          <a:effectLst/>
                          <a:latin typeface="Times New Roman" panose="02020603050405020304" pitchFamily="18" charset="0"/>
                          <a:ea typeface="Times New Roman" panose="02020603050405020304" pitchFamily="18" charset="0"/>
                        </a:rPr>
                        <a:t>GM</a:t>
                      </a:r>
                      <a:endParaRPr lang="en-US" sz="2000" dirty="0">
                        <a:solidFill>
                          <a:schemeClr val="bg1"/>
                        </a:solidFill>
                        <a:effectLst/>
                        <a:latin typeface="Times New Roman" panose="02020603050405020304" pitchFamily="18" charset="0"/>
                        <a:ea typeface="Times New Roman" panose="02020603050405020304" pitchFamily="18" charset="0"/>
                      </a:endParaRPr>
                    </a:p>
                    <a:p>
                      <a:pPr marL="7938" indent="0" algn="ctr">
                        <a:lnSpc>
                          <a:spcPct val="100000"/>
                        </a:lnSpc>
                        <a:spcAft>
                          <a:spcPts val="0"/>
                        </a:spcAft>
                        <a:tabLst/>
                      </a:pPr>
                      <a:r>
                        <a:rPr lang="en-US" sz="1800" b="1" dirty="0">
                          <a:solidFill>
                            <a:schemeClr val="bg1"/>
                          </a:solidFill>
                          <a:effectLst/>
                          <a:latin typeface="Times New Roman" panose="02020603050405020304" pitchFamily="18" charset="0"/>
                          <a:ea typeface="Times New Roman" panose="02020603050405020304" pitchFamily="18" charset="0"/>
                        </a:rPr>
                        <a:t>(Bq.m</a:t>
                      </a:r>
                      <a:r>
                        <a:rPr lang="en-US" sz="1800" b="1" baseline="30000" dirty="0">
                          <a:solidFill>
                            <a:schemeClr val="bg1"/>
                          </a:solidFill>
                          <a:effectLst/>
                          <a:latin typeface="Times New Roman" panose="02020603050405020304" pitchFamily="18" charset="0"/>
                          <a:ea typeface="Times New Roman" panose="02020603050405020304" pitchFamily="18" charset="0"/>
                        </a:rPr>
                        <a:t>-3</a:t>
                      </a:r>
                      <a:r>
                        <a:rPr lang="en-US" sz="1800" b="1" dirty="0">
                          <a:solidFill>
                            <a:schemeClr val="bg1"/>
                          </a:solidFill>
                          <a:effectLst/>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7938" indent="0" algn="ctr">
                        <a:lnSpc>
                          <a:spcPct val="100000"/>
                        </a:lnSpc>
                        <a:spcAft>
                          <a:spcPts val="0"/>
                        </a:spcAft>
                        <a:tabLst/>
                      </a:pPr>
                      <a:r>
                        <a:rPr lang="en-GB" sz="1800" b="1" dirty="0">
                          <a:solidFill>
                            <a:schemeClr val="bg1"/>
                          </a:solidFill>
                          <a:effectLst/>
                          <a:latin typeface="Times New Roman" panose="02020603050405020304" pitchFamily="18" charset="0"/>
                          <a:ea typeface="Times New Roman" panose="02020603050405020304" pitchFamily="18" charset="0"/>
                        </a:rPr>
                        <a:t>GSD</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7938" indent="0" algn="ctr">
                        <a:lnSpc>
                          <a:spcPct val="100000"/>
                        </a:lnSpc>
                        <a:spcAft>
                          <a:spcPts val="0"/>
                        </a:spcAft>
                        <a:tabLst/>
                      </a:pPr>
                      <a:r>
                        <a:rPr lang="en-GB" sz="1800" b="1" dirty="0">
                          <a:solidFill>
                            <a:schemeClr val="bg1"/>
                          </a:solidFill>
                          <a:effectLst/>
                          <a:latin typeface="Times New Roman" panose="02020603050405020304" pitchFamily="18" charset="0"/>
                          <a:ea typeface="Times New Roman" panose="02020603050405020304" pitchFamily="18" charset="0"/>
                        </a:rPr>
                        <a:t>Range</a:t>
                      </a:r>
                      <a:endParaRPr lang="en-US" sz="2000" dirty="0">
                        <a:solidFill>
                          <a:schemeClr val="bg1"/>
                        </a:solidFill>
                        <a:effectLst/>
                        <a:latin typeface="Times New Roman" panose="02020603050405020304" pitchFamily="18" charset="0"/>
                        <a:ea typeface="Times New Roman" panose="02020603050405020304" pitchFamily="18" charset="0"/>
                      </a:endParaRPr>
                    </a:p>
                    <a:p>
                      <a:pPr marL="7938" indent="0" algn="ctr">
                        <a:lnSpc>
                          <a:spcPct val="100000"/>
                        </a:lnSpc>
                        <a:spcAft>
                          <a:spcPts val="0"/>
                        </a:spcAft>
                        <a:tabLst/>
                      </a:pPr>
                      <a:r>
                        <a:rPr lang="en-US" sz="1800" b="1" dirty="0">
                          <a:solidFill>
                            <a:schemeClr val="bg1"/>
                          </a:solidFill>
                          <a:effectLst/>
                          <a:latin typeface="Times New Roman" panose="02020603050405020304" pitchFamily="18" charset="0"/>
                          <a:ea typeface="Times New Roman" panose="02020603050405020304" pitchFamily="18" charset="0"/>
                        </a:rPr>
                        <a:t>(Bq.m</a:t>
                      </a:r>
                      <a:r>
                        <a:rPr lang="en-US" sz="1800" b="1" baseline="30000" dirty="0">
                          <a:solidFill>
                            <a:schemeClr val="bg1"/>
                          </a:solidFill>
                          <a:effectLst/>
                          <a:latin typeface="Times New Roman" panose="02020603050405020304" pitchFamily="18" charset="0"/>
                          <a:ea typeface="Times New Roman" panose="02020603050405020304" pitchFamily="18" charset="0"/>
                        </a:rPr>
                        <a:t>-3</a:t>
                      </a:r>
                      <a:r>
                        <a:rPr lang="en-US" sz="1800" b="1" dirty="0">
                          <a:solidFill>
                            <a:schemeClr val="bg1"/>
                          </a:solidFill>
                          <a:effectLst/>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7938" indent="0" algn="ctr">
                        <a:lnSpc>
                          <a:spcPct val="100000"/>
                        </a:lnSpc>
                        <a:spcAft>
                          <a:spcPts val="0"/>
                        </a:spcAft>
                        <a:tabLst/>
                      </a:pPr>
                      <a:r>
                        <a:rPr lang="en-GB" sz="1800" b="1" dirty="0">
                          <a:solidFill>
                            <a:schemeClr val="bg1"/>
                          </a:solidFill>
                          <a:effectLst/>
                          <a:latin typeface="Times New Roman" panose="02020603050405020304" pitchFamily="18" charset="0"/>
                          <a:ea typeface="Times New Roman" panose="02020603050405020304" pitchFamily="18" charset="0"/>
                        </a:rPr>
                        <a:t>Median</a:t>
                      </a:r>
                      <a:endParaRPr lang="en-US" sz="2000" dirty="0">
                        <a:solidFill>
                          <a:schemeClr val="bg1"/>
                        </a:solidFill>
                        <a:effectLst/>
                        <a:latin typeface="Times New Roman" panose="02020603050405020304" pitchFamily="18" charset="0"/>
                        <a:ea typeface="Times New Roman" panose="02020603050405020304" pitchFamily="18" charset="0"/>
                      </a:endParaRPr>
                    </a:p>
                    <a:p>
                      <a:pPr marL="7938" indent="0" algn="ctr">
                        <a:lnSpc>
                          <a:spcPct val="100000"/>
                        </a:lnSpc>
                        <a:spcAft>
                          <a:spcPts val="0"/>
                        </a:spcAft>
                        <a:tabLst/>
                      </a:pPr>
                      <a:r>
                        <a:rPr lang="en-US" sz="1800" b="1" dirty="0">
                          <a:solidFill>
                            <a:schemeClr val="bg1"/>
                          </a:solidFill>
                          <a:effectLst/>
                          <a:latin typeface="Times New Roman" panose="02020603050405020304" pitchFamily="18" charset="0"/>
                          <a:ea typeface="Times New Roman" panose="02020603050405020304" pitchFamily="18" charset="0"/>
                        </a:rPr>
                        <a:t>(Bq.m</a:t>
                      </a:r>
                      <a:r>
                        <a:rPr lang="en-US" sz="1800" b="1" baseline="30000" dirty="0">
                          <a:solidFill>
                            <a:schemeClr val="bg1"/>
                          </a:solidFill>
                          <a:effectLst/>
                          <a:latin typeface="Times New Roman" panose="02020603050405020304" pitchFamily="18" charset="0"/>
                          <a:ea typeface="Times New Roman" panose="02020603050405020304" pitchFamily="18" charset="0"/>
                        </a:rPr>
                        <a:t>-3</a:t>
                      </a:r>
                      <a:r>
                        <a:rPr lang="en-US" sz="1800" b="1" dirty="0">
                          <a:solidFill>
                            <a:schemeClr val="bg1"/>
                          </a:solidFill>
                          <a:effectLst/>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2371773"/>
                  </a:ext>
                </a:extLst>
              </a:tr>
              <a:tr h="0">
                <a:tc>
                  <a:txBody>
                    <a:bodyPr/>
                    <a:lstStyle/>
                    <a:p>
                      <a:pPr marL="7938" indent="0">
                        <a:lnSpc>
                          <a:spcPct val="150000"/>
                        </a:lnSpc>
                        <a:spcAft>
                          <a:spcPts val="0"/>
                        </a:spcAft>
                        <a:tabLst/>
                      </a:pPr>
                      <a:r>
                        <a:rPr lang="en-GB" sz="1800" b="0" kern="1200" dirty="0">
                          <a:solidFill>
                            <a:srgbClr val="000000"/>
                          </a:solidFill>
                          <a:effectLst/>
                          <a:latin typeface="Times New Roman" panose="02020603050405020304" pitchFamily="18" charset="0"/>
                          <a:ea typeface="Times New Roman" panose="02020603050405020304" pitchFamily="18" charset="0"/>
                          <a:cs typeface="+mn-cs"/>
                        </a:rPr>
                        <a:t>Mining area</a:t>
                      </a:r>
                      <a:endParaRPr lang="en-US" sz="1800" b="0" kern="1200" dirty="0">
                        <a:solidFill>
                          <a:srgbClr val="000000"/>
                        </a:solidFill>
                        <a:effectLst/>
                        <a:latin typeface="Times New Roman" panose="02020603050405020304" pitchFamily="18" charset="0"/>
                        <a:ea typeface="Times New Roman" panose="02020603050405020304" pitchFamily="18" charset="0"/>
                        <a:cs typeface="+mn-cs"/>
                      </a:endParaRPr>
                    </a:p>
                  </a:txBody>
                  <a:tcPr marL="68580" marR="68580" marT="0" marB="0"/>
                </a:tc>
                <a:tc>
                  <a:txBody>
                    <a:bodyPr/>
                    <a:lstStyle/>
                    <a:p>
                      <a:pPr marL="7938" indent="0" algn="r">
                        <a:lnSpc>
                          <a:spcPct val="150000"/>
                        </a:lnSpc>
                        <a:spcAft>
                          <a:spcPts val="0"/>
                        </a:spcAft>
                        <a:tabLst/>
                      </a:pPr>
                      <a:r>
                        <a:rPr lang="en-US" sz="1800" b="0" dirty="0">
                          <a:solidFill>
                            <a:srgbClr val="000000"/>
                          </a:solidFill>
                          <a:effectLst/>
                          <a:latin typeface="Times New Roman" panose="02020603050405020304" pitchFamily="18" charset="0"/>
                          <a:ea typeface="Times New Roman" panose="02020603050405020304" pitchFamily="18" charset="0"/>
                        </a:rPr>
                        <a:t>19</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9,008</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4,286.2</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7,799.7</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ct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1.80</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ct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1,748 – 1,6381</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8,954</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07899452"/>
                  </a:ext>
                </a:extLst>
              </a:tr>
              <a:tr h="0">
                <a:tc>
                  <a:txBody>
                    <a:bodyPr/>
                    <a:lstStyle/>
                    <a:p>
                      <a:pPr marL="7938" indent="0">
                        <a:lnSpc>
                          <a:spcPct val="150000"/>
                        </a:lnSpc>
                        <a:spcAft>
                          <a:spcPts val="0"/>
                        </a:spcAft>
                        <a:tabLst/>
                      </a:pPr>
                      <a:r>
                        <a:rPr lang="en-GB" sz="1800" b="0" kern="1200" dirty="0">
                          <a:solidFill>
                            <a:srgbClr val="000000"/>
                          </a:solidFill>
                          <a:effectLst/>
                          <a:latin typeface="Times New Roman" panose="02020603050405020304" pitchFamily="18" charset="0"/>
                          <a:ea typeface="Times New Roman" panose="02020603050405020304" pitchFamily="18" charset="0"/>
                          <a:cs typeface="+mn-cs"/>
                        </a:rPr>
                        <a:t>Office area</a:t>
                      </a:r>
                      <a:endParaRPr lang="en-US" sz="1800" b="0" kern="1200" dirty="0">
                        <a:solidFill>
                          <a:srgbClr val="000000"/>
                        </a:solidFill>
                        <a:effectLst/>
                        <a:latin typeface="Times New Roman" panose="02020603050405020304" pitchFamily="18" charset="0"/>
                        <a:ea typeface="Times New Roman" panose="02020603050405020304" pitchFamily="18" charset="0"/>
                        <a:cs typeface="+mn-cs"/>
                      </a:endParaRPr>
                    </a:p>
                  </a:txBody>
                  <a:tcPr marL="68580" marR="68580" marT="0" marB="0"/>
                </a:tc>
                <a:tc>
                  <a:txBody>
                    <a:bodyPr/>
                    <a:lstStyle/>
                    <a:p>
                      <a:pPr marL="7938" indent="0" algn="r">
                        <a:lnSpc>
                          <a:spcPct val="150000"/>
                        </a:lnSpc>
                        <a:spcAft>
                          <a:spcPts val="0"/>
                        </a:spcAft>
                        <a:tabLst/>
                      </a:pPr>
                      <a:r>
                        <a:rPr lang="en-US" sz="1800" b="0" dirty="0">
                          <a:solidFill>
                            <a:srgbClr val="000000"/>
                          </a:solidFill>
                          <a:effectLst/>
                          <a:latin typeface="Times New Roman" panose="02020603050405020304" pitchFamily="18" charset="0"/>
                          <a:ea typeface="Times New Roman" panose="02020603050405020304" pitchFamily="18" charset="0"/>
                        </a:rPr>
                        <a:t>3</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14,190</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10,500.5</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11,192.8</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ct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2.09</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ct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4,227 – 25,156</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13,187</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05909567"/>
                  </a:ext>
                </a:extLst>
              </a:tr>
              <a:tr h="0">
                <a:tc>
                  <a:txBody>
                    <a:bodyPr/>
                    <a:lstStyle/>
                    <a:p>
                      <a:pPr marL="7938" indent="0">
                        <a:lnSpc>
                          <a:spcPct val="150000"/>
                        </a:lnSpc>
                        <a:spcAft>
                          <a:spcPts val="0"/>
                        </a:spcAft>
                        <a:tabLst/>
                      </a:pPr>
                      <a:r>
                        <a:rPr lang="en-GB" sz="1800" b="0" kern="1200" dirty="0">
                          <a:solidFill>
                            <a:srgbClr val="000000"/>
                          </a:solidFill>
                          <a:effectLst/>
                          <a:latin typeface="Times New Roman" panose="02020603050405020304" pitchFamily="18" charset="0"/>
                          <a:ea typeface="Times New Roman" panose="02020603050405020304" pitchFamily="18" charset="0"/>
                          <a:cs typeface="+mn-cs"/>
                        </a:rPr>
                        <a:t>Residence area</a:t>
                      </a:r>
                      <a:endParaRPr lang="en-US" sz="1800" b="0" kern="1200" dirty="0">
                        <a:solidFill>
                          <a:srgbClr val="000000"/>
                        </a:solidFill>
                        <a:effectLst/>
                        <a:latin typeface="Times New Roman" panose="02020603050405020304" pitchFamily="18" charset="0"/>
                        <a:ea typeface="Times New Roman" panose="02020603050405020304" pitchFamily="18" charset="0"/>
                        <a:cs typeface="+mn-cs"/>
                      </a:endParaRPr>
                    </a:p>
                  </a:txBody>
                  <a:tcPr marL="68580" marR="68580" marT="0" marB="0"/>
                </a:tc>
                <a:tc>
                  <a:txBody>
                    <a:bodyPr/>
                    <a:lstStyle/>
                    <a:p>
                      <a:pPr marL="44450" indent="0" algn="r">
                        <a:lnSpc>
                          <a:spcPct val="150000"/>
                        </a:lnSpc>
                        <a:spcAft>
                          <a:spcPts val="0"/>
                        </a:spcAft>
                        <a:tabLst/>
                      </a:pPr>
                      <a:r>
                        <a:rPr lang="en-US" sz="1800" b="0" dirty="0">
                          <a:solidFill>
                            <a:srgbClr val="000000"/>
                          </a:solidFill>
                          <a:effectLst/>
                          <a:latin typeface="Times New Roman" panose="02020603050405020304" pitchFamily="18" charset="0"/>
                          <a:ea typeface="Times New Roman" panose="02020603050405020304" pitchFamily="18" charset="0"/>
                        </a:rPr>
                        <a:t>2</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2,506</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830.1</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2,436.3</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ct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1.27</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ct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1,919 – 3,093</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2,506</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84119382"/>
                  </a:ext>
                </a:extLst>
              </a:tr>
              <a:tr h="94740">
                <a:tc>
                  <a:txBody>
                    <a:bodyPr/>
                    <a:lstStyle/>
                    <a:p>
                      <a:pPr marL="7938" indent="0">
                        <a:lnSpc>
                          <a:spcPct val="150000"/>
                        </a:lnSpc>
                        <a:spcAft>
                          <a:spcPts val="0"/>
                        </a:spcAft>
                        <a:tabLst/>
                      </a:pPr>
                      <a:r>
                        <a:rPr lang="en-US" sz="1800" b="0" kern="1200" dirty="0">
                          <a:solidFill>
                            <a:srgbClr val="000000"/>
                          </a:solidFill>
                          <a:effectLst/>
                          <a:latin typeface="Times New Roman" panose="02020603050405020304" pitchFamily="18" charset="0"/>
                          <a:ea typeface="Times New Roman" panose="02020603050405020304" pitchFamily="18" charset="0"/>
                          <a:cs typeface="+mn-cs"/>
                        </a:rPr>
                        <a:t>Total Data</a:t>
                      </a:r>
                    </a:p>
                  </a:txBody>
                  <a:tcPr marL="68580" marR="68580" marT="0" marB="0"/>
                </a:tc>
                <a:tc>
                  <a:txBody>
                    <a:bodyPr/>
                    <a:lstStyle/>
                    <a:p>
                      <a:pPr marL="7938" indent="0" algn="r">
                        <a:lnSpc>
                          <a:spcPct val="150000"/>
                        </a:lnSpc>
                        <a:spcAft>
                          <a:spcPts val="0"/>
                        </a:spcAft>
                        <a:tabLst/>
                      </a:pPr>
                      <a:r>
                        <a:rPr lang="en-US" sz="1800" b="0" dirty="0">
                          <a:solidFill>
                            <a:srgbClr val="000000"/>
                          </a:solidFill>
                          <a:effectLst/>
                          <a:latin typeface="Times New Roman" panose="02020603050405020304" pitchFamily="18" charset="0"/>
                          <a:ea typeface="Times New Roman" panose="02020603050405020304" pitchFamily="18" charset="0"/>
                        </a:rPr>
                        <a:t>24</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9,114</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5,582.3</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7,405.8</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ct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1.99</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ct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1,748 – 2,5156</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7938" indent="0" algn="r">
                        <a:lnSpc>
                          <a:spcPct val="150000"/>
                        </a:lnSpc>
                        <a:spcAft>
                          <a:spcPts val="0"/>
                        </a:spcAft>
                        <a:tabLst/>
                      </a:pPr>
                      <a:r>
                        <a:rPr lang="en-US" sz="1800" dirty="0">
                          <a:solidFill>
                            <a:srgbClr val="000000"/>
                          </a:solidFill>
                          <a:effectLst/>
                          <a:latin typeface="Times New Roman" panose="02020603050405020304" pitchFamily="18" charset="0"/>
                          <a:ea typeface="Times New Roman" panose="02020603050405020304" pitchFamily="18" charset="0"/>
                        </a:rPr>
                        <a:t>8,849</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61404799"/>
                  </a:ext>
                </a:extLst>
              </a:tr>
            </a:tbl>
          </a:graphicData>
        </a:graphic>
      </p:graphicFrame>
      <p:sp>
        <p:nvSpPr>
          <p:cNvPr id="4" name="Slide Number Placeholder 3">
            <a:extLst>
              <a:ext uri="{FF2B5EF4-FFF2-40B4-BE49-F238E27FC236}">
                <a16:creationId xmlns:a16="http://schemas.microsoft.com/office/drawing/2014/main" id="{B1FAA9C6-168E-F347-9258-07316BB8A747}"/>
              </a:ext>
            </a:extLst>
          </p:cNvPr>
          <p:cNvSpPr>
            <a:spLocks noGrp="1"/>
          </p:cNvSpPr>
          <p:nvPr>
            <p:ph type="sldNum" sz="quarter" idx="12"/>
          </p:nvPr>
        </p:nvSpPr>
        <p:spPr/>
        <p:txBody>
          <a:bodyPr/>
          <a:lstStyle/>
          <a:p>
            <a:fld id="{F8CA464F-D396-FE46-9F8D-5C0A709C205A}" type="slidenum">
              <a:rPr lang="en-US" smtClean="0"/>
              <a:t>14</a:t>
            </a:fld>
            <a:endParaRPr lang="en-US"/>
          </a:p>
        </p:txBody>
      </p:sp>
      <p:sp>
        <p:nvSpPr>
          <p:cNvPr id="9" name="TextBox 8">
            <a:extLst>
              <a:ext uri="{FF2B5EF4-FFF2-40B4-BE49-F238E27FC236}">
                <a16:creationId xmlns:a16="http://schemas.microsoft.com/office/drawing/2014/main" id="{11A87E3D-0DB1-E740-924D-439B9AA6D7AA}"/>
              </a:ext>
            </a:extLst>
          </p:cNvPr>
          <p:cNvSpPr txBox="1"/>
          <p:nvPr/>
        </p:nvSpPr>
        <p:spPr>
          <a:xfrm>
            <a:off x="633046" y="6449893"/>
            <a:ext cx="6929334" cy="408107"/>
          </a:xfrm>
          <a:prstGeom prst="rect">
            <a:avLst/>
          </a:prstGeom>
        </p:spPr>
        <p:txBody>
          <a:bodyPr vert="horz" wrap="square" lIns="91440" tIns="91440" rIns="91440" bIns="91440" rtlCol="0" anchor="ctr" anchorCtr="0">
            <a:normAutofit/>
          </a:bodyPr>
          <a:lstStyle/>
          <a:p>
            <a:r>
              <a:rPr lang="en-US" sz="1400" dirty="0">
                <a:solidFill>
                  <a:srgbClr val="002060"/>
                </a:solidFill>
              </a:rPr>
              <a:t>WHO reference level is below 10,000 to 100,000 Bq/m</a:t>
            </a:r>
            <a:r>
              <a:rPr lang="en-US" sz="1400" baseline="30000" dirty="0">
                <a:solidFill>
                  <a:srgbClr val="002060"/>
                </a:solidFill>
              </a:rPr>
              <a:t>3</a:t>
            </a:r>
          </a:p>
        </p:txBody>
      </p:sp>
    </p:spTree>
    <p:extLst>
      <p:ext uri="{BB962C8B-B14F-4D97-AF65-F5344CB8AC3E}">
        <p14:creationId xmlns:p14="http://schemas.microsoft.com/office/powerpoint/2010/main" val="2221164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BB6B9-3262-7049-84A6-620BF06DDCB3}"/>
              </a:ext>
            </a:extLst>
          </p:cNvPr>
          <p:cNvSpPr>
            <a:spLocks noGrp="1"/>
          </p:cNvSpPr>
          <p:nvPr>
            <p:ph type="title"/>
          </p:nvPr>
        </p:nvSpPr>
        <p:spPr/>
        <p:txBody>
          <a:bodyPr>
            <a:normAutofit fontScale="90000"/>
          </a:bodyPr>
          <a:lstStyle/>
          <a:p>
            <a:r>
              <a:rPr lang="en-GB" dirty="0"/>
              <a:t>Previous studies on soil gas radon in Indonesia</a:t>
            </a:r>
            <a:endParaRPr lang="en-US" dirty="0"/>
          </a:p>
        </p:txBody>
      </p:sp>
      <p:graphicFrame>
        <p:nvGraphicFramePr>
          <p:cNvPr id="5" name="Content Placeholder 4">
            <a:extLst>
              <a:ext uri="{FF2B5EF4-FFF2-40B4-BE49-F238E27FC236}">
                <a16:creationId xmlns:a16="http://schemas.microsoft.com/office/drawing/2014/main" id="{89C897D4-CD85-254E-AF02-2BEBD259C3B1}"/>
              </a:ext>
            </a:extLst>
          </p:cNvPr>
          <p:cNvGraphicFramePr>
            <a:graphicFrameLocks noGrp="1"/>
          </p:cNvGraphicFramePr>
          <p:nvPr>
            <p:ph idx="1"/>
            <p:extLst>
              <p:ext uri="{D42A27DB-BD31-4B8C-83A1-F6EECF244321}">
                <p14:modId xmlns:p14="http://schemas.microsoft.com/office/powerpoint/2010/main" val="1372215106"/>
              </p:ext>
            </p:extLst>
          </p:nvPr>
        </p:nvGraphicFramePr>
        <p:xfrm>
          <a:off x="457200" y="1602658"/>
          <a:ext cx="8229232" cy="4849024"/>
        </p:xfrm>
        <a:graphic>
          <a:graphicData uri="http://schemas.openxmlformats.org/drawingml/2006/table">
            <a:tbl>
              <a:tblPr firstRow="1" firstCol="1" bandRow="1">
                <a:tableStyleId>{5C22544A-7EE6-4342-B048-85BDC9FD1C3A}</a:tableStyleId>
              </a:tblPr>
              <a:tblGrid>
                <a:gridCol w="324485">
                  <a:extLst>
                    <a:ext uri="{9D8B030D-6E8A-4147-A177-3AD203B41FA5}">
                      <a16:colId xmlns:a16="http://schemas.microsoft.com/office/drawing/2014/main" val="3143013438"/>
                    </a:ext>
                  </a:extLst>
                </a:gridCol>
                <a:gridCol w="3100307">
                  <a:extLst>
                    <a:ext uri="{9D8B030D-6E8A-4147-A177-3AD203B41FA5}">
                      <a16:colId xmlns:a16="http://schemas.microsoft.com/office/drawing/2014/main" val="2482687107"/>
                    </a:ext>
                  </a:extLst>
                </a:gridCol>
                <a:gridCol w="2157801">
                  <a:extLst>
                    <a:ext uri="{9D8B030D-6E8A-4147-A177-3AD203B41FA5}">
                      <a16:colId xmlns:a16="http://schemas.microsoft.com/office/drawing/2014/main" val="1999133175"/>
                    </a:ext>
                  </a:extLst>
                </a:gridCol>
                <a:gridCol w="2646639">
                  <a:extLst>
                    <a:ext uri="{9D8B030D-6E8A-4147-A177-3AD203B41FA5}">
                      <a16:colId xmlns:a16="http://schemas.microsoft.com/office/drawing/2014/main" val="302265409"/>
                    </a:ext>
                  </a:extLst>
                </a:gridCol>
              </a:tblGrid>
              <a:tr h="459904">
                <a:tc>
                  <a:txBody>
                    <a:bodyPr/>
                    <a:lstStyle/>
                    <a:p>
                      <a:pPr marL="0" lvl="1" indent="0">
                        <a:spcAft>
                          <a:spcPts val="0"/>
                        </a:spcAft>
                        <a:tabLst/>
                      </a:pPr>
                      <a:r>
                        <a:rPr lang="en-US" sz="1600" b="1" kern="1200" dirty="0">
                          <a:solidFill>
                            <a:schemeClr val="lt1"/>
                          </a:solidFill>
                          <a:effectLst/>
                          <a:latin typeface="+mn-lt"/>
                          <a:ea typeface="+mn-ea"/>
                          <a:cs typeface="+mn-cs"/>
                        </a:rPr>
                        <a:t>No</a:t>
                      </a:r>
                    </a:p>
                  </a:txBody>
                  <a:tcPr marL="17780" marR="17780" marT="0" marB="0" anchor="ctr"/>
                </a:tc>
                <a:tc>
                  <a:txBody>
                    <a:bodyPr/>
                    <a:lstStyle/>
                    <a:p>
                      <a:pPr marL="0" lvl="1" indent="0" algn="ctr">
                        <a:spcAft>
                          <a:spcPts val="0"/>
                        </a:spcAft>
                        <a:tabLst/>
                      </a:pPr>
                      <a:r>
                        <a:rPr lang="en-US" sz="1600" dirty="0">
                          <a:effectLst/>
                        </a:rPr>
                        <a:t>Method and Researcher(s)</a:t>
                      </a:r>
                      <a:endParaRPr lang="en-US" sz="1600" dirty="0">
                        <a:effectLst/>
                        <a:latin typeface="Times New Roman" panose="02020603050405020304" pitchFamily="18" charset="0"/>
                        <a:ea typeface="Times New Roman" panose="02020603050405020304" pitchFamily="18" charset="0"/>
                      </a:endParaRPr>
                    </a:p>
                  </a:txBody>
                  <a:tcPr marL="17780" marR="17780" marT="0" marB="0" anchor="ctr"/>
                </a:tc>
                <a:tc>
                  <a:txBody>
                    <a:bodyPr/>
                    <a:lstStyle/>
                    <a:p>
                      <a:pPr marL="0" lvl="1" indent="0" algn="ctr" defTabSz="914400" rtl="0" eaLnBrk="1" latinLnBrk="0" hangingPunct="1">
                        <a:spcAft>
                          <a:spcPts val="0"/>
                        </a:spcAft>
                        <a:tabLst/>
                      </a:pPr>
                      <a:r>
                        <a:rPr lang="en-US" sz="1600" b="1" kern="1200" dirty="0">
                          <a:solidFill>
                            <a:schemeClr val="lt1"/>
                          </a:solidFill>
                          <a:effectLst/>
                          <a:latin typeface="+mn-lt"/>
                          <a:ea typeface="+mn-ea"/>
                          <a:cs typeface="+mn-cs"/>
                        </a:rPr>
                        <a:t>Location</a:t>
                      </a:r>
                    </a:p>
                  </a:txBody>
                  <a:tcPr marL="17780" marR="17780" marT="0" marB="0" anchor="ctr"/>
                </a:tc>
                <a:tc>
                  <a:txBody>
                    <a:bodyPr/>
                    <a:lstStyle/>
                    <a:p>
                      <a:pPr marL="0" lvl="1" indent="0" algn="ctr" defTabSz="914400" rtl="0" eaLnBrk="1" latinLnBrk="0" hangingPunct="1">
                        <a:spcAft>
                          <a:spcPts val="0"/>
                        </a:spcAft>
                        <a:tabLst/>
                      </a:pPr>
                      <a:r>
                        <a:rPr lang="en-US" sz="1800" b="1" kern="1200" dirty="0">
                          <a:solidFill>
                            <a:schemeClr val="lt1"/>
                          </a:solidFill>
                          <a:effectLst/>
                          <a:latin typeface="+mn-lt"/>
                          <a:ea typeface="+mn-ea"/>
                          <a:cs typeface="+mn-cs"/>
                        </a:rPr>
                        <a:t>Measurement Result</a:t>
                      </a:r>
                      <a:r>
                        <a:rPr lang="en-US" sz="1600" dirty="0">
                          <a:effectLst/>
                        </a:rPr>
                        <a:t> </a:t>
                      </a:r>
                      <a:endParaRPr lang="en-US" sz="1600" b="1" kern="1200" dirty="0">
                        <a:solidFill>
                          <a:schemeClr val="lt1"/>
                        </a:solidFill>
                        <a:effectLst/>
                        <a:latin typeface="+mn-lt"/>
                        <a:ea typeface="+mn-ea"/>
                        <a:cs typeface="+mn-cs"/>
                      </a:endParaRPr>
                    </a:p>
                  </a:txBody>
                  <a:tcPr marL="17780" marR="17780" marT="0" marB="0" anchor="ctr"/>
                </a:tc>
                <a:extLst>
                  <a:ext uri="{0D108BD9-81ED-4DB2-BD59-A6C34878D82A}">
                    <a16:rowId xmlns:a16="http://schemas.microsoft.com/office/drawing/2014/main" val="2200321101"/>
                  </a:ext>
                </a:extLst>
              </a:tr>
              <a:tr h="0">
                <a:tc>
                  <a:txBody>
                    <a:bodyPr/>
                    <a:lstStyle/>
                    <a:p>
                      <a:pPr marL="0" lvl="1" indent="0" algn="ctr">
                        <a:spcAft>
                          <a:spcPts val="0"/>
                        </a:spcAft>
                        <a:tabLst/>
                      </a:pPr>
                      <a:r>
                        <a:rPr lang="en-US" sz="1600" b="0" kern="1200" dirty="0">
                          <a:solidFill>
                            <a:schemeClr val="lt1"/>
                          </a:solidFill>
                          <a:effectLst/>
                          <a:latin typeface="+mn-lt"/>
                          <a:ea typeface="+mn-ea"/>
                          <a:cs typeface="+mn-cs"/>
                        </a:rPr>
                        <a:t>1</a:t>
                      </a:r>
                    </a:p>
                  </a:txBody>
                  <a:tcPr marL="17780" marR="17780" marT="0" marB="0"/>
                </a:tc>
                <a:tc>
                  <a:txBody>
                    <a:bodyPr/>
                    <a:lstStyle/>
                    <a:p>
                      <a:pPr marL="0" lvl="1" indent="0">
                        <a:spcAft>
                          <a:spcPts val="0"/>
                        </a:spcAft>
                        <a:tabLst/>
                      </a:pPr>
                      <a:r>
                        <a:rPr lang="en-US" sz="1600" dirty="0">
                          <a:effectLst/>
                        </a:rPr>
                        <a:t>﻿</a:t>
                      </a:r>
                      <a:r>
                        <a:rPr lang="en-US" sz="1600" kern="1200" dirty="0">
                          <a:solidFill>
                            <a:schemeClr val="dk1"/>
                          </a:solidFill>
                          <a:effectLst/>
                          <a:latin typeface="+mn-lt"/>
                          <a:ea typeface="+mn-ea"/>
                          <a:cs typeface="+mn-cs"/>
                        </a:rPr>
                        <a:t>A scintillation counter of the volcanic gas (Zimmer and </a:t>
                      </a:r>
                      <a:r>
                        <a:rPr lang="en-US" sz="1600" kern="1200" dirty="0" err="1">
                          <a:solidFill>
                            <a:schemeClr val="dk1"/>
                          </a:solidFill>
                          <a:effectLst/>
                          <a:latin typeface="+mn-lt"/>
                          <a:ea typeface="+mn-ea"/>
                          <a:cs typeface="+mn-cs"/>
                        </a:rPr>
                        <a:t>Erzinger</a:t>
                      </a:r>
                      <a:r>
                        <a:rPr lang="en-US" sz="1600" kern="1200" dirty="0">
                          <a:solidFill>
                            <a:schemeClr val="dk1"/>
                          </a:solidFill>
                          <a:effectLst/>
                          <a:latin typeface="+mn-lt"/>
                          <a:ea typeface="+mn-ea"/>
                          <a:cs typeface="+mn-cs"/>
                        </a:rPr>
                        <a:t>, 2003)</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M. Merapi, Central Java</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4000-</a:t>
                      </a:r>
                      <a:r>
                        <a:rPr lang="en-US" sz="1600" b="1" kern="1200" dirty="0">
                          <a:solidFill>
                            <a:srgbClr val="FF0000"/>
                          </a:solidFill>
                          <a:effectLst/>
                          <a:latin typeface="+mn-lt"/>
                          <a:ea typeface="+mn-ea"/>
                          <a:cs typeface="+mn-cs"/>
                        </a:rPr>
                        <a:t>15000</a:t>
                      </a:r>
                      <a:r>
                        <a:rPr lang="en-US" sz="1600" kern="1200" dirty="0">
                          <a:solidFill>
                            <a:schemeClr val="dk1"/>
                          </a:solidFill>
                          <a:effectLst/>
                          <a:latin typeface="+mn-lt"/>
                          <a:ea typeface="+mn-ea"/>
                          <a:cs typeface="+mn-cs"/>
                        </a:rPr>
                        <a:t> Bq.m</a:t>
                      </a:r>
                      <a:r>
                        <a:rPr lang="en-US" sz="1600" kern="1200" baseline="30000" dirty="0">
                          <a:solidFill>
                            <a:schemeClr val="dk1"/>
                          </a:solidFill>
                          <a:effectLst/>
                          <a:latin typeface="+mn-lt"/>
                          <a:ea typeface="+mn-ea"/>
                          <a:cs typeface="+mn-cs"/>
                        </a:rPr>
                        <a:t>-3</a:t>
                      </a:r>
                    </a:p>
                  </a:txBody>
                  <a:tcPr marL="17780" marR="17780" marT="0" marB="0"/>
                </a:tc>
                <a:extLst>
                  <a:ext uri="{0D108BD9-81ED-4DB2-BD59-A6C34878D82A}">
                    <a16:rowId xmlns:a16="http://schemas.microsoft.com/office/drawing/2014/main" val="61429644"/>
                  </a:ext>
                </a:extLst>
              </a:tr>
              <a:tr h="0">
                <a:tc>
                  <a:txBody>
                    <a:bodyPr/>
                    <a:lstStyle/>
                    <a:p>
                      <a:pPr marL="0" lvl="1" indent="0" algn="ctr" defTabSz="914400" rtl="0" eaLnBrk="1" latinLnBrk="0" hangingPunct="1">
                        <a:spcAft>
                          <a:spcPts val="0"/>
                        </a:spcAft>
                        <a:tabLst/>
                      </a:pPr>
                      <a:r>
                        <a:rPr lang="en-US" sz="1600" b="0" kern="1200" dirty="0">
                          <a:solidFill>
                            <a:schemeClr val="lt1"/>
                          </a:solidFill>
                          <a:effectLst/>
                          <a:latin typeface="+mn-lt"/>
                          <a:ea typeface="+mn-ea"/>
                          <a:cs typeface="+mn-cs"/>
                        </a:rPr>
                        <a:t>2</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Surface chamber, Lucas and Radiation Monitor Portable, model AB-5, Pylon (</a:t>
                      </a:r>
                      <a:r>
                        <a:rPr lang="en-US" sz="1600" kern="1200" dirty="0" err="1">
                          <a:solidFill>
                            <a:schemeClr val="dk1"/>
                          </a:solidFill>
                          <a:effectLst/>
                          <a:latin typeface="+mn-lt"/>
                          <a:ea typeface="+mn-ea"/>
                          <a:cs typeface="+mn-cs"/>
                        </a:rPr>
                        <a:t>Ginting</a:t>
                      </a:r>
                      <a:r>
                        <a:rPr lang="en-US" sz="1600" kern="1200" dirty="0">
                          <a:solidFill>
                            <a:schemeClr val="dk1"/>
                          </a:solidFill>
                          <a:effectLst/>
                          <a:latin typeface="+mn-lt"/>
                          <a:ea typeface="+mn-ea"/>
                          <a:cs typeface="+mn-cs"/>
                        </a:rPr>
                        <a:t> and Hari, 2004)</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﻿PPTN </a:t>
                      </a:r>
                      <a:r>
                        <a:rPr lang="en-US" sz="1600" kern="1200" dirty="0" err="1">
                          <a:solidFill>
                            <a:schemeClr val="dk1"/>
                          </a:solidFill>
                          <a:effectLst/>
                          <a:latin typeface="+mn-lt"/>
                          <a:ea typeface="+mn-ea"/>
                          <a:cs typeface="+mn-cs"/>
                        </a:rPr>
                        <a:t>Serpong</a:t>
                      </a:r>
                      <a:r>
                        <a:rPr lang="en-US" sz="1600" kern="1200" dirty="0">
                          <a:solidFill>
                            <a:schemeClr val="dk1"/>
                          </a:solidFill>
                          <a:effectLst/>
                          <a:latin typeface="+mn-lt"/>
                          <a:ea typeface="+mn-ea"/>
                          <a:cs typeface="+mn-cs"/>
                        </a:rPr>
                        <a:t>,</a:t>
                      </a:r>
                    </a:p>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South Tangerang, Banten</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225.25 – 1603.12 Bq.m</a:t>
                      </a:r>
                      <a:r>
                        <a:rPr lang="en-US" sz="1600" kern="1200" baseline="30000" dirty="0">
                          <a:solidFill>
                            <a:schemeClr val="dk1"/>
                          </a:solidFill>
                          <a:effectLst/>
                          <a:latin typeface="+mn-lt"/>
                          <a:ea typeface="+mn-ea"/>
                          <a:cs typeface="+mn-cs"/>
                        </a:rPr>
                        <a:t>-3</a:t>
                      </a:r>
                    </a:p>
                  </a:txBody>
                  <a:tcPr marL="17780" marR="17780" marT="0" marB="0"/>
                </a:tc>
                <a:extLst>
                  <a:ext uri="{0D108BD9-81ED-4DB2-BD59-A6C34878D82A}">
                    <a16:rowId xmlns:a16="http://schemas.microsoft.com/office/drawing/2014/main" val="797746507"/>
                  </a:ext>
                </a:extLst>
              </a:tr>
              <a:tr h="0">
                <a:tc>
                  <a:txBody>
                    <a:bodyPr/>
                    <a:lstStyle/>
                    <a:p>
                      <a:pPr marL="0" lvl="1" indent="0" algn="ctr" defTabSz="914400" rtl="0" eaLnBrk="1" latinLnBrk="0" hangingPunct="1">
                        <a:spcAft>
                          <a:spcPts val="0"/>
                        </a:spcAft>
                        <a:tabLst/>
                      </a:pPr>
                      <a:r>
                        <a:rPr lang="en-US" sz="1600" b="0" kern="1200" dirty="0">
                          <a:solidFill>
                            <a:schemeClr val="lt1"/>
                          </a:solidFill>
                          <a:effectLst/>
                          <a:latin typeface="+mn-lt"/>
                          <a:ea typeface="+mn-ea"/>
                          <a:cs typeface="+mn-cs"/>
                        </a:rPr>
                        <a:t>3</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GM detector (</a:t>
                      </a:r>
                      <a:r>
                        <a:rPr lang="en-US" sz="1600" kern="1200" dirty="0" err="1">
                          <a:solidFill>
                            <a:schemeClr val="dk1"/>
                          </a:solidFill>
                          <a:effectLst/>
                          <a:latin typeface="+mn-lt"/>
                          <a:ea typeface="+mn-ea"/>
                          <a:cs typeface="+mn-cs"/>
                        </a:rPr>
                        <a:t>Lubis</a:t>
                      </a:r>
                      <a:r>
                        <a:rPr lang="en-US" sz="1600" kern="1200" dirty="0">
                          <a:solidFill>
                            <a:schemeClr val="dk1"/>
                          </a:solidFill>
                          <a:effectLst/>
                          <a:latin typeface="+mn-lt"/>
                          <a:ea typeface="+mn-ea"/>
                          <a:cs typeface="+mn-cs"/>
                        </a:rPr>
                        <a:t> and </a:t>
                      </a:r>
                      <a:r>
                        <a:rPr lang="en-US" sz="1600" kern="1200" dirty="0" err="1">
                          <a:solidFill>
                            <a:schemeClr val="dk1"/>
                          </a:solidFill>
                          <a:effectLst/>
                          <a:latin typeface="+mn-lt"/>
                          <a:ea typeface="+mn-ea"/>
                          <a:cs typeface="+mn-cs"/>
                        </a:rPr>
                        <a:t>Samdara</a:t>
                      </a:r>
                      <a:r>
                        <a:rPr lang="en-US" sz="1600" kern="1200" dirty="0">
                          <a:solidFill>
                            <a:schemeClr val="dk1"/>
                          </a:solidFill>
                          <a:effectLst/>
                          <a:latin typeface="+mn-lt"/>
                          <a:ea typeface="+mn-ea"/>
                          <a:cs typeface="+mn-cs"/>
                        </a:rPr>
                        <a:t>, 2007)</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Bengkulu, Bengkulu</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327-540 Bq.m</a:t>
                      </a:r>
                      <a:r>
                        <a:rPr lang="en-US" sz="1600" kern="1200" baseline="30000" dirty="0">
                          <a:solidFill>
                            <a:schemeClr val="dk1"/>
                          </a:solidFill>
                          <a:effectLst/>
                          <a:latin typeface="+mn-lt"/>
                          <a:ea typeface="+mn-ea"/>
                          <a:cs typeface="+mn-cs"/>
                        </a:rPr>
                        <a:t>-3</a:t>
                      </a:r>
                    </a:p>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Mean: 427 Bq.m</a:t>
                      </a:r>
                      <a:r>
                        <a:rPr lang="en-US" sz="1600" kern="1200" baseline="30000" dirty="0">
                          <a:solidFill>
                            <a:schemeClr val="dk1"/>
                          </a:solidFill>
                          <a:effectLst/>
                          <a:latin typeface="+mn-lt"/>
                          <a:ea typeface="+mn-ea"/>
                          <a:cs typeface="+mn-cs"/>
                        </a:rPr>
                        <a:t>-3</a:t>
                      </a:r>
                      <a:endParaRPr lang="en-US" sz="1600" kern="1200" dirty="0">
                        <a:solidFill>
                          <a:schemeClr val="dk1"/>
                        </a:solidFill>
                        <a:effectLst/>
                        <a:latin typeface="+mn-lt"/>
                        <a:ea typeface="+mn-ea"/>
                        <a:cs typeface="+mn-cs"/>
                      </a:endParaRPr>
                    </a:p>
                  </a:txBody>
                  <a:tcPr marL="17780" marR="17780" marT="0" marB="0"/>
                </a:tc>
                <a:extLst>
                  <a:ext uri="{0D108BD9-81ED-4DB2-BD59-A6C34878D82A}">
                    <a16:rowId xmlns:a16="http://schemas.microsoft.com/office/drawing/2014/main" val="2501485026"/>
                  </a:ext>
                </a:extLst>
              </a:tr>
              <a:tr h="0">
                <a:tc>
                  <a:txBody>
                    <a:bodyPr/>
                    <a:lstStyle/>
                    <a:p>
                      <a:pPr marL="0" lvl="1" indent="0" algn="ctr" defTabSz="914400" rtl="0" eaLnBrk="1" latinLnBrk="0" hangingPunct="1">
                        <a:spcAft>
                          <a:spcPts val="0"/>
                        </a:spcAft>
                        <a:tabLst/>
                      </a:pPr>
                      <a:r>
                        <a:rPr lang="en-US" sz="1600" b="0" kern="1200" dirty="0">
                          <a:solidFill>
                            <a:schemeClr val="lt1"/>
                          </a:solidFill>
                          <a:effectLst/>
                          <a:latin typeface="+mn-lt"/>
                          <a:ea typeface="+mn-ea"/>
                          <a:cs typeface="+mn-cs"/>
                        </a:rPr>
                        <a:t>4</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LR-115 (</a:t>
                      </a:r>
                      <a:r>
                        <a:rPr lang="en-US" sz="1600" kern="1200" dirty="0" err="1">
                          <a:solidFill>
                            <a:schemeClr val="dk1"/>
                          </a:solidFill>
                          <a:effectLst/>
                          <a:latin typeface="+mn-lt"/>
                          <a:ea typeface="+mn-ea"/>
                          <a:cs typeface="+mn-cs"/>
                        </a:rPr>
                        <a:t>Samdara</a:t>
                      </a:r>
                      <a:r>
                        <a:rPr lang="en-US" sz="1600" kern="1200" dirty="0">
                          <a:solidFill>
                            <a:schemeClr val="dk1"/>
                          </a:solidFill>
                          <a:effectLst/>
                          <a:latin typeface="+mn-lt"/>
                          <a:ea typeface="+mn-ea"/>
                          <a:cs typeface="+mn-cs"/>
                        </a:rPr>
                        <a:t> and </a:t>
                      </a:r>
                      <a:r>
                        <a:rPr lang="en-US" sz="1600" kern="1200" dirty="0" err="1">
                          <a:solidFill>
                            <a:schemeClr val="dk1"/>
                          </a:solidFill>
                          <a:effectLst/>
                          <a:latin typeface="+mn-lt"/>
                          <a:ea typeface="+mn-ea"/>
                          <a:cs typeface="+mn-cs"/>
                        </a:rPr>
                        <a:t>Lubis</a:t>
                      </a:r>
                      <a:r>
                        <a:rPr lang="en-US" sz="1600" kern="1200" dirty="0">
                          <a:solidFill>
                            <a:schemeClr val="dk1"/>
                          </a:solidFill>
                          <a:effectLst/>
                          <a:latin typeface="+mn-lt"/>
                          <a:ea typeface="+mn-ea"/>
                          <a:cs typeface="+mn-cs"/>
                        </a:rPr>
                        <a:t>, 2008)</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Bengkulu, Bengkulu</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110-189 </a:t>
                      </a:r>
                      <a:r>
                        <a:rPr lang="en-GB" sz="1600" kern="1200" dirty="0" err="1">
                          <a:solidFill>
                            <a:schemeClr val="dk1"/>
                          </a:solidFill>
                          <a:effectLst/>
                          <a:latin typeface="+mn-lt"/>
                          <a:ea typeface="+mn-ea"/>
                          <a:cs typeface="+mn-cs"/>
                        </a:rPr>
                        <a:t>Bq</a:t>
                      </a:r>
                      <a:r>
                        <a:rPr lang="en-GB" sz="1600" kern="1200" dirty="0">
                          <a:solidFill>
                            <a:schemeClr val="dk1"/>
                          </a:solidFill>
                          <a:effectLst/>
                          <a:latin typeface="+mn-lt"/>
                          <a:ea typeface="+mn-ea"/>
                          <a:cs typeface="+mn-cs"/>
                        </a:rPr>
                        <a:t>.</a:t>
                      </a:r>
                      <a:r>
                        <a:rPr lang="en-US" sz="1600" kern="1200" dirty="0">
                          <a:solidFill>
                            <a:schemeClr val="dk1"/>
                          </a:solidFill>
                          <a:effectLst/>
                          <a:latin typeface="+mn-lt"/>
                          <a:ea typeface="+mn-ea"/>
                          <a:cs typeface="+mn-cs"/>
                        </a:rPr>
                        <a:t>m</a:t>
                      </a:r>
                      <a:r>
                        <a:rPr lang="en-US" sz="1600" kern="1200" baseline="30000" dirty="0">
                          <a:solidFill>
                            <a:schemeClr val="dk1"/>
                          </a:solidFill>
                          <a:effectLst/>
                          <a:latin typeface="+mn-lt"/>
                          <a:ea typeface="+mn-ea"/>
                          <a:cs typeface="+mn-cs"/>
                        </a:rPr>
                        <a:t>-3</a:t>
                      </a:r>
                      <a:endParaRPr lang="en-US" sz="1600" kern="1200" dirty="0">
                        <a:solidFill>
                          <a:schemeClr val="dk1"/>
                        </a:solidFill>
                        <a:effectLst/>
                        <a:latin typeface="+mn-lt"/>
                        <a:ea typeface="+mn-ea"/>
                        <a:cs typeface="+mn-cs"/>
                      </a:endParaRPr>
                    </a:p>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Mean: ﻿136 </a:t>
                      </a:r>
                      <a:r>
                        <a:rPr lang="en-GB" sz="1600" kern="1200" dirty="0" err="1">
                          <a:solidFill>
                            <a:schemeClr val="dk1"/>
                          </a:solidFill>
                          <a:effectLst/>
                          <a:latin typeface="+mn-lt"/>
                          <a:ea typeface="+mn-ea"/>
                          <a:cs typeface="+mn-cs"/>
                        </a:rPr>
                        <a:t>Bq</a:t>
                      </a:r>
                      <a:r>
                        <a:rPr lang="en-GB" sz="1600" kern="1200" dirty="0">
                          <a:solidFill>
                            <a:schemeClr val="dk1"/>
                          </a:solidFill>
                          <a:effectLst/>
                          <a:latin typeface="+mn-lt"/>
                          <a:ea typeface="+mn-ea"/>
                          <a:cs typeface="+mn-cs"/>
                        </a:rPr>
                        <a:t>.</a:t>
                      </a:r>
                      <a:r>
                        <a:rPr lang="en-US" sz="1600" kern="1200" dirty="0">
                          <a:solidFill>
                            <a:schemeClr val="dk1"/>
                          </a:solidFill>
                          <a:effectLst/>
                          <a:latin typeface="+mn-lt"/>
                          <a:ea typeface="+mn-ea"/>
                          <a:cs typeface="+mn-cs"/>
                        </a:rPr>
                        <a:t>m</a:t>
                      </a:r>
                      <a:r>
                        <a:rPr lang="en-US" sz="1600" kern="1200" baseline="30000" dirty="0">
                          <a:solidFill>
                            <a:schemeClr val="dk1"/>
                          </a:solidFill>
                          <a:effectLst/>
                          <a:latin typeface="+mn-lt"/>
                          <a:ea typeface="+mn-ea"/>
                          <a:cs typeface="+mn-cs"/>
                        </a:rPr>
                        <a:t>-3</a:t>
                      </a:r>
                      <a:endParaRPr lang="en-US" sz="1600" kern="1200" dirty="0">
                        <a:solidFill>
                          <a:schemeClr val="dk1"/>
                        </a:solidFill>
                        <a:effectLst/>
                        <a:latin typeface="+mn-lt"/>
                        <a:ea typeface="+mn-ea"/>
                        <a:cs typeface="+mn-cs"/>
                      </a:endParaRPr>
                    </a:p>
                  </a:txBody>
                  <a:tcPr marL="17780" marR="17780" marT="0" marB="0"/>
                </a:tc>
                <a:extLst>
                  <a:ext uri="{0D108BD9-81ED-4DB2-BD59-A6C34878D82A}">
                    <a16:rowId xmlns:a16="http://schemas.microsoft.com/office/drawing/2014/main" val="256816830"/>
                  </a:ext>
                </a:extLst>
              </a:tr>
              <a:tr h="0">
                <a:tc>
                  <a:txBody>
                    <a:bodyPr/>
                    <a:lstStyle/>
                    <a:p>
                      <a:pPr marL="0" lvl="1" indent="0" algn="ctr" defTabSz="914400" rtl="0" eaLnBrk="1" latinLnBrk="0" hangingPunct="1">
                        <a:spcAft>
                          <a:spcPts val="0"/>
                        </a:spcAft>
                        <a:tabLst/>
                      </a:pPr>
                      <a:r>
                        <a:rPr lang="en-US" sz="1600" b="0" kern="1200" dirty="0">
                          <a:solidFill>
                            <a:schemeClr val="lt1"/>
                          </a:solidFill>
                          <a:effectLst/>
                          <a:latin typeface="+mn-lt"/>
                          <a:ea typeface="+mn-ea"/>
                          <a:cs typeface="+mn-cs"/>
                        </a:rPr>
                        <a:t>5</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RAD7 and soil gas probe (</a:t>
                      </a:r>
                      <a:r>
                        <a:rPr lang="en-US" sz="1600" kern="1200" dirty="0" err="1">
                          <a:solidFill>
                            <a:schemeClr val="dk1"/>
                          </a:solidFill>
                          <a:effectLst/>
                          <a:latin typeface="+mn-lt"/>
                          <a:ea typeface="+mn-ea"/>
                          <a:cs typeface="+mn-cs"/>
                        </a:rPr>
                        <a:t>Alfiyan</a:t>
                      </a:r>
                      <a:r>
                        <a:rPr lang="en-US" sz="1600" kern="1200" dirty="0">
                          <a:solidFill>
                            <a:schemeClr val="dk1"/>
                          </a:solidFill>
                          <a:effectLst/>
                          <a:latin typeface="+mn-lt"/>
                          <a:ea typeface="+mn-ea"/>
                          <a:cs typeface="+mn-cs"/>
                        </a:rPr>
                        <a:t> and </a:t>
                      </a:r>
                      <a:r>
                        <a:rPr lang="en-US" sz="1600" kern="1200" dirty="0" err="1">
                          <a:solidFill>
                            <a:schemeClr val="dk1"/>
                          </a:solidFill>
                          <a:effectLst/>
                          <a:latin typeface="+mn-lt"/>
                          <a:ea typeface="+mn-ea"/>
                          <a:cs typeface="+mn-cs"/>
                        </a:rPr>
                        <a:t>Dinoto</a:t>
                      </a:r>
                      <a:r>
                        <a:rPr lang="en-US" sz="1600" kern="1200" dirty="0">
                          <a:solidFill>
                            <a:schemeClr val="dk1"/>
                          </a:solidFill>
                          <a:effectLst/>
                          <a:latin typeface="+mn-lt"/>
                          <a:ea typeface="+mn-ea"/>
                          <a:cs typeface="+mn-cs"/>
                        </a:rPr>
                        <a:t>, 2012)</a:t>
                      </a:r>
                    </a:p>
                  </a:txBody>
                  <a:tcPr marL="17780" marR="17780" marT="0" marB="0"/>
                </a:tc>
                <a:tc>
                  <a:txBody>
                    <a:bodyPr/>
                    <a:lstStyle/>
                    <a:p>
                      <a:pPr marL="0" lvl="1" indent="0" algn="l" defTabSz="914400" rtl="0" eaLnBrk="1" latinLnBrk="0" hangingPunct="1">
                        <a:spcAft>
                          <a:spcPts val="0"/>
                        </a:spcAft>
                        <a:tabLst/>
                      </a:pPr>
                      <a:r>
                        <a:rPr lang="en-US" sz="1600" kern="1200" dirty="0" err="1">
                          <a:solidFill>
                            <a:schemeClr val="dk1"/>
                          </a:solidFill>
                          <a:effectLst/>
                          <a:latin typeface="+mn-lt"/>
                          <a:ea typeface="+mn-ea"/>
                          <a:cs typeface="+mn-cs"/>
                        </a:rPr>
                        <a:t>Sidoarjo</a:t>
                      </a:r>
                      <a:r>
                        <a:rPr lang="en-US" sz="1600" kern="1200" dirty="0">
                          <a:solidFill>
                            <a:schemeClr val="dk1"/>
                          </a:solidFill>
                          <a:effectLst/>
                          <a:latin typeface="+mn-lt"/>
                          <a:ea typeface="+mn-ea"/>
                          <a:cs typeface="+mn-cs"/>
                        </a:rPr>
                        <a:t>, East Java</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Radon 2300-6200 </a:t>
                      </a:r>
                      <a:r>
                        <a:rPr lang="en-GB" sz="1600" kern="1200" dirty="0" err="1">
                          <a:solidFill>
                            <a:schemeClr val="dk1"/>
                          </a:solidFill>
                          <a:effectLst/>
                          <a:latin typeface="+mn-lt"/>
                          <a:ea typeface="+mn-ea"/>
                          <a:cs typeface="+mn-cs"/>
                        </a:rPr>
                        <a:t>Bq</a:t>
                      </a:r>
                      <a:r>
                        <a:rPr lang="en-GB" sz="1600" kern="1200" dirty="0">
                          <a:solidFill>
                            <a:schemeClr val="dk1"/>
                          </a:solidFill>
                          <a:effectLst/>
                          <a:latin typeface="+mn-lt"/>
                          <a:ea typeface="+mn-ea"/>
                          <a:cs typeface="+mn-cs"/>
                        </a:rPr>
                        <a:t>.</a:t>
                      </a:r>
                      <a:r>
                        <a:rPr lang="en-US" sz="1600" kern="1200" dirty="0">
                          <a:solidFill>
                            <a:schemeClr val="dk1"/>
                          </a:solidFill>
                          <a:effectLst/>
                          <a:latin typeface="+mn-lt"/>
                          <a:ea typeface="+mn-ea"/>
                          <a:cs typeface="+mn-cs"/>
                        </a:rPr>
                        <a:t>m</a:t>
                      </a:r>
                      <a:r>
                        <a:rPr lang="en-US" sz="1600" kern="1200" baseline="30000" dirty="0">
                          <a:solidFill>
                            <a:schemeClr val="dk1"/>
                          </a:solidFill>
                          <a:effectLst/>
                          <a:latin typeface="+mn-lt"/>
                          <a:ea typeface="+mn-ea"/>
                          <a:cs typeface="+mn-cs"/>
                        </a:rPr>
                        <a:t>-3</a:t>
                      </a:r>
                      <a:endParaRPr lang="en-US" sz="1600" kern="1200" dirty="0">
                        <a:solidFill>
                          <a:schemeClr val="dk1"/>
                        </a:solidFill>
                        <a:effectLst/>
                        <a:latin typeface="+mn-lt"/>
                        <a:ea typeface="+mn-ea"/>
                        <a:cs typeface="+mn-cs"/>
                      </a:endParaRPr>
                    </a:p>
                  </a:txBody>
                  <a:tcPr marL="17780" marR="17780" marT="0" marB="0"/>
                </a:tc>
                <a:extLst>
                  <a:ext uri="{0D108BD9-81ED-4DB2-BD59-A6C34878D82A}">
                    <a16:rowId xmlns:a16="http://schemas.microsoft.com/office/drawing/2014/main" val="1344820439"/>
                  </a:ext>
                </a:extLst>
              </a:tr>
              <a:tr h="0">
                <a:tc>
                  <a:txBody>
                    <a:bodyPr/>
                    <a:lstStyle/>
                    <a:p>
                      <a:pPr marL="0" lvl="1" indent="0" algn="ctr" defTabSz="914400" rtl="0" eaLnBrk="1" latinLnBrk="0" hangingPunct="1">
                        <a:spcAft>
                          <a:spcPts val="0"/>
                        </a:spcAft>
                        <a:tabLst/>
                      </a:pPr>
                      <a:r>
                        <a:rPr lang="en-US" sz="1600" b="0" kern="1200" dirty="0">
                          <a:solidFill>
                            <a:schemeClr val="lt1"/>
                          </a:solidFill>
                          <a:effectLst/>
                          <a:latin typeface="+mn-lt"/>
                          <a:ea typeface="+mn-ea"/>
                          <a:cs typeface="+mn-cs"/>
                        </a:rPr>
                        <a:t>6</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RAD7 (</a:t>
                      </a:r>
                      <a:r>
                        <a:rPr lang="en-US" sz="1600" kern="1200" dirty="0" err="1">
                          <a:solidFill>
                            <a:schemeClr val="dk1"/>
                          </a:solidFill>
                          <a:effectLst/>
                          <a:latin typeface="+mn-lt"/>
                          <a:ea typeface="+mn-ea"/>
                          <a:cs typeface="+mn-cs"/>
                        </a:rPr>
                        <a:t>Indarto</a:t>
                      </a:r>
                      <a:r>
                        <a:rPr lang="en-US" sz="1600" kern="1200" dirty="0">
                          <a:solidFill>
                            <a:schemeClr val="dk1"/>
                          </a:solidFill>
                          <a:effectLst/>
                          <a:latin typeface="+mn-lt"/>
                          <a:ea typeface="+mn-ea"/>
                          <a:cs typeface="+mn-cs"/>
                        </a:rPr>
                        <a:t> et al., 2013)</a:t>
                      </a:r>
                    </a:p>
                  </a:txBody>
                  <a:tcPr marL="17780" marR="17780" marT="0" marB="0"/>
                </a:tc>
                <a:tc>
                  <a:txBody>
                    <a:bodyPr/>
                    <a:lstStyle/>
                    <a:p>
                      <a:pPr marL="0" lvl="1" indent="0" algn="l" defTabSz="914400" rtl="0" eaLnBrk="1" latinLnBrk="0" hangingPunct="1">
                        <a:spcAft>
                          <a:spcPts val="0"/>
                        </a:spcAft>
                        <a:tabLst/>
                      </a:pPr>
                      <a:r>
                        <a:rPr lang="en-US" sz="1600" kern="1200" dirty="0" err="1">
                          <a:solidFill>
                            <a:schemeClr val="dk1"/>
                          </a:solidFill>
                          <a:effectLst/>
                          <a:latin typeface="+mn-lt"/>
                          <a:ea typeface="+mn-ea"/>
                          <a:cs typeface="+mn-cs"/>
                        </a:rPr>
                        <a:t>Dieng</a:t>
                      </a:r>
                      <a:r>
                        <a:rPr lang="en-US" sz="1600" kern="1200" dirty="0">
                          <a:solidFill>
                            <a:schemeClr val="dk1"/>
                          </a:solidFill>
                          <a:effectLst/>
                          <a:latin typeface="+mn-lt"/>
                          <a:ea typeface="+mn-ea"/>
                          <a:cs typeface="+mn-cs"/>
                        </a:rPr>
                        <a:t>, Central Java</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30-900.43 </a:t>
                      </a:r>
                      <a:r>
                        <a:rPr lang="en-GB" sz="1600" kern="1200" dirty="0" err="1">
                          <a:solidFill>
                            <a:schemeClr val="dk1"/>
                          </a:solidFill>
                          <a:effectLst/>
                          <a:latin typeface="+mn-lt"/>
                          <a:ea typeface="+mn-ea"/>
                          <a:cs typeface="+mn-cs"/>
                        </a:rPr>
                        <a:t>Bq</a:t>
                      </a:r>
                      <a:r>
                        <a:rPr lang="en-GB" sz="1600" kern="1200" dirty="0">
                          <a:solidFill>
                            <a:schemeClr val="dk1"/>
                          </a:solidFill>
                          <a:effectLst/>
                          <a:latin typeface="+mn-lt"/>
                          <a:ea typeface="+mn-ea"/>
                          <a:cs typeface="+mn-cs"/>
                        </a:rPr>
                        <a:t>.</a:t>
                      </a:r>
                      <a:r>
                        <a:rPr lang="en-US" sz="1600" kern="1200" dirty="0">
                          <a:solidFill>
                            <a:schemeClr val="dk1"/>
                          </a:solidFill>
                          <a:effectLst/>
                          <a:latin typeface="+mn-lt"/>
                          <a:ea typeface="+mn-ea"/>
                          <a:cs typeface="+mn-cs"/>
                        </a:rPr>
                        <a:t>m</a:t>
                      </a:r>
                      <a:r>
                        <a:rPr lang="en-US" sz="1600" kern="1200" baseline="30000" dirty="0">
                          <a:solidFill>
                            <a:schemeClr val="dk1"/>
                          </a:solidFill>
                          <a:effectLst/>
                          <a:latin typeface="+mn-lt"/>
                          <a:ea typeface="+mn-ea"/>
                          <a:cs typeface="+mn-cs"/>
                        </a:rPr>
                        <a:t>-3</a:t>
                      </a:r>
                      <a:endParaRPr lang="en-US" sz="1600" kern="1200" dirty="0">
                        <a:solidFill>
                          <a:schemeClr val="dk1"/>
                        </a:solidFill>
                        <a:effectLst/>
                        <a:latin typeface="+mn-lt"/>
                        <a:ea typeface="+mn-ea"/>
                        <a:cs typeface="+mn-cs"/>
                      </a:endParaRPr>
                    </a:p>
                  </a:txBody>
                  <a:tcPr marL="17780" marR="17780" marT="0" marB="0"/>
                </a:tc>
                <a:extLst>
                  <a:ext uri="{0D108BD9-81ED-4DB2-BD59-A6C34878D82A}">
                    <a16:rowId xmlns:a16="http://schemas.microsoft.com/office/drawing/2014/main" val="270735142"/>
                  </a:ext>
                </a:extLst>
              </a:tr>
              <a:tr h="0">
                <a:tc>
                  <a:txBody>
                    <a:bodyPr/>
                    <a:lstStyle/>
                    <a:p>
                      <a:pPr marL="0" lvl="1" indent="0" algn="ctr" defTabSz="914400" rtl="0" eaLnBrk="1" latinLnBrk="0" hangingPunct="1">
                        <a:spcAft>
                          <a:spcPts val="0"/>
                        </a:spcAft>
                        <a:tabLst/>
                      </a:pPr>
                      <a:r>
                        <a:rPr lang="en-US" sz="1600" b="0" kern="1200" dirty="0">
                          <a:solidFill>
                            <a:schemeClr val="lt1"/>
                          </a:solidFill>
                          <a:effectLst/>
                          <a:latin typeface="+mn-lt"/>
                          <a:ea typeface="+mn-ea"/>
                          <a:cs typeface="+mn-cs"/>
                        </a:rPr>
                        <a:t>7</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Soil gas radon exhalation rate using RAD7 (</a:t>
                      </a:r>
                      <a:r>
                        <a:rPr lang="en-US" sz="1600" kern="1200" dirty="0" err="1">
                          <a:solidFill>
                            <a:schemeClr val="dk1"/>
                          </a:solidFill>
                          <a:effectLst/>
                          <a:latin typeface="+mn-lt"/>
                          <a:ea typeface="+mn-ea"/>
                          <a:cs typeface="+mn-cs"/>
                        </a:rPr>
                        <a:t>Syarbaini</a:t>
                      </a:r>
                      <a:r>
                        <a:rPr lang="en-US" sz="1600" kern="1200" dirty="0">
                          <a:solidFill>
                            <a:schemeClr val="dk1"/>
                          </a:solidFill>
                          <a:effectLst/>
                          <a:latin typeface="+mn-lt"/>
                          <a:ea typeface="+mn-ea"/>
                          <a:cs typeface="+mn-cs"/>
                        </a:rPr>
                        <a:t> and </a:t>
                      </a:r>
                      <a:r>
                        <a:rPr lang="en-US" sz="1600" kern="1200" dirty="0" err="1">
                          <a:solidFill>
                            <a:schemeClr val="dk1"/>
                          </a:solidFill>
                          <a:effectLst/>
                          <a:latin typeface="+mn-lt"/>
                          <a:ea typeface="+mn-ea"/>
                          <a:cs typeface="+mn-cs"/>
                        </a:rPr>
                        <a:t>Pudjadi</a:t>
                      </a:r>
                      <a:r>
                        <a:rPr lang="en-US" sz="1600" kern="1200" dirty="0">
                          <a:solidFill>
                            <a:schemeClr val="dk1"/>
                          </a:solidFill>
                          <a:effectLst/>
                          <a:latin typeface="+mn-lt"/>
                          <a:ea typeface="+mn-ea"/>
                          <a:cs typeface="+mn-cs"/>
                        </a:rPr>
                        <a:t>, 2015)</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Bangka Belitung Islands</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3.73-326 ﻿</a:t>
                      </a:r>
                      <a:r>
                        <a:rPr lang="en-GB" sz="1600" kern="1200" dirty="0" err="1">
                          <a:solidFill>
                            <a:schemeClr val="dk1"/>
                          </a:solidFill>
                          <a:effectLst/>
                          <a:latin typeface="+mn-lt"/>
                          <a:ea typeface="+mn-ea"/>
                          <a:cs typeface="+mn-cs"/>
                        </a:rPr>
                        <a:t>Bq</a:t>
                      </a:r>
                      <a:r>
                        <a:rPr lang="en-GB" sz="1600" kern="1200" dirty="0">
                          <a:solidFill>
                            <a:schemeClr val="dk1"/>
                          </a:solidFill>
                          <a:effectLst/>
                          <a:latin typeface="+mn-lt"/>
                          <a:ea typeface="+mn-ea"/>
                          <a:cs typeface="+mn-cs"/>
                        </a:rPr>
                        <a:t>.</a:t>
                      </a:r>
                      <a:r>
                        <a:rPr lang="en-US" sz="1600" kern="1200" dirty="0">
                          <a:solidFill>
                            <a:schemeClr val="dk1"/>
                          </a:solidFill>
                          <a:effectLst/>
                          <a:latin typeface="+mn-lt"/>
                          <a:ea typeface="+mn-ea"/>
                          <a:cs typeface="+mn-cs"/>
                        </a:rPr>
                        <a:t>m</a:t>
                      </a:r>
                      <a:r>
                        <a:rPr lang="en-US" sz="1600" kern="1200" baseline="30000" dirty="0">
                          <a:solidFill>
                            <a:schemeClr val="dk1"/>
                          </a:solidFill>
                          <a:effectLst/>
                          <a:latin typeface="+mn-lt"/>
                          <a:ea typeface="+mn-ea"/>
                          <a:cs typeface="+mn-cs"/>
                        </a:rPr>
                        <a:t>-2</a:t>
                      </a:r>
                      <a:r>
                        <a:rPr lang="en-US" sz="1600" kern="1200" baseline="0" dirty="0">
                          <a:solidFill>
                            <a:schemeClr val="dk1"/>
                          </a:solidFill>
                          <a:effectLst/>
                          <a:latin typeface="+mn-lt"/>
                          <a:ea typeface="+mn-ea"/>
                          <a:cs typeface="+mn-cs"/>
                        </a:rPr>
                        <a:t>.</a:t>
                      </a:r>
                      <a:r>
                        <a:rPr lang="en-US" sz="1600" kern="1200" dirty="0">
                          <a:solidFill>
                            <a:schemeClr val="dk1"/>
                          </a:solidFill>
                          <a:effectLst/>
                          <a:latin typeface="+mn-lt"/>
                          <a:ea typeface="+mn-ea"/>
                          <a:cs typeface="+mn-cs"/>
                        </a:rPr>
                        <a:t>s</a:t>
                      </a:r>
                      <a:r>
                        <a:rPr lang="en-US" sz="1600" kern="1200" baseline="30000" dirty="0">
                          <a:solidFill>
                            <a:schemeClr val="dk1"/>
                          </a:solidFill>
                          <a:effectLst/>
                          <a:latin typeface="+mn-lt"/>
                          <a:ea typeface="+mn-ea"/>
                          <a:cs typeface="+mn-cs"/>
                        </a:rPr>
                        <a:t>-1</a:t>
                      </a:r>
                    </a:p>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Mean 48.11 ﻿</a:t>
                      </a:r>
                      <a:r>
                        <a:rPr lang="en-GB" sz="1600" kern="1200" dirty="0" err="1">
                          <a:solidFill>
                            <a:schemeClr val="dk1"/>
                          </a:solidFill>
                          <a:effectLst/>
                          <a:latin typeface="+mn-lt"/>
                          <a:ea typeface="+mn-ea"/>
                          <a:cs typeface="+mn-cs"/>
                        </a:rPr>
                        <a:t>Bq</a:t>
                      </a:r>
                      <a:r>
                        <a:rPr lang="en-GB" sz="1600" kern="1200" dirty="0">
                          <a:solidFill>
                            <a:schemeClr val="dk1"/>
                          </a:solidFill>
                          <a:effectLst/>
                          <a:latin typeface="+mn-lt"/>
                          <a:ea typeface="+mn-ea"/>
                          <a:cs typeface="+mn-cs"/>
                        </a:rPr>
                        <a:t>.</a:t>
                      </a:r>
                      <a:r>
                        <a:rPr lang="en-US" sz="1600" kern="1200" dirty="0">
                          <a:solidFill>
                            <a:schemeClr val="dk1"/>
                          </a:solidFill>
                          <a:effectLst/>
                          <a:latin typeface="+mn-lt"/>
                          <a:ea typeface="+mn-ea"/>
                          <a:cs typeface="+mn-cs"/>
                        </a:rPr>
                        <a:t>m</a:t>
                      </a:r>
                      <a:r>
                        <a:rPr lang="en-US" sz="1600" kern="1200" baseline="30000" dirty="0">
                          <a:solidFill>
                            <a:schemeClr val="dk1"/>
                          </a:solidFill>
                          <a:effectLst/>
                          <a:latin typeface="+mn-lt"/>
                          <a:ea typeface="+mn-ea"/>
                          <a:cs typeface="+mn-cs"/>
                        </a:rPr>
                        <a:t>-2</a:t>
                      </a:r>
                      <a:r>
                        <a:rPr lang="en-US" sz="1600" kern="1200" baseline="0" dirty="0">
                          <a:solidFill>
                            <a:schemeClr val="dk1"/>
                          </a:solidFill>
                          <a:effectLst/>
                          <a:latin typeface="+mn-lt"/>
                          <a:ea typeface="+mn-ea"/>
                          <a:cs typeface="+mn-cs"/>
                        </a:rPr>
                        <a:t>.</a:t>
                      </a:r>
                      <a:r>
                        <a:rPr lang="en-US" sz="1600" kern="1200" dirty="0">
                          <a:solidFill>
                            <a:schemeClr val="dk1"/>
                          </a:solidFill>
                          <a:effectLst/>
                          <a:latin typeface="+mn-lt"/>
                          <a:ea typeface="+mn-ea"/>
                          <a:cs typeface="+mn-cs"/>
                        </a:rPr>
                        <a:t>s</a:t>
                      </a:r>
                      <a:r>
                        <a:rPr lang="en-US" sz="1600" kern="1200" baseline="30000" dirty="0">
                          <a:solidFill>
                            <a:schemeClr val="dk1"/>
                          </a:solidFill>
                          <a:effectLst/>
                          <a:latin typeface="+mn-lt"/>
                          <a:ea typeface="+mn-ea"/>
                          <a:cs typeface="+mn-cs"/>
                        </a:rPr>
                        <a:t>-1</a:t>
                      </a:r>
                      <a:endParaRPr lang="en-US" sz="1600" kern="1200" dirty="0">
                        <a:solidFill>
                          <a:schemeClr val="dk1"/>
                        </a:solidFill>
                        <a:effectLst/>
                        <a:latin typeface="+mn-lt"/>
                        <a:ea typeface="+mn-ea"/>
                        <a:cs typeface="+mn-cs"/>
                      </a:endParaRPr>
                    </a:p>
                  </a:txBody>
                  <a:tcPr marL="17780" marR="17780" marT="0" marB="0"/>
                </a:tc>
                <a:extLst>
                  <a:ext uri="{0D108BD9-81ED-4DB2-BD59-A6C34878D82A}">
                    <a16:rowId xmlns:a16="http://schemas.microsoft.com/office/drawing/2014/main" val="4201153158"/>
                  </a:ext>
                </a:extLst>
              </a:tr>
              <a:tr h="0">
                <a:tc>
                  <a:txBody>
                    <a:bodyPr/>
                    <a:lstStyle/>
                    <a:p>
                      <a:pPr marL="0" lvl="1" indent="0" algn="ctr" defTabSz="914400" rtl="0" eaLnBrk="1" latinLnBrk="0" hangingPunct="1">
                        <a:spcAft>
                          <a:spcPts val="0"/>
                        </a:spcAft>
                        <a:tabLst/>
                      </a:pPr>
                      <a:r>
                        <a:rPr lang="en-US" sz="1600" b="0" kern="1200" dirty="0">
                          <a:solidFill>
                            <a:schemeClr val="lt1"/>
                          </a:solidFill>
                          <a:effectLst/>
                          <a:latin typeface="+mn-lt"/>
                          <a:ea typeface="+mn-ea"/>
                          <a:cs typeface="+mn-cs"/>
                        </a:rPr>
                        <a:t>8</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RAD7 and soil gas probe (Iskandar et al., 2018)</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M. </a:t>
                      </a:r>
                      <a:r>
                        <a:rPr lang="en-US" sz="1600" kern="1200" dirty="0" err="1">
                          <a:solidFill>
                            <a:schemeClr val="dk1"/>
                          </a:solidFill>
                          <a:effectLst/>
                          <a:latin typeface="+mn-lt"/>
                          <a:ea typeface="+mn-ea"/>
                          <a:cs typeface="+mn-cs"/>
                        </a:rPr>
                        <a:t>Tampomas</a:t>
                      </a:r>
                      <a:r>
                        <a:rPr lang="en-US" sz="1600" kern="1200" dirty="0">
                          <a:solidFill>
                            <a:schemeClr val="dk1"/>
                          </a:solidFill>
                          <a:effectLst/>
                          <a:latin typeface="+mn-lt"/>
                          <a:ea typeface="+mn-ea"/>
                          <a:cs typeface="+mn-cs"/>
                        </a:rPr>
                        <a:t>, West Java</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26-</a:t>
                      </a:r>
                      <a:r>
                        <a:rPr lang="en-US" sz="1600" b="1" kern="1200" dirty="0">
                          <a:solidFill>
                            <a:srgbClr val="FF0000"/>
                          </a:solidFill>
                          <a:effectLst/>
                          <a:latin typeface="+mn-lt"/>
                          <a:ea typeface="+mn-ea"/>
                          <a:cs typeface="+mn-cs"/>
                        </a:rPr>
                        <a:t>30475 </a:t>
                      </a:r>
                      <a:r>
                        <a:rPr lang="en-GB" sz="1600" kern="1200" dirty="0" err="1">
                          <a:solidFill>
                            <a:schemeClr val="dk1"/>
                          </a:solidFill>
                          <a:effectLst/>
                          <a:latin typeface="+mn-lt"/>
                          <a:ea typeface="+mn-ea"/>
                          <a:cs typeface="+mn-cs"/>
                        </a:rPr>
                        <a:t>Bq</a:t>
                      </a:r>
                      <a:r>
                        <a:rPr lang="en-GB" sz="1600" kern="1200" dirty="0">
                          <a:solidFill>
                            <a:schemeClr val="dk1"/>
                          </a:solidFill>
                          <a:effectLst/>
                          <a:latin typeface="+mn-lt"/>
                          <a:ea typeface="+mn-ea"/>
                          <a:cs typeface="+mn-cs"/>
                        </a:rPr>
                        <a:t>.</a:t>
                      </a:r>
                      <a:r>
                        <a:rPr lang="en-US" sz="1600" kern="1200" dirty="0">
                          <a:solidFill>
                            <a:schemeClr val="dk1"/>
                          </a:solidFill>
                          <a:effectLst/>
                          <a:latin typeface="+mn-lt"/>
                          <a:ea typeface="+mn-ea"/>
                          <a:cs typeface="+mn-cs"/>
                        </a:rPr>
                        <a:t>m</a:t>
                      </a:r>
                      <a:r>
                        <a:rPr lang="en-US" sz="1600" kern="1200" baseline="30000" dirty="0">
                          <a:solidFill>
                            <a:schemeClr val="dk1"/>
                          </a:solidFill>
                          <a:effectLst/>
                          <a:latin typeface="+mn-lt"/>
                          <a:ea typeface="+mn-ea"/>
                          <a:cs typeface="+mn-cs"/>
                        </a:rPr>
                        <a:t>-3</a:t>
                      </a:r>
                      <a:endParaRPr lang="en-US" sz="1600" kern="1200" dirty="0">
                        <a:solidFill>
                          <a:schemeClr val="dk1"/>
                        </a:solidFill>
                        <a:effectLst/>
                        <a:latin typeface="+mn-lt"/>
                        <a:ea typeface="+mn-ea"/>
                        <a:cs typeface="+mn-cs"/>
                      </a:endParaRPr>
                    </a:p>
                  </a:txBody>
                  <a:tcPr marL="17780" marR="17780" marT="0" marB="0"/>
                </a:tc>
                <a:extLst>
                  <a:ext uri="{0D108BD9-81ED-4DB2-BD59-A6C34878D82A}">
                    <a16:rowId xmlns:a16="http://schemas.microsoft.com/office/drawing/2014/main" val="1833302923"/>
                  </a:ext>
                </a:extLst>
              </a:tr>
              <a:tr h="0">
                <a:tc>
                  <a:txBody>
                    <a:bodyPr/>
                    <a:lstStyle/>
                    <a:p>
                      <a:pPr marL="0" lvl="1" indent="0" algn="ctr" defTabSz="914400" rtl="0" eaLnBrk="1" latinLnBrk="0" hangingPunct="1">
                        <a:spcAft>
                          <a:spcPts val="0"/>
                        </a:spcAft>
                        <a:tabLst/>
                      </a:pPr>
                      <a:r>
                        <a:rPr lang="en-US" sz="1600" b="0" kern="1200" dirty="0">
                          <a:solidFill>
                            <a:schemeClr val="lt1"/>
                          </a:solidFill>
                          <a:effectLst/>
                          <a:latin typeface="+mn-lt"/>
                          <a:ea typeface="+mn-ea"/>
                          <a:cs typeface="+mn-cs"/>
                        </a:rPr>
                        <a:t>9</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RAD7 and soil gas probe (</a:t>
                      </a:r>
                      <a:r>
                        <a:rPr lang="en-US" sz="1600" kern="1200" dirty="0" err="1">
                          <a:solidFill>
                            <a:schemeClr val="dk1"/>
                          </a:solidFill>
                          <a:effectLst/>
                          <a:latin typeface="+mn-lt"/>
                          <a:ea typeface="+mn-ea"/>
                          <a:cs typeface="+mn-cs"/>
                        </a:rPr>
                        <a:t>Sciarra</a:t>
                      </a:r>
                      <a:r>
                        <a:rPr lang="en-US" sz="1600" kern="1200" dirty="0">
                          <a:solidFill>
                            <a:schemeClr val="dk1"/>
                          </a:solidFill>
                          <a:effectLst/>
                          <a:latin typeface="+mn-lt"/>
                          <a:ea typeface="+mn-ea"/>
                          <a:cs typeface="+mn-cs"/>
                        </a:rPr>
                        <a:t> et al., 2018)</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a:t>
                      </a:r>
                      <a:r>
                        <a:rPr lang="en-US" sz="1600" kern="1200" dirty="0" err="1">
                          <a:solidFill>
                            <a:schemeClr val="dk1"/>
                          </a:solidFill>
                          <a:effectLst/>
                          <a:latin typeface="+mn-lt"/>
                          <a:ea typeface="+mn-ea"/>
                          <a:cs typeface="+mn-cs"/>
                        </a:rPr>
                        <a:t>Sidoarjo</a:t>
                      </a:r>
                      <a:r>
                        <a:rPr lang="en-US" sz="1600" kern="1200" dirty="0">
                          <a:solidFill>
                            <a:schemeClr val="dk1"/>
                          </a:solidFill>
                          <a:effectLst/>
                          <a:latin typeface="+mn-lt"/>
                          <a:ea typeface="+mn-ea"/>
                          <a:cs typeface="+mn-cs"/>
                        </a:rPr>
                        <a:t>, East Java</a:t>
                      </a:r>
                    </a:p>
                  </a:txBody>
                  <a:tcPr marL="17780" marR="17780" marT="0" marB="0"/>
                </a:tc>
                <a:tc>
                  <a:txBody>
                    <a:bodyPr/>
                    <a:lstStyle/>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0-﻿6880.0 </a:t>
                      </a:r>
                      <a:r>
                        <a:rPr lang="en-GB" sz="1600" kern="1200" dirty="0" err="1">
                          <a:solidFill>
                            <a:schemeClr val="dk1"/>
                          </a:solidFill>
                          <a:effectLst/>
                          <a:latin typeface="+mn-lt"/>
                          <a:ea typeface="+mn-ea"/>
                          <a:cs typeface="+mn-cs"/>
                        </a:rPr>
                        <a:t>Bq</a:t>
                      </a:r>
                      <a:r>
                        <a:rPr lang="en-GB" sz="1600" kern="1200" dirty="0">
                          <a:solidFill>
                            <a:schemeClr val="dk1"/>
                          </a:solidFill>
                          <a:effectLst/>
                          <a:latin typeface="+mn-lt"/>
                          <a:ea typeface="+mn-ea"/>
                          <a:cs typeface="+mn-cs"/>
                        </a:rPr>
                        <a:t>.</a:t>
                      </a:r>
                      <a:r>
                        <a:rPr lang="en-US" sz="1600" kern="1200" dirty="0">
                          <a:solidFill>
                            <a:schemeClr val="dk1"/>
                          </a:solidFill>
                          <a:effectLst/>
                          <a:latin typeface="+mn-lt"/>
                          <a:ea typeface="+mn-ea"/>
                          <a:cs typeface="+mn-cs"/>
                        </a:rPr>
                        <a:t>m</a:t>
                      </a:r>
                      <a:r>
                        <a:rPr lang="en-US" sz="1600" kern="1200" baseline="30000" dirty="0">
                          <a:solidFill>
                            <a:schemeClr val="dk1"/>
                          </a:solidFill>
                          <a:effectLst/>
                          <a:latin typeface="+mn-lt"/>
                          <a:ea typeface="+mn-ea"/>
                          <a:cs typeface="+mn-cs"/>
                        </a:rPr>
                        <a:t>-3</a:t>
                      </a:r>
                      <a:endParaRPr lang="en-US" sz="1600" kern="1200" dirty="0">
                        <a:solidFill>
                          <a:schemeClr val="dk1"/>
                        </a:solidFill>
                        <a:effectLst/>
                        <a:latin typeface="+mn-lt"/>
                        <a:ea typeface="+mn-ea"/>
                        <a:cs typeface="+mn-cs"/>
                      </a:endParaRPr>
                    </a:p>
                    <a:p>
                      <a:pPr marL="0" lvl="1" indent="0" algn="l" defTabSz="914400" rtl="0" eaLnBrk="1" latinLnBrk="0" hangingPunct="1">
                        <a:spcAft>
                          <a:spcPts val="0"/>
                        </a:spcAft>
                        <a:tabLst/>
                      </a:pPr>
                      <a:r>
                        <a:rPr lang="en-US" sz="1600" kern="1200" dirty="0">
                          <a:solidFill>
                            <a:schemeClr val="dk1"/>
                          </a:solidFill>
                          <a:effectLst/>
                          <a:latin typeface="+mn-lt"/>
                          <a:ea typeface="+mn-ea"/>
                          <a:cs typeface="+mn-cs"/>
                        </a:rPr>
                        <a:t>Mean: ﻿497.22 </a:t>
                      </a:r>
                      <a:r>
                        <a:rPr lang="en-GB" sz="1600" kern="1200" dirty="0" err="1">
                          <a:solidFill>
                            <a:schemeClr val="dk1"/>
                          </a:solidFill>
                          <a:effectLst/>
                          <a:latin typeface="+mn-lt"/>
                          <a:ea typeface="+mn-ea"/>
                          <a:cs typeface="+mn-cs"/>
                        </a:rPr>
                        <a:t>Bq</a:t>
                      </a:r>
                      <a:r>
                        <a:rPr lang="en-GB" sz="1600" kern="1200" dirty="0">
                          <a:solidFill>
                            <a:schemeClr val="dk1"/>
                          </a:solidFill>
                          <a:effectLst/>
                          <a:latin typeface="+mn-lt"/>
                          <a:ea typeface="+mn-ea"/>
                          <a:cs typeface="+mn-cs"/>
                        </a:rPr>
                        <a:t>.</a:t>
                      </a:r>
                      <a:r>
                        <a:rPr lang="en-US" sz="1600" kern="1200" dirty="0">
                          <a:solidFill>
                            <a:schemeClr val="dk1"/>
                          </a:solidFill>
                          <a:effectLst/>
                          <a:latin typeface="+mn-lt"/>
                          <a:ea typeface="+mn-ea"/>
                          <a:cs typeface="+mn-cs"/>
                        </a:rPr>
                        <a:t>m</a:t>
                      </a:r>
                      <a:r>
                        <a:rPr lang="en-US" sz="1600" kern="1200" baseline="30000" dirty="0">
                          <a:solidFill>
                            <a:schemeClr val="dk1"/>
                          </a:solidFill>
                          <a:effectLst/>
                          <a:latin typeface="+mn-lt"/>
                          <a:ea typeface="+mn-ea"/>
                          <a:cs typeface="+mn-cs"/>
                        </a:rPr>
                        <a:t>-3</a:t>
                      </a:r>
                      <a:endParaRPr lang="en-US" sz="1600" kern="1200" dirty="0">
                        <a:solidFill>
                          <a:schemeClr val="dk1"/>
                        </a:solidFill>
                        <a:effectLst/>
                        <a:latin typeface="+mn-lt"/>
                        <a:ea typeface="+mn-ea"/>
                        <a:cs typeface="+mn-cs"/>
                      </a:endParaRPr>
                    </a:p>
                  </a:txBody>
                  <a:tcPr marL="17780" marR="17780" marT="0" marB="0"/>
                </a:tc>
                <a:extLst>
                  <a:ext uri="{0D108BD9-81ED-4DB2-BD59-A6C34878D82A}">
                    <a16:rowId xmlns:a16="http://schemas.microsoft.com/office/drawing/2014/main" val="2596582984"/>
                  </a:ext>
                </a:extLst>
              </a:tr>
            </a:tbl>
          </a:graphicData>
        </a:graphic>
      </p:graphicFrame>
      <p:sp>
        <p:nvSpPr>
          <p:cNvPr id="4" name="Slide Number Placeholder 3">
            <a:extLst>
              <a:ext uri="{FF2B5EF4-FFF2-40B4-BE49-F238E27FC236}">
                <a16:creationId xmlns:a16="http://schemas.microsoft.com/office/drawing/2014/main" id="{57354B9A-F825-4A4C-A646-1A7FCC8DC9BA}"/>
              </a:ext>
            </a:extLst>
          </p:cNvPr>
          <p:cNvSpPr>
            <a:spLocks noGrp="1"/>
          </p:cNvSpPr>
          <p:nvPr>
            <p:ph type="sldNum" sz="quarter" idx="12"/>
          </p:nvPr>
        </p:nvSpPr>
        <p:spPr/>
        <p:txBody>
          <a:bodyPr/>
          <a:lstStyle/>
          <a:p>
            <a:fld id="{F8CA464F-D396-FE46-9F8D-5C0A709C205A}" type="slidenum">
              <a:rPr lang="en-US" smtClean="0"/>
              <a:t>15</a:t>
            </a:fld>
            <a:endParaRPr lang="en-US"/>
          </a:p>
        </p:txBody>
      </p:sp>
    </p:spTree>
    <p:extLst>
      <p:ext uri="{BB962C8B-B14F-4D97-AF65-F5344CB8AC3E}">
        <p14:creationId xmlns:p14="http://schemas.microsoft.com/office/powerpoint/2010/main" val="2139157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E32BF-03B6-F44D-B943-635BD4E63B25}"/>
              </a:ext>
            </a:extLst>
          </p:cNvPr>
          <p:cNvSpPr>
            <a:spLocks noGrp="1"/>
          </p:cNvSpPr>
          <p:nvPr>
            <p:ph type="title"/>
          </p:nvPr>
        </p:nvSpPr>
        <p:spPr/>
        <p:txBody>
          <a:bodyPr>
            <a:normAutofit fontScale="90000"/>
          </a:bodyPr>
          <a:lstStyle/>
          <a:p>
            <a:r>
              <a:rPr lang="en-GB" dirty="0"/>
              <a:t>Previous studies on radon on mining in Indonesia</a:t>
            </a:r>
            <a:endParaRPr lang="en-US" dirty="0"/>
          </a:p>
        </p:txBody>
      </p:sp>
      <p:graphicFrame>
        <p:nvGraphicFramePr>
          <p:cNvPr id="5" name="Content Placeholder 4">
            <a:extLst>
              <a:ext uri="{FF2B5EF4-FFF2-40B4-BE49-F238E27FC236}">
                <a16:creationId xmlns:a16="http://schemas.microsoft.com/office/drawing/2014/main" id="{22C51AE3-17F1-AD43-B17F-074315998B0A}"/>
              </a:ext>
            </a:extLst>
          </p:cNvPr>
          <p:cNvGraphicFramePr>
            <a:graphicFrameLocks noGrp="1"/>
          </p:cNvGraphicFramePr>
          <p:nvPr>
            <p:ph idx="1"/>
            <p:extLst>
              <p:ext uri="{D42A27DB-BD31-4B8C-83A1-F6EECF244321}">
                <p14:modId xmlns:p14="http://schemas.microsoft.com/office/powerpoint/2010/main" val="4278592895"/>
              </p:ext>
            </p:extLst>
          </p:nvPr>
        </p:nvGraphicFramePr>
        <p:xfrm>
          <a:off x="401414" y="1729810"/>
          <a:ext cx="8341171" cy="1463040"/>
        </p:xfrm>
        <a:graphic>
          <a:graphicData uri="http://schemas.openxmlformats.org/drawingml/2006/table">
            <a:tbl>
              <a:tblPr firstRow="1" firstCol="1" bandRow="1">
                <a:tableStyleId>{5C22544A-7EE6-4342-B048-85BDC9FD1C3A}</a:tableStyleId>
              </a:tblPr>
              <a:tblGrid>
                <a:gridCol w="329248">
                  <a:extLst>
                    <a:ext uri="{9D8B030D-6E8A-4147-A177-3AD203B41FA5}">
                      <a16:colId xmlns:a16="http://schemas.microsoft.com/office/drawing/2014/main" val="3701460584"/>
                    </a:ext>
                  </a:extLst>
                </a:gridCol>
                <a:gridCol w="2515235">
                  <a:extLst>
                    <a:ext uri="{9D8B030D-6E8A-4147-A177-3AD203B41FA5}">
                      <a16:colId xmlns:a16="http://schemas.microsoft.com/office/drawing/2014/main" val="3620915785"/>
                    </a:ext>
                  </a:extLst>
                </a:gridCol>
                <a:gridCol w="2048320">
                  <a:extLst>
                    <a:ext uri="{9D8B030D-6E8A-4147-A177-3AD203B41FA5}">
                      <a16:colId xmlns:a16="http://schemas.microsoft.com/office/drawing/2014/main" val="222004383"/>
                    </a:ext>
                  </a:extLst>
                </a:gridCol>
                <a:gridCol w="3448368">
                  <a:extLst>
                    <a:ext uri="{9D8B030D-6E8A-4147-A177-3AD203B41FA5}">
                      <a16:colId xmlns:a16="http://schemas.microsoft.com/office/drawing/2014/main" val="993968277"/>
                    </a:ext>
                  </a:extLst>
                </a:gridCol>
              </a:tblGrid>
              <a:tr h="0">
                <a:tc>
                  <a:txBody>
                    <a:bodyPr/>
                    <a:lstStyle/>
                    <a:p>
                      <a:pPr algn="ctr">
                        <a:spcAft>
                          <a:spcPts val="0"/>
                        </a:spcAft>
                      </a:pPr>
                      <a:r>
                        <a:rPr lang="en-US" sz="1600" dirty="0">
                          <a:effectLst/>
                        </a:rPr>
                        <a:t>No</a:t>
                      </a:r>
                      <a:endParaRPr lang="en-US" sz="1600" dirty="0">
                        <a:effectLst/>
                        <a:latin typeface="Times New Roman" panose="02020603050405020304" pitchFamily="18" charset="0"/>
                        <a:ea typeface="Times New Roman" panose="02020603050405020304" pitchFamily="18" charset="0"/>
                      </a:endParaRPr>
                    </a:p>
                  </a:txBody>
                  <a:tcPr marL="17780" marR="17780" marT="0" marB="0" anchor="ctr"/>
                </a:tc>
                <a:tc>
                  <a:txBody>
                    <a:bodyPr/>
                    <a:lstStyle/>
                    <a:p>
                      <a:pPr algn="ctr">
                        <a:spcAft>
                          <a:spcPts val="0"/>
                        </a:spcAft>
                      </a:pPr>
                      <a:r>
                        <a:rPr lang="en-US" sz="1600">
                          <a:effectLst/>
                        </a:rPr>
                        <a:t>Type of mining and Researcher(s)</a:t>
                      </a:r>
                      <a:endParaRPr lang="en-US" sz="1600">
                        <a:effectLst/>
                        <a:latin typeface="Times New Roman" panose="02020603050405020304" pitchFamily="18" charset="0"/>
                        <a:ea typeface="Times New Roman" panose="02020603050405020304" pitchFamily="18" charset="0"/>
                      </a:endParaRPr>
                    </a:p>
                  </a:txBody>
                  <a:tcPr marL="17780" marR="17780" marT="0" marB="0" anchor="ctr"/>
                </a:tc>
                <a:tc>
                  <a:txBody>
                    <a:bodyPr/>
                    <a:lstStyle/>
                    <a:p>
                      <a:pPr algn="ctr">
                        <a:spcAft>
                          <a:spcPts val="0"/>
                        </a:spcAft>
                      </a:pPr>
                      <a:r>
                        <a:rPr lang="en-US" sz="1600">
                          <a:effectLst/>
                        </a:rPr>
                        <a:t>Location</a:t>
                      </a:r>
                      <a:endParaRPr lang="en-US" sz="1600">
                        <a:effectLst/>
                        <a:latin typeface="Times New Roman" panose="02020603050405020304" pitchFamily="18" charset="0"/>
                        <a:ea typeface="Times New Roman" panose="02020603050405020304" pitchFamily="18" charset="0"/>
                      </a:endParaRPr>
                    </a:p>
                  </a:txBody>
                  <a:tcPr marL="17780" marR="177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Measurement Result</a:t>
                      </a:r>
                      <a:endParaRPr lang="en-US" sz="1600" dirty="0">
                        <a:effectLst/>
                        <a:latin typeface="Times New Roman" panose="02020603050405020304" pitchFamily="18" charset="0"/>
                        <a:ea typeface="Times New Roman" panose="02020603050405020304" pitchFamily="18" charset="0"/>
                      </a:endParaRPr>
                    </a:p>
                  </a:txBody>
                  <a:tcPr marL="17780" marR="17780" marT="0" marB="0" anchor="ctr"/>
                </a:tc>
                <a:extLst>
                  <a:ext uri="{0D108BD9-81ED-4DB2-BD59-A6C34878D82A}">
                    <a16:rowId xmlns:a16="http://schemas.microsoft.com/office/drawing/2014/main" val="731717375"/>
                  </a:ext>
                </a:extLst>
              </a:tr>
              <a:tr h="0">
                <a:tc>
                  <a:txBody>
                    <a:bodyPr/>
                    <a:lstStyle/>
                    <a:p>
                      <a:pPr algn="r">
                        <a:spcAft>
                          <a:spcPts val="0"/>
                        </a:spcAft>
                      </a:pPr>
                      <a:r>
                        <a:rPr lang="en-US" sz="1600" dirty="0">
                          <a:effectLst/>
                          <a:latin typeface="Times New Roman" panose="02020603050405020304" pitchFamily="18" charset="0"/>
                          <a:ea typeface="Times New Roman" panose="02020603050405020304" pitchFamily="18" charset="0"/>
                        </a:rPr>
                        <a:t>1</a:t>
                      </a:r>
                    </a:p>
                  </a:txBody>
                  <a:tcPr marL="17780" marR="17780" marT="0" marB="0"/>
                </a:tc>
                <a:tc>
                  <a:txBody>
                    <a:bodyPr/>
                    <a:lstStyle/>
                    <a:p>
                      <a:pPr>
                        <a:spcAft>
                          <a:spcPts val="0"/>
                        </a:spcAft>
                      </a:pPr>
                      <a:r>
                        <a:rPr lang="en-US" sz="1600" dirty="0">
                          <a:effectLst/>
                        </a:rPr>
                        <a:t>Gold mining (</a:t>
                      </a:r>
                      <a:r>
                        <a:rPr lang="en-US" sz="1600" dirty="0" err="1">
                          <a:effectLst/>
                        </a:rPr>
                        <a:t>Hidayat</a:t>
                      </a:r>
                      <a:r>
                        <a:rPr lang="en-US" sz="1600" dirty="0">
                          <a:effectLst/>
                        </a:rPr>
                        <a:t>, 2003)</a:t>
                      </a:r>
                      <a:endParaRPr lang="en-US" sz="1600" dirty="0">
                        <a:effectLst/>
                        <a:latin typeface="Times New Roman" panose="02020603050405020304" pitchFamily="18" charset="0"/>
                        <a:ea typeface="Times New Roman" panose="02020603050405020304" pitchFamily="18" charset="0"/>
                      </a:endParaRPr>
                    </a:p>
                  </a:txBody>
                  <a:tcPr marL="17780" marR="17780" marT="0" marB="0"/>
                </a:tc>
                <a:tc>
                  <a:txBody>
                    <a:bodyPr/>
                    <a:lstStyle/>
                    <a:p>
                      <a:pPr>
                        <a:spcAft>
                          <a:spcPts val="0"/>
                        </a:spcAft>
                      </a:pPr>
                      <a:r>
                        <a:rPr lang="en-US" sz="1600">
                          <a:effectLst/>
                        </a:rPr>
                        <a:t>Bogor, West Java</a:t>
                      </a:r>
                      <a:endParaRPr lang="en-US" sz="1600">
                        <a:effectLst/>
                        <a:latin typeface="Times New Roman" panose="02020603050405020304" pitchFamily="18" charset="0"/>
                        <a:ea typeface="Times New Roman" panose="02020603050405020304" pitchFamily="18" charset="0"/>
                      </a:endParaRPr>
                    </a:p>
                  </a:txBody>
                  <a:tcPr marL="17780" marR="17780" marT="0" marB="0"/>
                </a:tc>
                <a:tc>
                  <a:txBody>
                    <a:bodyPr/>
                    <a:lstStyle/>
                    <a:p>
                      <a:pPr>
                        <a:spcAft>
                          <a:spcPts val="0"/>
                        </a:spcAft>
                      </a:pPr>
                      <a:r>
                        <a:rPr lang="en-US" sz="1600" dirty="0" err="1">
                          <a:effectLst/>
                        </a:rPr>
                        <a:t>Ciurug</a:t>
                      </a:r>
                      <a:r>
                        <a:rPr lang="en-US" sz="1600" dirty="0">
                          <a:effectLst/>
                        </a:rPr>
                        <a:t>: 320-1140 Bq.m</a:t>
                      </a:r>
                      <a:r>
                        <a:rPr lang="en-US" sz="1600" baseline="30000" dirty="0">
                          <a:effectLst/>
                        </a:rPr>
                        <a:t>-3</a:t>
                      </a:r>
                      <a:endParaRPr lang="en-US" sz="1600" dirty="0">
                        <a:effectLst/>
                      </a:endParaRPr>
                    </a:p>
                    <a:p>
                      <a:pPr>
                        <a:spcAft>
                          <a:spcPts val="0"/>
                        </a:spcAft>
                      </a:pPr>
                      <a:r>
                        <a:rPr lang="en-US" sz="1600" dirty="0">
                          <a:effectLst/>
                        </a:rPr>
                        <a:t>Kubang </a:t>
                      </a:r>
                      <a:r>
                        <a:rPr lang="en-US" sz="1600" dirty="0" err="1">
                          <a:effectLst/>
                        </a:rPr>
                        <a:t>Cicau</a:t>
                      </a:r>
                      <a:r>
                        <a:rPr lang="en-US" sz="1600" dirty="0">
                          <a:effectLst/>
                        </a:rPr>
                        <a:t> 55.5-2740 Bq.m</a:t>
                      </a:r>
                      <a:r>
                        <a:rPr lang="en-US" sz="1600" baseline="30000" dirty="0">
                          <a:effectLst/>
                        </a:rPr>
                        <a:t>-3</a:t>
                      </a:r>
                      <a:endParaRPr lang="en-US" sz="1600" dirty="0">
                        <a:effectLst/>
                      </a:endParaRPr>
                    </a:p>
                    <a:p>
                      <a:pPr>
                        <a:spcAft>
                          <a:spcPts val="0"/>
                        </a:spcAft>
                      </a:pPr>
                      <a:r>
                        <a:rPr lang="en-US" sz="1600" dirty="0" err="1">
                          <a:effectLst/>
                        </a:rPr>
                        <a:t>Ciguha</a:t>
                      </a:r>
                      <a:r>
                        <a:rPr lang="en-US" sz="1600" dirty="0">
                          <a:effectLst/>
                        </a:rPr>
                        <a:t>: 19.0-100 Bq.m</a:t>
                      </a:r>
                      <a:r>
                        <a:rPr lang="en-US" sz="1600" baseline="30000" dirty="0">
                          <a:effectLst/>
                        </a:rPr>
                        <a:t>-3</a:t>
                      </a:r>
                      <a:endParaRPr lang="en-US" sz="1600" dirty="0">
                        <a:effectLst/>
                      </a:endParaRPr>
                    </a:p>
                  </a:txBody>
                  <a:tcPr marL="17780" marR="17780" marT="0" marB="0"/>
                </a:tc>
                <a:extLst>
                  <a:ext uri="{0D108BD9-81ED-4DB2-BD59-A6C34878D82A}">
                    <a16:rowId xmlns:a16="http://schemas.microsoft.com/office/drawing/2014/main" val="2224108338"/>
                  </a:ext>
                </a:extLst>
              </a:tr>
              <a:tr h="0">
                <a:tc>
                  <a:txBody>
                    <a:bodyPr/>
                    <a:lstStyle/>
                    <a:p>
                      <a:pPr algn="r">
                        <a:spcAft>
                          <a:spcPts val="0"/>
                        </a:spcAft>
                      </a:pPr>
                      <a:r>
                        <a:rPr lang="en-US" sz="1600" dirty="0">
                          <a:effectLst/>
                          <a:latin typeface="Times New Roman" panose="02020603050405020304" pitchFamily="18" charset="0"/>
                          <a:ea typeface="Times New Roman" panose="02020603050405020304" pitchFamily="18" charset="0"/>
                        </a:rPr>
                        <a:t>2</a:t>
                      </a:r>
                    </a:p>
                  </a:txBody>
                  <a:tcPr marL="17780" marR="17780" marT="0" marB="0"/>
                </a:tc>
                <a:tc>
                  <a:txBody>
                    <a:bodyPr/>
                    <a:lstStyle/>
                    <a:p>
                      <a:pPr>
                        <a:spcAft>
                          <a:spcPts val="0"/>
                        </a:spcAft>
                      </a:pPr>
                      <a:r>
                        <a:rPr lang="en-US" sz="1600">
                          <a:effectLst/>
                        </a:rPr>
                        <a:t>Gold mining (Rahaju, 2005)</a:t>
                      </a:r>
                      <a:endParaRPr lang="en-US" sz="1600">
                        <a:effectLst/>
                        <a:latin typeface="Times New Roman" panose="02020603050405020304" pitchFamily="18" charset="0"/>
                        <a:ea typeface="Times New Roman" panose="02020603050405020304" pitchFamily="18" charset="0"/>
                      </a:endParaRPr>
                    </a:p>
                  </a:txBody>
                  <a:tcPr marL="17780" marR="17780" marT="0" marB="0"/>
                </a:tc>
                <a:tc>
                  <a:txBody>
                    <a:bodyPr/>
                    <a:lstStyle/>
                    <a:p>
                      <a:pPr>
                        <a:spcAft>
                          <a:spcPts val="0"/>
                        </a:spcAft>
                      </a:pPr>
                      <a:r>
                        <a:rPr lang="en-US" sz="1600" dirty="0" err="1">
                          <a:effectLst/>
                        </a:rPr>
                        <a:t>Cikidang</a:t>
                      </a:r>
                      <a:r>
                        <a:rPr lang="en-US" sz="1600" dirty="0">
                          <a:effectLst/>
                        </a:rPr>
                        <a:t>, </a:t>
                      </a:r>
                      <a:r>
                        <a:rPr lang="en-US" sz="1600" dirty="0" err="1">
                          <a:effectLst/>
                        </a:rPr>
                        <a:t>Lebak</a:t>
                      </a:r>
                      <a:r>
                        <a:rPr lang="en-US" sz="1600" dirty="0">
                          <a:effectLst/>
                        </a:rPr>
                        <a:t>, Banten</a:t>
                      </a:r>
                      <a:endParaRPr lang="en-US" sz="1600" dirty="0">
                        <a:effectLst/>
                        <a:latin typeface="Times New Roman" panose="02020603050405020304" pitchFamily="18" charset="0"/>
                        <a:ea typeface="Times New Roman" panose="02020603050405020304" pitchFamily="18" charset="0"/>
                      </a:endParaRPr>
                    </a:p>
                  </a:txBody>
                  <a:tcPr marL="17780" marR="177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effectLst/>
                        </a:rPr>
                        <a:t>﻿Radon concentration: 56-</a:t>
                      </a:r>
                      <a:r>
                        <a:rPr lang="en-US" sz="1600" b="1" dirty="0">
                          <a:solidFill>
                            <a:srgbClr val="FF0000"/>
                          </a:solidFill>
                          <a:effectLst/>
                        </a:rPr>
                        <a:t>69,778</a:t>
                      </a:r>
                      <a:r>
                        <a:rPr lang="en-US" sz="1600" dirty="0">
                          <a:effectLst/>
                        </a:rPr>
                        <a:t> Bq.m</a:t>
                      </a:r>
                      <a:r>
                        <a:rPr lang="en-US" sz="1600" baseline="30000" dirty="0">
                          <a:effectLst/>
                        </a:rPr>
                        <a:t>-3</a:t>
                      </a:r>
                      <a:endParaRPr lang="en-US" sz="1600" dirty="0">
                        <a:effectLst/>
                        <a:latin typeface="Times New Roman" panose="02020603050405020304" pitchFamily="18" charset="0"/>
                        <a:ea typeface="Times New Roman" panose="02020603050405020304" pitchFamily="18" charset="0"/>
                      </a:endParaRPr>
                    </a:p>
                  </a:txBody>
                  <a:tcPr marL="17780" marR="17780" marT="0" marB="0"/>
                </a:tc>
                <a:extLst>
                  <a:ext uri="{0D108BD9-81ED-4DB2-BD59-A6C34878D82A}">
                    <a16:rowId xmlns:a16="http://schemas.microsoft.com/office/drawing/2014/main" val="4239027334"/>
                  </a:ext>
                </a:extLst>
              </a:tr>
            </a:tbl>
          </a:graphicData>
        </a:graphic>
      </p:graphicFrame>
      <p:sp>
        <p:nvSpPr>
          <p:cNvPr id="4" name="Slide Number Placeholder 3">
            <a:extLst>
              <a:ext uri="{FF2B5EF4-FFF2-40B4-BE49-F238E27FC236}">
                <a16:creationId xmlns:a16="http://schemas.microsoft.com/office/drawing/2014/main" id="{3E7E10BF-FBBF-2443-82AE-BC305E1D7698}"/>
              </a:ext>
            </a:extLst>
          </p:cNvPr>
          <p:cNvSpPr>
            <a:spLocks noGrp="1"/>
          </p:cNvSpPr>
          <p:nvPr>
            <p:ph type="sldNum" sz="quarter" idx="12"/>
          </p:nvPr>
        </p:nvSpPr>
        <p:spPr/>
        <p:txBody>
          <a:bodyPr/>
          <a:lstStyle/>
          <a:p>
            <a:fld id="{F8CA464F-D396-FE46-9F8D-5C0A709C205A}" type="slidenum">
              <a:rPr lang="en-US" smtClean="0"/>
              <a:t>16</a:t>
            </a:fld>
            <a:endParaRPr lang="en-US"/>
          </a:p>
        </p:txBody>
      </p:sp>
    </p:spTree>
    <p:extLst>
      <p:ext uri="{BB962C8B-B14F-4D97-AF65-F5344CB8AC3E}">
        <p14:creationId xmlns:p14="http://schemas.microsoft.com/office/powerpoint/2010/main" val="2438149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F882-F260-614E-B75C-6E54673B5BFA}"/>
              </a:ext>
            </a:extLst>
          </p:cNvPr>
          <p:cNvSpPr>
            <a:spLocks noGrp="1"/>
          </p:cNvSpPr>
          <p:nvPr>
            <p:ph type="title"/>
          </p:nvPr>
        </p:nvSpPr>
        <p:spPr/>
        <p:txBody>
          <a:bodyPr>
            <a:normAutofit fontScale="90000"/>
          </a:bodyPr>
          <a:lstStyle/>
          <a:p>
            <a:r>
              <a:rPr lang="en-GB" sz="4400" dirty="0"/>
              <a:t>Radon of depth in Korea</a:t>
            </a:r>
            <a:br>
              <a:rPr lang="en-GB" sz="4400" dirty="0"/>
            </a:br>
            <a:r>
              <a:rPr lang="en-GB" sz="2700" dirty="0"/>
              <a:t>(</a:t>
            </a:r>
            <a:r>
              <a:rPr lang="en-GB" sz="2700" dirty="0" err="1"/>
              <a:t>Maeng</a:t>
            </a:r>
            <a:r>
              <a:rPr lang="en-GB" sz="2700" dirty="0"/>
              <a:t> et al., 2019)</a:t>
            </a:r>
            <a:endParaRPr lang="en-US" sz="2700" dirty="0"/>
          </a:p>
        </p:txBody>
      </p:sp>
      <p:sp>
        <p:nvSpPr>
          <p:cNvPr id="4" name="Slide Number Placeholder 3">
            <a:extLst>
              <a:ext uri="{FF2B5EF4-FFF2-40B4-BE49-F238E27FC236}">
                <a16:creationId xmlns:a16="http://schemas.microsoft.com/office/drawing/2014/main" id="{C0434D8A-C378-CF45-86D2-DDB313A73A20}"/>
              </a:ext>
            </a:extLst>
          </p:cNvPr>
          <p:cNvSpPr>
            <a:spLocks noGrp="1"/>
          </p:cNvSpPr>
          <p:nvPr>
            <p:ph type="sldNum" sz="quarter" idx="12"/>
          </p:nvPr>
        </p:nvSpPr>
        <p:spPr/>
        <p:txBody>
          <a:bodyPr/>
          <a:lstStyle/>
          <a:p>
            <a:fld id="{F8CA464F-D396-FE46-9F8D-5C0A709C205A}" type="slidenum">
              <a:rPr lang="en-US" smtClean="0"/>
              <a:t>17</a:t>
            </a:fld>
            <a:endParaRPr lang="en-US"/>
          </a:p>
        </p:txBody>
      </p:sp>
      <p:pic>
        <p:nvPicPr>
          <p:cNvPr id="14" name="Content Placeholder 13">
            <a:extLst>
              <a:ext uri="{FF2B5EF4-FFF2-40B4-BE49-F238E27FC236}">
                <a16:creationId xmlns:a16="http://schemas.microsoft.com/office/drawing/2014/main" id="{070D3933-70F7-BC4B-B093-A7318047A63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05130" y="1282026"/>
            <a:ext cx="4733740" cy="5347374"/>
          </a:xfrm>
        </p:spPr>
      </p:pic>
    </p:spTree>
    <p:extLst>
      <p:ext uri="{BB962C8B-B14F-4D97-AF65-F5344CB8AC3E}">
        <p14:creationId xmlns:p14="http://schemas.microsoft.com/office/powerpoint/2010/main" val="2356634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B32BC-7D5F-D849-8CA8-7907BBCFCC72}"/>
              </a:ext>
            </a:extLst>
          </p:cNvPr>
          <p:cNvSpPr>
            <a:spLocks noGrp="1"/>
          </p:cNvSpPr>
          <p:nvPr>
            <p:ph type="title"/>
          </p:nvPr>
        </p:nvSpPr>
        <p:spPr/>
        <p:txBody>
          <a:bodyPr/>
          <a:lstStyle/>
          <a:p>
            <a:r>
              <a:rPr lang="en-US"/>
              <a:t>Other Considerations </a:t>
            </a:r>
            <a:endParaRPr lang="en-US" dirty="0"/>
          </a:p>
        </p:txBody>
      </p:sp>
      <p:sp>
        <p:nvSpPr>
          <p:cNvPr id="3" name="Content Placeholder 2">
            <a:extLst>
              <a:ext uri="{FF2B5EF4-FFF2-40B4-BE49-F238E27FC236}">
                <a16:creationId xmlns:a16="http://schemas.microsoft.com/office/drawing/2014/main" id="{C9BA624D-8F5E-1A4E-B8BE-8E3A27AD23BB}"/>
              </a:ext>
            </a:extLst>
          </p:cNvPr>
          <p:cNvSpPr>
            <a:spLocks noGrp="1"/>
          </p:cNvSpPr>
          <p:nvPr>
            <p:ph idx="1"/>
          </p:nvPr>
        </p:nvSpPr>
        <p:spPr/>
        <p:txBody>
          <a:bodyPr>
            <a:normAutofit fontScale="70000" lnSpcReduction="20000"/>
          </a:bodyPr>
          <a:lstStyle/>
          <a:p>
            <a:r>
              <a:rPr lang="en-US" dirty="0"/>
              <a:t>Indonesia does not have alumina refinery yet.</a:t>
            </a:r>
          </a:p>
          <a:p>
            <a:r>
              <a:rPr lang="en-US" dirty="0"/>
              <a:t>Bauxite from mining was sent to the smelter in other countries.</a:t>
            </a:r>
          </a:p>
          <a:p>
            <a:r>
              <a:rPr lang="en-US" dirty="0"/>
              <a:t>Transporting bauxite use dump trucks (without cover) to the port and barge to the destination.</a:t>
            </a:r>
          </a:p>
          <a:p>
            <a:r>
              <a:rPr lang="en-US" dirty="0"/>
              <a:t>Small particle and dust will easily escape to the air, especially during dry season. Radon as part of soil particle, also flies to the air.</a:t>
            </a:r>
          </a:p>
          <a:p>
            <a:r>
              <a:rPr lang="en-US" dirty="0"/>
              <a:t>It is considering that shipping bauxite also has radiological effect to the public, worker and environment. </a:t>
            </a:r>
          </a:p>
          <a:p>
            <a:r>
              <a:rPr lang="en-US" dirty="0"/>
              <a:t>Indonesia will prepares bauxite smelter project that it will be more concern about environmental radioactivity in the surrounding area, because during smelter process, concentration of radon also increases. </a:t>
            </a:r>
          </a:p>
        </p:txBody>
      </p:sp>
      <p:sp>
        <p:nvSpPr>
          <p:cNvPr id="4" name="Slide Number Placeholder 3">
            <a:extLst>
              <a:ext uri="{FF2B5EF4-FFF2-40B4-BE49-F238E27FC236}">
                <a16:creationId xmlns:a16="http://schemas.microsoft.com/office/drawing/2014/main" id="{C21243DC-FA2B-B74E-800A-781D45C411D0}"/>
              </a:ext>
            </a:extLst>
          </p:cNvPr>
          <p:cNvSpPr>
            <a:spLocks noGrp="1"/>
          </p:cNvSpPr>
          <p:nvPr>
            <p:ph type="sldNum" sz="quarter" idx="12"/>
          </p:nvPr>
        </p:nvSpPr>
        <p:spPr/>
        <p:txBody>
          <a:bodyPr/>
          <a:lstStyle/>
          <a:p>
            <a:fld id="{F8CA464F-D396-FE46-9F8D-5C0A709C205A}" type="slidenum">
              <a:rPr lang="en-US" smtClean="0"/>
              <a:t>18</a:t>
            </a:fld>
            <a:endParaRPr lang="en-US"/>
          </a:p>
        </p:txBody>
      </p:sp>
    </p:spTree>
    <p:extLst>
      <p:ext uri="{BB962C8B-B14F-4D97-AF65-F5344CB8AC3E}">
        <p14:creationId xmlns:p14="http://schemas.microsoft.com/office/powerpoint/2010/main" val="4017473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45887-2B79-CA43-87D0-780CE7DB5A99}"/>
              </a:ext>
            </a:extLst>
          </p:cNvPr>
          <p:cNvPicPr>
            <a:picLocks noChangeAspect="1"/>
          </p:cNvPicPr>
          <p:nvPr/>
        </p:nvPicPr>
        <p:blipFill>
          <a:blip r:embed="rId2" cstate="email">
            <a:alphaModFix amt="8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44078051-8EC4-6743-8113-36B6BDFB0F94}"/>
              </a:ext>
            </a:extLst>
          </p:cNvPr>
          <p:cNvSpPr>
            <a:spLocks noGrp="1"/>
          </p:cNvSpPr>
          <p:nvPr>
            <p:ph type="title"/>
          </p:nvPr>
        </p:nvSpPr>
        <p:spPr>
          <a:xfrm>
            <a:off x="0" y="5462231"/>
            <a:ext cx="7772400" cy="1362075"/>
          </a:xfrm>
          <a:noFill/>
        </p:spPr>
        <p:txBody>
          <a:bodyPr/>
          <a:lstStyle/>
          <a:p>
            <a:r>
              <a:rPr lang="en-US" dirty="0">
                <a:solidFill>
                  <a:schemeClr val="bg1"/>
                </a:solidFill>
              </a:rPr>
              <a:t>Conclusion</a:t>
            </a:r>
          </a:p>
        </p:txBody>
      </p:sp>
      <p:sp>
        <p:nvSpPr>
          <p:cNvPr id="4" name="Slide Number Placeholder 3">
            <a:extLst>
              <a:ext uri="{FF2B5EF4-FFF2-40B4-BE49-F238E27FC236}">
                <a16:creationId xmlns:a16="http://schemas.microsoft.com/office/drawing/2014/main" id="{A851B921-7884-4846-8CB8-EDC48A9C0827}"/>
              </a:ext>
            </a:extLst>
          </p:cNvPr>
          <p:cNvSpPr>
            <a:spLocks noGrp="1"/>
          </p:cNvSpPr>
          <p:nvPr>
            <p:ph type="sldNum" sz="quarter" idx="12"/>
          </p:nvPr>
        </p:nvSpPr>
        <p:spPr/>
        <p:txBody>
          <a:bodyPr/>
          <a:lstStyle/>
          <a:p>
            <a:fld id="{F8CA464F-D396-FE46-9F8D-5C0A709C205A}" type="slidenum">
              <a:rPr lang="en-US" smtClean="0">
                <a:solidFill>
                  <a:schemeClr val="bg1"/>
                </a:solidFill>
              </a:rPr>
              <a:pPr/>
              <a:t>19</a:t>
            </a:fld>
            <a:endParaRPr lang="en-US" dirty="0">
              <a:solidFill>
                <a:schemeClr val="bg1"/>
              </a:solidFill>
            </a:endParaRPr>
          </a:p>
        </p:txBody>
      </p:sp>
    </p:spTree>
    <p:extLst>
      <p:ext uri="{BB962C8B-B14F-4D97-AF65-F5344CB8AC3E}">
        <p14:creationId xmlns:p14="http://schemas.microsoft.com/office/powerpoint/2010/main" val="2370938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B018F1-0352-2442-B00C-BD1F6D11DDA2}"/>
              </a:ext>
            </a:extLst>
          </p:cNvPr>
          <p:cNvSpPr>
            <a:spLocks noGrp="1"/>
          </p:cNvSpPr>
          <p:nvPr>
            <p:ph type="title"/>
          </p:nvPr>
        </p:nvSpPr>
        <p:spPr/>
        <p:txBody>
          <a:bodyPr/>
          <a:lstStyle/>
          <a:p>
            <a:r>
              <a:rPr lang="en-US" dirty="0"/>
              <a:t>Contents</a:t>
            </a:r>
          </a:p>
        </p:txBody>
      </p:sp>
      <p:sp>
        <p:nvSpPr>
          <p:cNvPr id="6" name="Content Placeholder 5">
            <a:extLst>
              <a:ext uri="{FF2B5EF4-FFF2-40B4-BE49-F238E27FC236}">
                <a16:creationId xmlns:a16="http://schemas.microsoft.com/office/drawing/2014/main" id="{ABA5B0D0-4393-5747-9B51-F2D1F0463021}"/>
              </a:ext>
            </a:extLst>
          </p:cNvPr>
          <p:cNvSpPr>
            <a:spLocks noGrp="1"/>
          </p:cNvSpPr>
          <p:nvPr>
            <p:ph idx="1"/>
          </p:nvPr>
        </p:nvSpPr>
        <p:spPr/>
        <p:txBody>
          <a:bodyPr/>
          <a:lstStyle/>
          <a:p>
            <a:r>
              <a:rPr lang="en-US" dirty="0"/>
              <a:t>Introduction</a:t>
            </a:r>
          </a:p>
          <a:p>
            <a:r>
              <a:rPr lang="en-US" dirty="0"/>
              <a:t>Measurements and Methods</a:t>
            </a:r>
          </a:p>
          <a:p>
            <a:r>
              <a:rPr lang="en-US" dirty="0"/>
              <a:t>Results and Discussion</a:t>
            </a:r>
          </a:p>
          <a:p>
            <a:r>
              <a:rPr lang="en-US" dirty="0"/>
              <a:t>Conclusion</a:t>
            </a:r>
          </a:p>
        </p:txBody>
      </p:sp>
      <p:sp>
        <p:nvSpPr>
          <p:cNvPr id="4" name="Slide Number Placeholder 3">
            <a:extLst>
              <a:ext uri="{FF2B5EF4-FFF2-40B4-BE49-F238E27FC236}">
                <a16:creationId xmlns:a16="http://schemas.microsoft.com/office/drawing/2014/main" id="{E79583F3-8673-DA44-8EFB-5E0FFBAC5F6A}"/>
              </a:ext>
            </a:extLst>
          </p:cNvPr>
          <p:cNvSpPr>
            <a:spLocks noGrp="1"/>
          </p:cNvSpPr>
          <p:nvPr>
            <p:ph type="sldNum" sz="quarter" idx="12"/>
          </p:nvPr>
        </p:nvSpPr>
        <p:spPr/>
        <p:txBody>
          <a:bodyPr/>
          <a:lstStyle/>
          <a:p>
            <a:fld id="{F8CA464F-D396-FE46-9F8D-5C0A709C205A}" type="slidenum">
              <a:rPr lang="en-US" smtClean="0"/>
              <a:t>2</a:t>
            </a:fld>
            <a:endParaRPr lang="en-US"/>
          </a:p>
        </p:txBody>
      </p:sp>
    </p:spTree>
    <p:extLst>
      <p:ext uri="{BB962C8B-B14F-4D97-AF65-F5344CB8AC3E}">
        <p14:creationId xmlns:p14="http://schemas.microsoft.com/office/powerpoint/2010/main" val="90126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2E4D-B0DD-E74E-9170-3EB46FD1F77B}"/>
              </a:ext>
            </a:extLst>
          </p:cNvPr>
          <p:cNvSpPr>
            <a:spLocks noGrp="1"/>
          </p:cNvSpPr>
          <p:nvPr>
            <p:ph type="title"/>
          </p:nvPr>
        </p:nvSpPr>
        <p:spPr/>
        <p:txBody>
          <a:bodyPr/>
          <a:lstStyle/>
          <a:p>
            <a:r>
              <a:rPr lang="en-GB" dirty="0"/>
              <a:t>Conclusion</a:t>
            </a:r>
            <a:endParaRPr lang="en-US" dirty="0"/>
          </a:p>
        </p:txBody>
      </p:sp>
      <p:graphicFrame>
        <p:nvGraphicFramePr>
          <p:cNvPr id="5" name="Content Placeholder 4">
            <a:extLst>
              <a:ext uri="{FF2B5EF4-FFF2-40B4-BE49-F238E27FC236}">
                <a16:creationId xmlns:a16="http://schemas.microsoft.com/office/drawing/2014/main" id="{EC484B48-1EC7-9D4B-B654-6071E5D1935D}"/>
              </a:ext>
            </a:extLst>
          </p:cNvPr>
          <p:cNvGraphicFramePr>
            <a:graphicFrameLocks noGrp="1"/>
          </p:cNvGraphicFramePr>
          <p:nvPr>
            <p:ph idx="1"/>
            <p:extLst>
              <p:ext uri="{D42A27DB-BD31-4B8C-83A1-F6EECF244321}">
                <p14:modId xmlns:p14="http://schemas.microsoft.com/office/powerpoint/2010/main" val="1098406289"/>
              </p:ext>
            </p:extLst>
          </p:nvPr>
        </p:nvGraphicFramePr>
        <p:xfrm>
          <a:off x="457200" y="1447800"/>
          <a:ext cx="8229600" cy="4888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EC863251-37EB-EE4F-A553-DBEF3D1B513D}"/>
              </a:ext>
            </a:extLst>
          </p:cNvPr>
          <p:cNvSpPr>
            <a:spLocks noGrp="1"/>
          </p:cNvSpPr>
          <p:nvPr>
            <p:ph type="sldNum" sz="quarter" idx="12"/>
          </p:nvPr>
        </p:nvSpPr>
        <p:spPr/>
        <p:txBody>
          <a:bodyPr/>
          <a:lstStyle/>
          <a:p>
            <a:fld id="{F8CA464F-D396-FE46-9F8D-5C0A709C205A}" type="slidenum">
              <a:rPr lang="en-US" smtClean="0"/>
              <a:t>20</a:t>
            </a:fld>
            <a:endParaRPr lang="en-US"/>
          </a:p>
        </p:txBody>
      </p:sp>
    </p:spTree>
    <p:extLst>
      <p:ext uri="{BB962C8B-B14F-4D97-AF65-F5344CB8AC3E}">
        <p14:creationId xmlns:p14="http://schemas.microsoft.com/office/powerpoint/2010/main" val="2727839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408F09-AE2C-E949-BFFB-2ABB2C01E074}"/>
              </a:ext>
            </a:extLst>
          </p:cNvPr>
          <p:cNvSpPr>
            <a:spLocks noGrp="1"/>
          </p:cNvSpPr>
          <p:nvPr>
            <p:ph type="ctrTitle"/>
          </p:nvPr>
        </p:nvSpPr>
        <p:spPr/>
        <p:txBody>
          <a:bodyPr/>
          <a:lstStyle/>
          <a:p>
            <a:r>
              <a:rPr lang="en-US" dirty="0"/>
              <a:t>Thank you</a:t>
            </a:r>
          </a:p>
        </p:txBody>
      </p:sp>
      <p:sp>
        <p:nvSpPr>
          <p:cNvPr id="8" name="Subtitle 7">
            <a:extLst>
              <a:ext uri="{FF2B5EF4-FFF2-40B4-BE49-F238E27FC236}">
                <a16:creationId xmlns:a16="http://schemas.microsoft.com/office/drawing/2014/main" id="{7E0D865A-DF81-3548-8090-3CD89941F1B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924F1DE9-E393-DE44-996D-563A89F2A77B}"/>
              </a:ext>
            </a:extLst>
          </p:cNvPr>
          <p:cNvSpPr>
            <a:spLocks noGrp="1"/>
          </p:cNvSpPr>
          <p:nvPr>
            <p:ph type="sldNum" sz="quarter" idx="12"/>
          </p:nvPr>
        </p:nvSpPr>
        <p:spPr/>
        <p:txBody>
          <a:bodyPr/>
          <a:lstStyle/>
          <a:p>
            <a:fld id="{F8CA464F-D396-FE46-9F8D-5C0A709C205A}" type="slidenum">
              <a:rPr lang="en-US" smtClean="0"/>
              <a:pPr/>
              <a:t>21</a:t>
            </a:fld>
            <a:endParaRPr lang="en-US"/>
          </a:p>
        </p:txBody>
      </p:sp>
      <p:grpSp>
        <p:nvGrpSpPr>
          <p:cNvPr id="10" name="Group 9">
            <a:extLst>
              <a:ext uri="{FF2B5EF4-FFF2-40B4-BE49-F238E27FC236}">
                <a16:creationId xmlns:a16="http://schemas.microsoft.com/office/drawing/2014/main" id="{61C88B43-B817-0B45-8EAC-0828EDA714C0}"/>
              </a:ext>
            </a:extLst>
          </p:cNvPr>
          <p:cNvGrpSpPr/>
          <p:nvPr/>
        </p:nvGrpSpPr>
        <p:grpSpPr>
          <a:xfrm>
            <a:off x="0" y="5778000"/>
            <a:ext cx="9144000" cy="1080000"/>
            <a:chOff x="0" y="5778000"/>
            <a:chExt cx="9144000" cy="1080000"/>
          </a:xfrm>
        </p:grpSpPr>
        <p:pic>
          <p:nvPicPr>
            <p:cNvPr id="2" name="Picture 1">
              <a:extLst>
                <a:ext uri="{FF2B5EF4-FFF2-40B4-BE49-F238E27FC236}">
                  <a16:creationId xmlns:a16="http://schemas.microsoft.com/office/drawing/2014/main" id="{8E29B42C-661E-EF40-84E2-309836FB63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4908" y="5778000"/>
              <a:ext cx="4786947" cy="1080000"/>
            </a:xfrm>
            <a:prstGeom prst="rect">
              <a:avLst/>
            </a:prstGeom>
          </p:spPr>
        </p:pic>
        <p:pic>
          <p:nvPicPr>
            <p:cNvPr id="3" name="Picture 2">
              <a:extLst>
                <a:ext uri="{FF2B5EF4-FFF2-40B4-BE49-F238E27FC236}">
                  <a16:creationId xmlns:a16="http://schemas.microsoft.com/office/drawing/2014/main" id="{57B3C4DA-0D23-B04B-8192-1957EA690FC7}"/>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7001783" y="5778000"/>
              <a:ext cx="1440000" cy="1080000"/>
            </a:xfrm>
            <a:prstGeom prst="rect">
              <a:avLst/>
            </a:prstGeom>
          </p:spPr>
        </p:pic>
        <p:pic>
          <p:nvPicPr>
            <p:cNvPr id="5" name="Picture 4">
              <a:extLst>
                <a:ext uri="{FF2B5EF4-FFF2-40B4-BE49-F238E27FC236}">
                  <a16:creationId xmlns:a16="http://schemas.microsoft.com/office/drawing/2014/main" id="{7DE269A0-F1DD-A048-9851-96015B32EC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980" y="5778000"/>
              <a:ext cx="1440000" cy="1080000"/>
            </a:xfrm>
            <a:prstGeom prst="rect">
              <a:avLst/>
            </a:prstGeom>
          </p:spPr>
        </p:pic>
        <p:pic>
          <p:nvPicPr>
            <p:cNvPr id="6" name="Picture 5">
              <a:extLst>
                <a:ext uri="{FF2B5EF4-FFF2-40B4-BE49-F238E27FC236}">
                  <a16:creationId xmlns:a16="http://schemas.microsoft.com/office/drawing/2014/main" id="{52A55246-BB74-754B-A4BB-99D9C85CA6C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5778000"/>
              <a:ext cx="505052" cy="1080000"/>
            </a:xfrm>
            <a:prstGeom prst="rect">
              <a:avLst/>
            </a:prstGeom>
          </p:spPr>
        </p:pic>
        <p:pic>
          <p:nvPicPr>
            <p:cNvPr id="9" name="Picture 8">
              <a:extLst>
                <a:ext uri="{FF2B5EF4-FFF2-40B4-BE49-F238E27FC236}">
                  <a16:creationId xmlns:a16="http://schemas.microsoft.com/office/drawing/2014/main" id="{1037CA50-ECA7-BD4E-8C02-A348BBA2910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31711" y="5778000"/>
              <a:ext cx="612289" cy="1080000"/>
            </a:xfrm>
            <a:prstGeom prst="rect">
              <a:avLst/>
            </a:prstGeom>
          </p:spPr>
        </p:pic>
      </p:grpSp>
    </p:spTree>
    <p:extLst>
      <p:ext uri="{BB962C8B-B14F-4D97-AF65-F5344CB8AC3E}">
        <p14:creationId xmlns:p14="http://schemas.microsoft.com/office/powerpoint/2010/main" val="120118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95E871-338A-DF45-872E-245B55471FE3}"/>
              </a:ext>
            </a:extLst>
          </p:cNvPr>
          <p:cNvPicPr>
            <a:picLocks noChangeAspect="1"/>
          </p:cNvPicPr>
          <p:nvPr/>
        </p:nvPicPr>
        <p:blipFill rotWithShape="1">
          <a:blip r:embed="rId2" cstate="email">
            <a:alphaModFix amt="85000"/>
            <a:extLst>
              <a:ext uri="{28A0092B-C50C-407E-A947-70E740481C1C}">
                <a14:useLocalDpi xmlns:a14="http://schemas.microsoft.com/office/drawing/2010/main"/>
              </a:ext>
            </a:extLst>
          </a:blip>
          <a:srcRect/>
          <a:stretch/>
        </p:blipFill>
        <p:spPr>
          <a:xfrm>
            <a:off x="1" y="1977303"/>
            <a:ext cx="9144000" cy="4880697"/>
          </a:xfrm>
          <a:prstGeom prst="rect">
            <a:avLst/>
          </a:prstGeom>
        </p:spPr>
      </p:pic>
      <p:sp>
        <p:nvSpPr>
          <p:cNvPr id="5" name="Title 4">
            <a:extLst>
              <a:ext uri="{FF2B5EF4-FFF2-40B4-BE49-F238E27FC236}">
                <a16:creationId xmlns:a16="http://schemas.microsoft.com/office/drawing/2014/main" id="{44078051-8EC4-6743-8113-36B6BDFB0F94}"/>
              </a:ext>
            </a:extLst>
          </p:cNvPr>
          <p:cNvSpPr>
            <a:spLocks noGrp="1"/>
          </p:cNvSpPr>
          <p:nvPr>
            <p:ph type="title"/>
          </p:nvPr>
        </p:nvSpPr>
        <p:spPr>
          <a:xfrm>
            <a:off x="0" y="5462231"/>
            <a:ext cx="7772400" cy="1362075"/>
          </a:xfrm>
          <a:noFill/>
        </p:spPr>
        <p:txBody>
          <a:bodyPr/>
          <a:lstStyle/>
          <a:p>
            <a:r>
              <a:rPr lang="en-US" dirty="0">
                <a:solidFill>
                  <a:schemeClr val="bg1"/>
                </a:solidFill>
              </a:rPr>
              <a:t>Introduction</a:t>
            </a:r>
          </a:p>
        </p:txBody>
      </p:sp>
      <p:sp>
        <p:nvSpPr>
          <p:cNvPr id="4" name="Slide Number Placeholder 3">
            <a:extLst>
              <a:ext uri="{FF2B5EF4-FFF2-40B4-BE49-F238E27FC236}">
                <a16:creationId xmlns:a16="http://schemas.microsoft.com/office/drawing/2014/main" id="{A851B921-7884-4846-8CB8-EDC48A9C0827}"/>
              </a:ext>
            </a:extLst>
          </p:cNvPr>
          <p:cNvSpPr>
            <a:spLocks noGrp="1"/>
          </p:cNvSpPr>
          <p:nvPr>
            <p:ph type="sldNum" sz="quarter" idx="12"/>
          </p:nvPr>
        </p:nvSpPr>
        <p:spPr/>
        <p:txBody>
          <a:bodyPr/>
          <a:lstStyle/>
          <a:p>
            <a:fld id="{F8CA464F-D396-FE46-9F8D-5C0A709C205A}" type="slidenum">
              <a:rPr lang="en-US" smtClean="0">
                <a:solidFill>
                  <a:schemeClr val="bg1"/>
                </a:solidFill>
              </a:rPr>
              <a:pPr/>
              <a:t>3</a:t>
            </a:fld>
            <a:endParaRPr lang="en-US" dirty="0">
              <a:solidFill>
                <a:schemeClr val="bg1"/>
              </a:solidFill>
            </a:endParaRPr>
          </a:p>
        </p:txBody>
      </p:sp>
    </p:spTree>
    <p:extLst>
      <p:ext uri="{BB962C8B-B14F-4D97-AF65-F5344CB8AC3E}">
        <p14:creationId xmlns:p14="http://schemas.microsoft.com/office/powerpoint/2010/main" val="240892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E30652-1C76-E64F-901E-AAA3C3D44CDF}"/>
              </a:ext>
            </a:extLst>
          </p:cNvPr>
          <p:cNvSpPr>
            <a:spLocks noGrp="1"/>
          </p:cNvSpPr>
          <p:nvPr>
            <p:ph type="title"/>
          </p:nvPr>
        </p:nvSpPr>
        <p:spPr/>
        <p:txBody>
          <a:bodyPr>
            <a:normAutofit/>
          </a:bodyPr>
          <a:lstStyle/>
          <a:p>
            <a:r>
              <a:rPr lang="en-US" altLang="zh-CN" dirty="0"/>
              <a:t>Indonesia Map</a:t>
            </a:r>
            <a:endParaRPr lang="en-US" dirty="0"/>
          </a:p>
        </p:txBody>
      </p:sp>
      <p:sp>
        <p:nvSpPr>
          <p:cNvPr id="4" name="Slide Number Placeholder 3">
            <a:extLst>
              <a:ext uri="{FF2B5EF4-FFF2-40B4-BE49-F238E27FC236}">
                <a16:creationId xmlns:a16="http://schemas.microsoft.com/office/drawing/2014/main" id="{EEF94D91-3BA0-EB4C-8D8D-2AD5B241609F}"/>
              </a:ext>
            </a:extLst>
          </p:cNvPr>
          <p:cNvSpPr>
            <a:spLocks noGrp="1"/>
          </p:cNvSpPr>
          <p:nvPr>
            <p:ph type="sldNum" sz="quarter" idx="12"/>
          </p:nvPr>
        </p:nvSpPr>
        <p:spPr/>
        <p:txBody>
          <a:bodyPr/>
          <a:lstStyle/>
          <a:p>
            <a:fld id="{F8CA464F-D396-FE46-9F8D-5C0A709C205A}" type="slidenum">
              <a:rPr lang="en-US" smtClean="0"/>
              <a:pPr/>
              <a:t>4</a:t>
            </a:fld>
            <a:endParaRPr lang="en-US"/>
          </a:p>
        </p:txBody>
      </p:sp>
      <p:grpSp>
        <p:nvGrpSpPr>
          <p:cNvPr id="8" name="Group 7">
            <a:extLst>
              <a:ext uri="{FF2B5EF4-FFF2-40B4-BE49-F238E27FC236}">
                <a16:creationId xmlns:a16="http://schemas.microsoft.com/office/drawing/2014/main" id="{4B253867-4C14-B642-ADD5-A9C4C3296FDD}"/>
              </a:ext>
            </a:extLst>
          </p:cNvPr>
          <p:cNvGrpSpPr/>
          <p:nvPr/>
        </p:nvGrpSpPr>
        <p:grpSpPr>
          <a:xfrm>
            <a:off x="0" y="1219200"/>
            <a:ext cx="9286875" cy="4515927"/>
            <a:chOff x="0" y="1219200"/>
            <a:chExt cx="9286875" cy="4515927"/>
          </a:xfrm>
        </p:grpSpPr>
        <p:pic>
          <p:nvPicPr>
            <p:cNvPr id="90" name="Picture 89">
              <a:extLst>
                <a:ext uri="{FF2B5EF4-FFF2-40B4-BE49-F238E27FC236}">
                  <a16:creationId xmlns:a16="http://schemas.microsoft.com/office/drawing/2014/main" id="{6EE04E54-F607-7048-8454-F7BAF8660E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219200"/>
              <a:ext cx="9144000" cy="4515927"/>
            </a:xfrm>
            <a:prstGeom prst="rect">
              <a:avLst/>
            </a:prstGeom>
          </p:spPr>
        </p:pic>
        <p:grpSp>
          <p:nvGrpSpPr>
            <p:cNvPr id="10" name="Group 9">
              <a:extLst>
                <a:ext uri="{FF2B5EF4-FFF2-40B4-BE49-F238E27FC236}">
                  <a16:creationId xmlns:a16="http://schemas.microsoft.com/office/drawing/2014/main" id="{FCF81844-76AE-1C49-86D2-52C96D0CFA42}"/>
                </a:ext>
              </a:extLst>
            </p:cNvPr>
            <p:cNvGrpSpPr/>
            <p:nvPr/>
          </p:nvGrpSpPr>
          <p:grpSpPr>
            <a:xfrm>
              <a:off x="1958205" y="2961396"/>
              <a:ext cx="1818733" cy="338680"/>
              <a:chOff x="2063685" y="1384482"/>
              <a:chExt cx="1818733" cy="338680"/>
            </a:xfrm>
          </p:grpSpPr>
          <p:sp>
            <p:nvSpPr>
              <p:cNvPr id="91" name="圆角矩形 65">
                <a:extLst>
                  <a:ext uri="{FF2B5EF4-FFF2-40B4-BE49-F238E27FC236}">
                    <a16:creationId xmlns:a16="http://schemas.microsoft.com/office/drawing/2014/main" id="{B46E87D8-CF1B-0349-BB8E-4FDD28286B4C}"/>
                  </a:ext>
                </a:extLst>
              </p:cNvPr>
              <p:cNvSpPr/>
              <p:nvPr/>
            </p:nvSpPr>
            <p:spPr>
              <a:xfrm>
                <a:off x="2441623" y="1384482"/>
                <a:ext cx="1440795" cy="338680"/>
              </a:xfrm>
              <a:prstGeom prst="roundRect">
                <a:avLst>
                  <a:gd name="adj" fmla="val 50000"/>
                </a:avLst>
              </a:prstGeom>
              <a:noFill/>
              <a:ln w="19050">
                <a:solidFill>
                  <a:schemeClr val="accent1"/>
                </a:solidFill>
                <a:prstDash val="sysDash"/>
                <a:miter lim="800000"/>
                <a:headEnd/>
                <a:tailEnd/>
              </a:ln>
            </p:spPr>
            <p:txBody>
              <a:bodyPr wrap="none" anchor="ctr"/>
              <a:lstStyle/>
              <a:p>
                <a:pPr algn="ctr" defTabSz="914053">
                  <a:defRPr/>
                </a:pPr>
                <a:r>
                  <a:rPr lang="en-US" altLang="zh-CN" sz="1200" b="1" kern="0" dirty="0">
                    <a:solidFill>
                      <a:sysClr val="windowText" lastClr="000000"/>
                    </a:solidFill>
                  </a:rPr>
                  <a:t>Bintan island</a:t>
                </a:r>
              </a:p>
            </p:txBody>
          </p:sp>
          <p:cxnSp>
            <p:nvCxnSpPr>
              <p:cNvPr id="94" name="肘形连接符 66">
                <a:extLst>
                  <a:ext uri="{FF2B5EF4-FFF2-40B4-BE49-F238E27FC236}">
                    <a16:creationId xmlns:a16="http://schemas.microsoft.com/office/drawing/2014/main" id="{B8DB6580-620C-1240-9714-93F0A99702D4}"/>
                  </a:ext>
                </a:extLst>
              </p:cNvPr>
              <p:cNvCxnSpPr>
                <a:cxnSpLocks/>
                <a:stCxn id="91" idx="1"/>
              </p:cNvCxnSpPr>
              <p:nvPr/>
            </p:nvCxnSpPr>
            <p:spPr>
              <a:xfrm rot="10800000">
                <a:off x="2063685" y="1553822"/>
                <a:ext cx="377938" cy="1"/>
              </a:xfrm>
              <a:prstGeom prst="bentConnector3">
                <a:avLst>
                  <a:gd name="adj1" fmla="val 50000"/>
                </a:avLst>
              </a:prstGeom>
              <a:noFill/>
              <a:ln w="28575">
                <a:solidFill>
                  <a:schemeClr val="accent6"/>
                </a:solidFill>
                <a:prstDash val="sysDash"/>
                <a:miter lim="800000"/>
                <a:headEnd/>
                <a:tailEnd/>
              </a:ln>
            </p:spPr>
          </p:cxnSp>
        </p:grpSp>
        <p:grpSp>
          <p:nvGrpSpPr>
            <p:cNvPr id="9" name="Group 8">
              <a:extLst>
                <a:ext uri="{FF2B5EF4-FFF2-40B4-BE49-F238E27FC236}">
                  <a16:creationId xmlns:a16="http://schemas.microsoft.com/office/drawing/2014/main" id="{D21F7B24-30B4-E745-B2A0-FF87BDC81368}"/>
                </a:ext>
              </a:extLst>
            </p:cNvPr>
            <p:cNvGrpSpPr/>
            <p:nvPr/>
          </p:nvGrpSpPr>
          <p:grpSpPr>
            <a:xfrm>
              <a:off x="777313" y="4505348"/>
              <a:ext cx="1736442" cy="798831"/>
              <a:chOff x="1031837" y="3025935"/>
              <a:chExt cx="1736442" cy="798831"/>
            </a:xfrm>
          </p:grpSpPr>
          <p:sp>
            <p:nvSpPr>
              <p:cNvPr id="95" name="圆角矩形 58">
                <a:extLst>
                  <a:ext uri="{FF2B5EF4-FFF2-40B4-BE49-F238E27FC236}">
                    <a16:creationId xmlns:a16="http://schemas.microsoft.com/office/drawing/2014/main" id="{3EF1B05E-EEB0-9447-94B1-053FD67CD898}"/>
                  </a:ext>
                </a:extLst>
              </p:cNvPr>
              <p:cNvSpPr/>
              <p:nvPr/>
            </p:nvSpPr>
            <p:spPr>
              <a:xfrm>
                <a:off x="1031837" y="3486086"/>
                <a:ext cx="1263013" cy="338680"/>
              </a:xfrm>
              <a:prstGeom prst="roundRect">
                <a:avLst>
                  <a:gd name="adj" fmla="val 50000"/>
                </a:avLst>
              </a:prstGeom>
              <a:noFill/>
              <a:ln w="19050">
                <a:solidFill>
                  <a:srgbClr val="C00000"/>
                </a:solidFill>
                <a:prstDash val="sysDash"/>
                <a:miter lim="800000"/>
                <a:headEnd/>
                <a:tailEnd/>
              </a:ln>
            </p:spPr>
            <p:txBody>
              <a:bodyPr wrap="none" anchor="ctr"/>
              <a:lstStyle/>
              <a:p>
                <a:pPr algn="ctr" defTabSz="914053">
                  <a:defRPr/>
                </a:pPr>
                <a:r>
                  <a:rPr lang="en-US" altLang="zh-CN" sz="1200" b="1" kern="0" dirty="0">
                    <a:solidFill>
                      <a:sysClr val="windowText" lastClr="000000"/>
                    </a:solidFill>
                  </a:rPr>
                  <a:t>Jakarta</a:t>
                </a:r>
              </a:p>
            </p:txBody>
          </p:sp>
          <p:cxnSp>
            <p:nvCxnSpPr>
              <p:cNvPr id="96" name="肘形连接符 23">
                <a:extLst>
                  <a:ext uri="{FF2B5EF4-FFF2-40B4-BE49-F238E27FC236}">
                    <a16:creationId xmlns:a16="http://schemas.microsoft.com/office/drawing/2014/main" id="{0979347E-0E6F-F741-8B68-D578C1708A66}"/>
                  </a:ext>
                </a:extLst>
              </p:cNvPr>
              <p:cNvCxnSpPr>
                <a:stCxn id="98" idx="4"/>
                <a:endCxn id="95" idx="3"/>
              </p:cNvCxnSpPr>
              <p:nvPr/>
            </p:nvCxnSpPr>
            <p:spPr>
              <a:xfrm rot="5400000">
                <a:off x="2256597" y="3223306"/>
                <a:ext cx="470375" cy="393868"/>
              </a:xfrm>
              <a:prstGeom prst="bentConnector2">
                <a:avLst/>
              </a:prstGeom>
              <a:noFill/>
              <a:ln w="28575">
                <a:solidFill>
                  <a:srgbClr val="C00000"/>
                </a:solidFill>
                <a:prstDash val="sysDash"/>
                <a:miter lim="800000"/>
                <a:headEnd/>
                <a:tailEnd/>
              </a:ln>
            </p:spPr>
          </p:cxnSp>
          <p:sp>
            <p:nvSpPr>
              <p:cNvPr id="97" name="椭圆 77">
                <a:extLst>
                  <a:ext uri="{FF2B5EF4-FFF2-40B4-BE49-F238E27FC236}">
                    <a16:creationId xmlns:a16="http://schemas.microsoft.com/office/drawing/2014/main" id="{36FADAEF-E7AB-3642-A0CD-07B48CCBE7F7}"/>
                  </a:ext>
                </a:extLst>
              </p:cNvPr>
              <p:cNvSpPr/>
              <p:nvPr/>
            </p:nvSpPr>
            <p:spPr>
              <a:xfrm>
                <a:off x="2648940" y="3065715"/>
                <a:ext cx="79560" cy="79560"/>
              </a:xfrm>
              <a:prstGeom prst="ellipse">
                <a:avLst/>
              </a:prstGeom>
              <a:gradFill rotWithShape="1">
                <a:gsLst>
                  <a:gs pos="20000">
                    <a:srgbClr val="FF0000"/>
                  </a:gs>
                  <a:gs pos="0">
                    <a:srgbClr val="FF0000"/>
                  </a:gs>
                  <a:gs pos="100000">
                    <a:schemeClr val="accent6">
                      <a:lumMod val="75000"/>
                    </a:schemeClr>
                  </a:gs>
                </a:gsLst>
                <a:lin ang="2700000" scaled="1"/>
              </a:gradFill>
              <a:ln>
                <a:noFill/>
              </a:ln>
              <a:effectLst/>
            </p:spPr>
            <p:txBody>
              <a:bodyPr wrap="none" anchor="ctr"/>
              <a:lstStyle/>
              <a:p>
                <a:pPr>
                  <a:defRPr/>
                </a:pPr>
                <a:endParaRPr lang="zh-CN" altLang="en-US" sz="1200" kern="0" dirty="0">
                  <a:solidFill>
                    <a:sysClr val="windowText" lastClr="000000"/>
                  </a:solidFill>
                  <a:latin typeface="Calibri" pitchFamily="34" charset="0"/>
                </a:endParaRPr>
              </a:p>
            </p:txBody>
          </p:sp>
          <p:sp>
            <p:nvSpPr>
              <p:cNvPr id="98" name="椭圆 79">
                <a:extLst>
                  <a:ext uri="{FF2B5EF4-FFF2-40B4-BE49-F238E27FC236}">
                    <a16:creationId xmlns:a16="http://schemas.microsoft.com/office/drawing/2014/main" id="{7C9018AD-C325-8541-A211-B1A0A7090663}"/>
                  </a:ext>
                </a:extLst>
              </p:cNvPr>
              <p:cNvSpPr/>
              <p:nvPr/>
            </p:nvSpPr>
            <p:spPr>
              <a:xfrm>
                <a:off x="2609160" y="3025935"/>
                <a:ext cx="159119" cy="15911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cxnSp>
          <p:nvCxnSpPr>
            <p:cNvPr id="3" name="Straight Connector 2">
              <a:extLst>
                <a:ext uri="{FF2B5EF4-FFF2-40B4-BE49-F238E27FC236}">
                  <a16:creationId xmlns:a16="http://schemas.microsoft.com/office/drawing/2014/main" id="{7401FB3E-9974-4749-BDD6-E1599149BFA4}"/>
                </a:ext>
              </a:extLst>
            </p:cNvPr>
            <p:cNvCxnSpPr/>
            <p:nvPr/>
          </p:nvCxnSpPr>
          <p:spPr>
            <a:xfrm>
              <a:off x="0" y="3339855"/>
              <a:ext cx="9286875" cy="0"/>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2671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65BB3-C9E0-4948-A4D1-509E6FB5AE93}"/>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2B2D5E98-80B9-2A47-BCAE-DA36E0B210CA}"/>
              </a:ext>
            </a:extLst>
          </p:cNvPr>
          <p:cNvSpPr>
            <a:spLocks noGrp="1"/>
          </p:cNvSpPr>
          <p:nvPr>
            <p:ph idx="1"/>
          </p:nvPr>
        </p:nvSpPr>
        <p:spPr/>
        <p:txBody>
          <a:bodyPr>
            <a:normAutofit fontScale="85000" lnSpcReduction="20000"/>
          </a:bodyPr>
          <a:lstStyle/>
          <a:p>
            <a:r>
              <a:rPr lang="en-US" dirty="0"/>
              <a:t>Indonesia has 17,508 islands that lie across the Equator. As a country in the equatorial zone, large deposits of bauxite are located in some islands of Indonesia.</a:t>
            </a:r>
          </a:p>
          <a:p>
            <a:r>
              <a:rPr lang="en-US" dirty="0"/>
              <a:t>Bintan island had the first area of bauxite mining in Indonesia. </a:t>
            </a:r>
            <a:r>
              <a:rPr lang="en-GB" dirty="0"/>
              <a:t>It was located in Kijang and discovered since Dutch colonialization of 1924, mined and exported since 1935, and closed in 2013 because of the exhausted deposit.</a:t>
            </a:r>
          </a:p>
          <a:p>
            <a:r>
              <a:rPr lang="en-GB" dirty="0" err="1"/>
              <a:t>Rohmana</a:t>
            </a:r>
            <a:r>
              <a:rPr lang="en-GB" dirty="0"/>
              <a:t> et al. (2007) reported that in Bintan island, there was 10,450 ha of bauxite potential area and 209 million cubic meters of reserved resources.</a:t>
            </a:r>
            <a:endParaRPr lang="en-US" dirty="0"/>
          </a:p>
        </p:txBody>
      </p:sp>
      <p:sp>
        <p:nvSpPr>
          <p:cNvPr id="4" name="Slide Number Placeholder 3">
            <a:extLst>
              <a:ext uri="{FF2B5EF4-FFF2-40B4-BE49-F238E27FC236}">
                <a16:creationId xmlns:a16="http://schemas.microsoft.com/office/drawing/2014/main" id="{D9741821-FB32-1342-A832-57A6AF9A5FB7}"/>
              </a:ext>
            </a:extLst>
          </p:cNvPr>
          <p:cNvSpPr>
            <a:spLocks noGrp="1"/>
          </p:cNvSpPr>
          <p:nvPr>
            <p:ph type="sldNum" sz="quarter" idx="12"/>
          </p:nvPr>
        </p:nvSpPr>
        <p:spPr/>
        <p:txBody>
          <a:bodyPr/>
          <a:lstStyle/>
          <a:p>
            <a:fld id="{F8CA464F-D396-FE46-9F8D-5C0A709C205A}" type="slidenum">
              <a:rPr lang="en-US" smtClean="0"/>
              <a:t>5</a:t>
            </a:fld>
            <a:endParaRPr lang="en-US"/>
          </a:p>
        </p:txBody>
      </p:sp>
    </p:spTree>
    <p:extLst>
      <p:ext uri="{BB962C8B-B14F-4D97-AF65-F5344CB8AC3E}">
        <p14:creationId xmlns:p14="http://schemas.microsoft.com/office/powerpoint/2010/main" val="3332057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88527-EB56-9E4D-9071-2FC41EDB2DEE}"/>
              </a:ext>
            </a:extLst>
          </p:cNvPr>
          <p:cNvSpPr>
            <a:spLocks noGrp="1"/>
          </p:cNvSpPr>
          <p:nvPr>
            <p:ph type="title"/>
          </p:nvPr>
        </p:nvSpPr>
        <p:spPr/>
        <p:txBody>
          <a:bodyPr/>
          <a:lstStyle/>
          <a:p>
            <a:r>
              <a:rPr lang="en-US" dirty="0"/>
              <a:t>Bauxite and TENORM</a:t>
            </a:r>
          </a:p>
        </p:txBody>
      </p:sp>
      <p:sp>
        <p:nvSpPr>
          <p:cNvPr id="3" name="Content Placeholder 2">
            <a:extLst>
              <a:ext uri="{FF2B5EF4-FFF2-40B4-BE49-F238E27FC236}">
                <a16:creationId xmlns:a16="http://schemas.microsoft.com/office/drawing/2014/main" id="{AA4C7530-94B6-C94D-B938-56C14F9C6854}"/>
              </a:ext>
            </a:extLst>
          </p:cNvPr>
          <p:cNvSpPr>
            <a:spLocks noGrp="1"/>
          </p:cNvSpPr>
          <p:nvPr>
            <p:ph idx="1"/>
          </p:nvPr>
        </p:nvSpPr>
        <p:spPr/>
        <p:txBody>
          <a:bodyPr>
            <a:normAutofit fontScale="77500" lnSpcReduction="20000"/>
          </a:bodyPr>
          <a:lstStyle/>
          <a:p>
            <a:r>
              <a:rPr lang="en-GB" dirty="0"/>
              <a:t>Bauxite is one of concern about Technologically Enhanced Naturally Occurring Radioactive Material (TENORM) issues that releases radon gas. Because radon gas is carcinogenic that triggers second lethal of lung cancer.</a:t>
            </a:r>
          </a:p>
          <a:p>
            <a:r>
              <a:rPr lang="en-GB" dirty="0"/>
              <a:t>Bauxite may consist Al</a:t>
            </a:r>
            <a:r>
              <a:rPr lang="en-GB" baseline="-25000" dirty="0"/>
              <a:t>2</a:t>
            </a:r>
            <a:r>
              <a:rPr lang="en-GB" dirty="0"/>
              <a:t>O</a:t>
            </a:r>
            <a:r>
              <a:rPr lang="en-GB" baseline="-25000" dirty="0"/>
              <a:t>3</a:t>
            </a:r>
            <a:r>
              <a:rPr lang="en-GB" dirty="0"/>
              <a:t>, SiO</a:t>
            </a:r>
            <a:r>
              <a:rPr lang="en-GB" baseline="-25000" dirty="0"/>
              <a:t>2</a:t>
            </a:r>
            <a:r>
              <a:rPr lang="en-GB" dirty="0"/>
              <a:t>, and FeO</a:t>
            </a:r>
            <a:r>
              <a:rPr lang="en-GB" baseline="-25000" dirty="0"/>
              <a:t>3</a:t>
            </a:r>
            <a:r>
              <a:rPr lang="en-GB" dirty="0"/>
              <a:t> which have radiological concern in their refinery process.</a:t>
            </a:r>
          </a:p>
          <a:p>
            <a:r>
              <a:rPr lang="en-US" dirty="0"/>
              <a:t>Naturally occurring radioactivity in bauxite ores is concentrated during the refining process, creating some side products or residues categorized as TENORM.</a:t>
            </a:r>
          </a:p>
          <a:p>
            <a:r>
              <a:rPr lang="en-US" dirty="0"/>
              <a:t>The most frequently radionuclides found in the residues are uranium, thorium, radium and their decay products. As we know, radon is included in radium and thorium decay chains.</a:t>
            </a:r>
          </a:p>
        </p:txBody>
      </p:sp>
      <p:sp>
        <p:nvSpPr>
          <p:cNvPr id="4" name="Slide Number Placeholder 3">
            <a:extLst>
              <a:ext uri="{FF2B5EF4-FFF2-40B4-BE49-F238E27FC236}">
                <a16:creationId xmlns:a16="http://schemas.microsoft.com/office/drawing/2014/main" id="{5CA931E4-9EC6-9D4B-8FD7-4159FD644CC8}"/>
              </a:ext>
            </a:extLst>
          </p:cNvPr>
          <p:cNvSpPr>
            <a:spLocks noGrp="1"/>
          </p:cNvSpPr>
          <p:nvPr>
            <p:ph type="sldNum" sz="quarter" idx="12"/>
          </p:nvPr>
        </p:nvSpPr>
        <p:spPr/>
        <p:txBody>
          <a:bodyPr/>
          <a:lstStyle/>
          <a:p>
            <a:fld id="{F8CA464F-D396-FE46-9F8D-5C0A709C205A}" type="slidenum">
              <a:rPr lang="en-US" smtClean="0"/>
              <a:t>6</a:t>
            </a:fld>
            <a:endParaRPr lang="en-US"/>
          </a:p>
        </p:txBody>
      </p:sp>
    </p:spTree>
    <p:extLst>
      <p:ext uri="{BB962C8B-B14F-4D97-AF65-F5344CB8AC3E}">
        <p14:creationId xmlns:p14="http://schemas.microsoft.com/office/powerpoint/2010/main" val="2503728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A468-2B02-E946-9EE2-440B8CB1D29F}"/>
              </a:ext>
            </a:extLst>
          </p:cNvPr>
          <p:cNvSpPr>
            <a:spLocks noGrp="1"/>
          </p:cNvSpPr>
          <p:nvPr>
            <p:ph type="title"/>
          </p:nvPr>
        </p:nvSpPr>
        <p:spPr/>
        <p:txBody>
          <a:bodyPr/>
          <a:lstStyle/>
          <a:p>
            <a:r>
              <a:rPr lang="en-US" dirty="0"/>
              <a:t>Purpose of Study</a:t>
            </a:r>
          </a:p>
        </p:txBody>
      </p:sp>
      <p:sp>
        <p:nvSpPr>
          <p:cNvPr id="3" name="Content Placeholder 2">
            <a:extLst>
              <a:ext uri="{FF2B5EF4-FFF2-40B4-BE49-F238E27FC236}">
                <a16:creationId xmlns:a16="http://schemas.microsoft.com/office/drawing/2014/main" id="{92992896-3B50-3747-BB6B-670A88ED2BC2}"/>
              </a:ext>
            </a:extLst>
          </p:cNvPr>
          <p:cNvSpPr>
            <a:spLocks noGrp="1"/>
          </p:cNvSpPr>
          <p:nvPr>
            <p:ph idx="1"/>
          </p:nvPr>
        </p:nvSpPr>
        <p:spPr/>
        <p:txBody>
          <a:bodyPr>
            <a:normAutofit fontScale="85000" lnSpcReduction="10000"/>
          </a:bodyPr>
          <a:lstStyle/>
          <a:p>
            <a:r>
              <a:rPr lang="en-US" dirty="0"/>
              <a:t>Considering the possibility of TENORM and their decay products existence, this research is carried out to identify soil gas radon concentration in bauxite area of Bintan and for further purpose can be used as part of radon profile in Indonesia.</a:t>
            </a:r>
          </a:p>
          <a:p>
            <a:r>
              <a:rPr lang="en-US" dirty="0"/>
              <a:t>The level of radon in the sampling area is also analyzed based on depth parameter to reveal the possibility of the existence of high radon exposure in some sampling areas. The information on high radon area will be very important to be used as a safety consideration for public and environment.</a:t>
            </a:r>
          </a:p>
        </p:txBody>
      </p:sp>
      <p:sp>
        <p:nvSpPr>
          <p:cNvPr id="4" name="Slide Number Placeholder 3">
            <a:extLst>
              <a:ext uri="{FF2B5EF4-FFF2-40B4-BE49-F238E27FC236}">
                <a16:creationId xmlns:a16="http://schemas.microsoft.com/office/drawing/2014/main" id="{ACD225B0-1D60-7341-A4D1-86406C8ACF60}"/>
              </a:ext>
            </a:extLst>
          </p:cNvPr>
          <p:cNvSpPr>
            <a:spLocks noGrp="1"/>
          </p:cNvSpPr>
          <p:nvPr>
            <p:ph type="sldNum" sz="quarter" idx="12"/>
          </p:nvPr>
        </p:nvSpPr>
        <p:spPr/>
        <p:txBody>
          <a:bodyPr/>
          <a:lstStyle/>
          <a:p>
            <a:fld id="{F8CA464F-D396-FE46-9F8D-5C0A709C205A}" type="slidenum">
              <a:rPr lang="en-US" smtClean="0"/>
              <a:t>7</a:t>
            </a:fld>
            <a:endParaRPr lang="en-US"/>
          </a:p>
        </p:txBody>
      </p:sp>
    </p:spTree>
    <p:extLst>
      <p:ext uri="{BB962C8B-B14F-4D97-AF65-F5344CB8AC3E}">
        <p14:creationId xmlns:p14="http://schemas.microsoft.com/office/powerpoint/2010/main" val="2074916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B6DB32-0E1A-2745-8536-B1D6D0546B28}"/>
              </a:ext>
            </a:extLst>
          </p:cNvPr>
          <p:cNvPicPr>
            <a:picLocks noChangeAspect="1"/>
          </p:cNvPicPr>
          <p:nvPr/>
        </p:nvPicPr>
        <p:blipFill rotWithShape="1">
          <a:blip r:embed="rId2" cstate="email">
            <a:alphaModFix amt="85000"/>
            <a:extLst>
              <a:ext uri="{28A0092B-C50C-407E-A947-70E740481C1C}">
                <a14:useLocalDpi xmlns:a14="http://schemas.microsoft.com/office/drawing/2010/main"/>
              </a:ext>
            </a:extLst>
          </a:blip>
          <a:srcRect/>
          <a:stretch/>
        </p:blipFill>
        <p:spPr>
          <a:xfrm>
            <a:off x="0" y="0"/>
            <a:ext cx="9165028" cy="6840000"/>
          </a:xfrm>
          <a:prstGeom prst="rect">
            <a:avLst/>
          </a:prstGeom>
        </p:spPr>
      </p:pic>
      <p:sp>
        <p:nvSpPr>
          <p:cNvPr id="5" name="Title 4">
            <a:extLst>
              <a:ext uri="{FF2B5EF4-FFF2-40B4-BE49-F238E27FC236}">
                <a16:creationId xmlns:a16="http://schemas.microsoft.com/office/drawing/2014/main" id="{44078051-8EC4-6743-8113-36B6BDFB0F94}"/>
              </a:ext>
            </a:extLst>
          </p:cNvPr>
          <p:cNvSpPr>
            <a:spLocks noGrp="1"/>
          </p:cNvSpPr>
          <p:nvPr>
            <p:ph type="title"/>
          </p:nvPr>
        </p:nvSpPr>
        <p:spPr>
          <a:xfrm>
            <a:off x="0" y="5462231"/>
            <a:ext cx="7772400" cy="1362075"/>
          </a:xfrm>
          <a:noFill/>
        </p:spPr>
        <p:txBody>
          <a:bodyPr/>
          <a:lstStyle/>
          <a:p>
            <a:pPr algn="r"/>
            <a:r>
              <a:rPr lang="en-US" dirty="0">
                <a:solidFill>
                  <a:schemeClr val="bg1"/>
                </a:solidFill>
              </a:rPr>
              <a:t>Measurements and Methods</a:t>
            </a:r>
          </a:p>
        </p:txBody>
      </p:sp>
      <p:sp>
        <p:nvSpPr>
          <p:cNvPr id="4" name="Slide Number Placeholder 3">
            <a:extLst>
              <a:ext uri="{FF2B5EF4-FFF2-40B4-BE49-F238E27FC236}">
                <a16:creationId xmlns:a16="http://schemas.microsoft.com/office/drawing/2014/main" id="{A851B921-7884-4846-8CB8-EDC48A9C0827}"/>
              </a:ext>
            </a:extLst>
          </p:cNvPr>
          <p:cNvSpPr>
            <a:spLocks noGrp="1"/>
          </p:cNvSpPr>
          <p:nvPr>
            <p:ph type="sldNum" sz="quarter" idx="12"/>
          </p:nvPr>
        </p:nvSpPr>
        <p:spPr/>
        <p:txBody>
          <a:bodyPr/>
          <a:lstStyle/>
          <a:p>
            <a:fld id="{F8CA464F-D396-FE46-9F8D-5C0A709C205A}" type="slidenum">
              <a:rPr lang="en-US" smtClean="0">
                <a:solidFill>
                  <a:schemeClr val="bg1"/>
                </a:solidFill>
              </a:rPr>
              <a:pPr/>
              <a:t>8</a:t>
            </a:fld>
            <a:endParaRPr lang="en-US" dirty="0">
              <a:solidFill>
                <a:schemeClr val="bg1"/>
              </a:solidFill>
            </a:endParaRPr>
          </a:p>
        </p:txBody>
      </p:sp>
    </p:spTree>
    <p:extLst>
      <p:ext uri="{BB962C8B-B14F-4D97-AF65-F5344CB8AC3E}">
        <p14:creationId xmlns:p14="http://schemas.microsoft.com/office/powerpoint/2010/main" val="1550172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9A784-0A9F-CE4A-8D95-1E1869E84A53}"/>
              </a:ext>
            </a:extLst>
          </p:cNvPr>
          <p:cNvSpPr>
            <a:spLocks noGrp="1"/>
          </p:cNvSpPr>
          <p:nvPr>
            <p:ph type="title"/>
          </p:nvPr>
        </p:nvSpPr>
        <p:spPr/>
        <p:txBody>
          <a:bodyPr/>
          <a:lstStyle/>
          <a:p>
            <a:r>
              <a:rPr lang="en-US" dirty="0"/>
              <a:t>Location of Sampling</a:t>
            </a:r>
          </a:p>
        </p:txBody>
      </p:sp>
      <p:sp>
        <p:nvSpPr>
          <p:cNvPr id="3" name="Content Placeholder 2">
            <a:extLst>
              <a:ext uri="{FF2B5EF4-FFF2-40B4-BE49-F238E27FC236}">
                <a16:creationId xmlns:a16="http://schemas.microsoft.com/office/drawing/2014/main" id="{DCB1E6BB-8CCB-004F-AF8D-6B4C6728F49B}"/>
              </a:ext>
            </a:extLst>
          </p:cNvPr>
          <p:cNvSpPr>
            <a:spLocks noGrp="1"/>
          </p:cNvSpPr>
          <p:nvPr>
            <p:ph idx="1"/>
          </p:nvPr>
        </p:nvSpPr>
        <p:spPr/>
        <p:txBody>
          <a:bodyPr>
            <a:normAutofit/>
          </a:bodyPr>
          <a:lstStyle/>
          <a:p>
            <a:r>
              <a:rPr lang="en-US" sz="2400" dirty="0"/>
              <a:t>Bintan Island is administratively under Riau Islands province, Indonesia.</a:t>
            </a:r>
          </a:p>
          <a:p>
            <a:r>
              <a:rPr lang="en-US" sz="2400" dirty="0"/>
              <a:t>The location of the research was in</a:t>
            </a:r>
          </a:p>
          <a:p>
            <a:pPr lvl="1"/>
            <a:r>
              <a:rPr lang="en-US" sz="2000" dirty="0"/>
              <a:t>bauxite mining areas in </a:t>
            </a:r>
            <a:r>
              <a:rPr lang="en-GB" sz="2000" dirty="0"/>
              <a:t>Teluk Bintan District, Bintan Regency, and</a:t>
            </a:r>
            <a:r>
              <a:rPr lang="en-US" sz="2000" dirty="0"/>
              <a:t> </a:t>
            </a:r>
          </a:p>
          <a:p>
            <a:pPr lvl="1"/>
            <a:r>
              <a:rPr lang="en-US" sz="2000" dirty="0"/>
              <a:t>residence areas and an office area, Tanjung Pinang City.</a:t>
            </a:r>
            <a:endParaRPr lang="en-GB" sz="2000" dirty="0"/>
          </a:p>
          <a:p>
            <a:r>
              <a:rPr lang="en-US" sz="2400" dirty="0"/>
              <a:t>Owen (1949) reported that in Tembeling area, bauxite ore contained</a:t>
            </a:r>
          </a:p>
          <a:p>
            <a:pPr lvl="1"/>
            <a:r>
              <a:rPr lang="en-US" sz="2000" dirty="0"/>
              <a:t>56.2% of Al</a:t>
            </a:r>
            <a:r>
              <a:rPr lang="en-US" sz="2000" baseline="-25000" dirty="0"/>
              <a:t>2</a:t>
            </a:r>
            <a:r>
              <a:rPr lang="en-US" sz="2000" dirty="0"/>
              <a:t>O</a:t>
            </a:r>
            <a:r>
              <a:rPr lang="en-US" sz="2000" baseline="-25000" dirty="0"/>
              <a:t>3</a:t>
            </a:r>
            <a:endParaRPr lang="en-US" sz="2000" dirty="0"/>
          </a:p>
          <a:p>
            <a:pPr lvl="1"/>
            <a:r>
              <a:rPr lang="en-US" sz="2000" dirty="0"/>
              <a:t>27% of SiO</a:t>
            </a:r>
            <a:r>
              <a:rPr lang="en-US" sz="2000" baseline="-25000" dirty="0"/>
              <a:t>2</a:t>
            </a:r>
            <a:endParaRPr lang="en-US" sz="2000" dirty="0"/>
          </a:p>
          <a:p>
            <a:pPr lvl="1"/>
            <a:r>
              <a:rPr lang="en-US" sz="2000" dirty="0"/>
              <a:t>9.8% of FeO</a:t>
            </a:r>
            <a:r>
              <a:rPr lang="en-US" sz="2000" baseline="-25000" dirty="0"/>
              <a:t>3</a:t>
            </a:r>
            <a:r>
              <a:rPr lang="en-US" sz="2000" dirty="0"/>
              <a:t>, and</a:t>
            </a:r>
          </a:p>
          <a:p>
            <a:pPr lvl="1"/>
            <a:r>
              <a:rPr lang="en-US" sz="2000" dirty="0"/>
              <a:t>0.7% of TiO</a:t>
            </a:r>
            <a:r>
              <a:rPr lang="en-US" sz="2000" baseline="-25000" dirty="0"/>
              <a:t>2</a:t>
            </a:r>
            <a:r>
              <a:rPr lang="en-US" sz="2000" dirty="0"/>
              <a:t>.</a:t>
            </a:r>
          </a:p>
        </p:txBody>
      </p:sp>
      <p:sp>
        <p:nvSpPr>
          <p:cNvPr id="4" name="Slide Number Placeholder 3">
            <a:extLst>
              <a:ext uri="{FF2B5EF4-FFF2-40B4-BE49-F238E27FC236}">
                <a16:creationId xmlns:a16="http://schemas.microsoft.com/office/drawing/2014/main" id="{A42EF8EA-8DE8-D84D-BD1B-1E26D6F20F7E}"/>
              </a:ext>
            </a:extLst>
          </p:cNvPr>
          <p:cNvSpPr>
            <a:spLocks noGrp="1"/>
          </p:cNvSpPr>
          <p:nvPr>
            <p:ph type="sldNum" sz="quarter" idx="12"/>
          </p:nvPr>
        </p:nvSpPr>
        <p:spPr/>
        <p:txBody>
          <a:bodyPr/>
          <a:lstStyle/>
          <a:p>
            <a:fld id="{F8CA464F-D396-FE46-9F8D-5C0A709C205A}" type="slidenum">
              <a:rPr lang="en-US" smtClean="0"/>
              <a:t>9</a:t>
            </a:fld>
            <a:endParaRPr lang="en-US"/>
          </a:p>
        </p:txBody>
      </p:sp>
    </p:spTree>
    <p:extLst>
      <p:ext uri="{BB962C8B-B14F-4D97-AF65-F5344CB8AC3E}">
        <p14:creationId xmlns:p14="http://schemas.microsoft.com/office/powerpoint/2010/main" val="3775303317"/>
      </p:ext>
    </p:extLst>
  </p:cSld>
  <p:clrMapOvr>
    <a:masterClrMapping/>
  </p:clrMapOvr>
</p:sld>
</file>

<file path=ppt/theme/theme1.xml><?xml version="1.0" encoding="utf-8"?>
<a:theme xmlns:a="http://schemas.openxmlformats.org/drawingml/2006/main" name="KN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91440" rIns="91440" bIns="91440" rtlCol="0" anchor="ctr" anchorCtr="0">
        <a:normAutofit/>
      </a:bodyPr>
      <a:lstStyle>
        <a:defPPr>
          <a:defRPr b="1" dirty="0" smtClean="0">
            <a:solidFill>
              <a:srgbClr val="002060"/>
            </a:solidFill>
          </a:defRPr>
        </a:defPPr>
      </a:lstStyle>
    </a:txDef>
  </a:objectDefaults>
  <a:extraClrSchemeLst/>
  <a:extLst>
    <a:ext uri="{05A4C25C-085E-4340-85A3-A5531E510DB2}">
      <thm15:themeFamily xmlns:thm15="http://schemas.microsoft.com/office/thememl/2012/main" name="KNU" id="{D7E657AD-B1AD-2F46-82AE-65EB00600431}" vid="{9FCD5CE1-77CC-114F-BF0B-7F52465F2C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KNU</Template>
  <TotalTime>10844</TotalTime>
  <Words>1179</Words>
  <Application>Microsoft Macintosh PowerPoint</Application>
  <PresentationFormat>On-screen Show (4:3)</PresentationFormat>
  <Paragraphs>204</Paragraphs>
  <Slides>21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Times New Roman</vt:lpstr>
      <vt:lpstr>KNU</vt:lpstr>
      <vt:lpstr>Soil Air Radon Concentration in Bintan Island, Indonesia (M.M. Nirwono, A.C. Syuryavin, S.J. Park, S.H. Lee)</vt:lpstr>
      <vt:lpstr>Contents</vt:lpstr>
      <vt:lpstr>Introduction</vt:lpstr>
      <vt:lpstr>Indonesia Map</vt:lpstr>
      <vt:lpstr>Introduction</vt:lpstr>
      <vt:lpstr>Bauxite and TENORM</vt:lpstr>
      <vt:lpstr>Purpose of Study</vt:lpstr>
      <vt:lpstr>Measurements and Methods</vt:lpstr>
      <vt:lpstr>Location of Sampling</vt:lpstr>
      <vt:lpstr>Map of Bintan Island</vt:lpstr>
      <vt:lpstr>Methods</vt:lpstr>
      <vt:lpstr>Results and discussion</vt:lpstr>
      <vt:lpstr>Concentration of Soil Air Radon</vt:lpstr>
      <vt:lpstr>Statistics for soil air radon concentrations</vt:lpstr>
      <vt:lpstr>Previous studies on soil gas radon in Indonesia</vt:lpstr>
      <vt:lpstr>Previous studies on radon on mining in Indonesia</vt:lpstr>
      <vt:lpstr>Radon of depth in Korea (Maeng et al., 2019)</vt:lpstr>
      <vt:lpstr>Other Considerations </vt:lpstr>
      <vt:lpstr>Conclusion</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Summarize of Indonesia Radon Measurement</dc:title>
  <dc:creator>Muttaqin Margo Nirwono</dc:creator>
  <cp:lastModifiedBy>Muttaqin Margo Nirwono</cp:lastModifiedBy>
  <cp:revision>95</cp:revision>
  <cp:lastPrinted>2019-09-03T02:59:46Z</cp:lastPrinted>
  <dcterms:created xsi:type="dcterms:W3CDTF">2018-11-12T07:50:48Z</dcterms:created>
  <dcterms:modified xsi:type="dcterms:W3CDTF">2019-09-09T02:25:00Z</dcterms:modified>
</cp:coreProperties>
</file>