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7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9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07B58-0DD4-4830-A22E-CFAA7449A678}" type="datetimeFigureOut">
              <a:rPr lang="sk-SK" smtClean="0"/>
              <a:t>14. 1. 2020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Czech Technical University in Prague</a:t>
            </a:r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489CB-E878-4024-9372-69CF8DB501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592129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DCFA4-4360-4DE1-A868-3B31F803E098}" type="datetimeFigureOut">
              <a:rPr lang="sk-SK" smtClean="0"/>
              <a:t>14. 1. 2020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Czech Technical University in Prague</a:t>
            </a:r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5AEAB-E86C-40C5-8346-ABCF2372B1A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684421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Czech Technical University in Prague</a:t>
            </a:r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F5AEAB-E86C-40C5-8346-ABCF2372B1A7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83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BDFC-4987-4BFC-B60C-598B89B99AA0}" type="datetime1">
              <a:rPr lang="sk-SK" smtClean="0"/>
              <a:t>14. 1. 2020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Daniel Babjak     Czech Technical University in Prague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539-1BAE-4342-A970-1FD27E9CD078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67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91440" rIns="45720" bIns="9144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4EB7-2321-451C-B72C-CFB7E7F8310D}" type="datetime1">
              <a:rPr lang="sk-SK" smtClean="0"/>
              <a:t>14. 1. 2020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Daniel Babjak     Czech Technical University in Prague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539-1BAE-4342-A970-1FD27E9CD0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349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91440" rIns="45720" bIns="9144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FACC-20D1-4F3D-8721-9DC28CF940C8}" type="datetime1">
              <a:rPr lang="sk-SK" smtClean="0"/>
              <a:t>14. 1. 2020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Daniel Babjak     Czech Technical University in Prague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539-1BAE-4342-A970-1FD27E9CD0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8498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66B64-C002-4107-B840-A53F43DA37C7}" type="datetime1">
              <a:rPr lang="sk-SK" smtClean="0"/>
              <a:t>14. 1. 2020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Daniel Babjak     Czech Technical University in Prague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539-1BAE-4342-A970-1FD27E9CD0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9878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2AF7-D860-42E2-B799-989A2F543659}" type="datetime1">
              <a:rPr lang="sk-SK" smtClean="0"/>
              <a:t>14. 1. 2020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Daniel Babjak     Czech Technical University in Prague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539-1BAE-4342-A970-1FD27E9CD078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77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3A52-A5D9-491E-8EC9-74653F70A31F}" type="datetime1">
              <a:rPr lang="sk-SK" smtClean="0"/>
              <a:t>14. 1. 2020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Daniel Babjak     Czech Technical University in Prague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539-1BAE-4342-A970-1FD27E9CD0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477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FAA4-03CC-430E-9A3E-C7785E573E9D}" type="datetime1">
              <a:rPr lang="sk-SK" smtClean="0"/>
              <a:t>14. 1. 2020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Daniel Babjak     Czech Technical University in Prague</a:t>
            </a:r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539-1BAE-4342-A970-1FD27E9CD0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07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3D14-3BDF-4856-95C1-23F5D649056F}" type="datetime1">
              <a:rPr lang="sk-SK" smtClean="0"/>
              <a:t>14. 1. 2020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Daniel Babjak     Czech Technical University in Prague</a:t>
            </a: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539-1BAE-4342-A970-1FD27E9CD0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069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1178-2F14-460F-90B5-1BFCCBD16B8D}" type="datetime1">
              <a:rPr lang="sk-SK" smtClean="0"/>
              <a:t>14. 1. 2020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Daniel Babjak     Czech Technical University in Prague</a:t>
            </a:r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539-1BAE-4342-A970-1FD27E9CD0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847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303809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3470346-4C83-4B39-84B5-9C6E0BFDC66F}" type="datetime1">
              <a:rPr lang="sk-SK" smtClean="0"/>
              <a:t>14. 1. 2020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Daniel Babjak     Czech Technical University in Prague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054539-1BAE-4342-A970-1FD27E9CD0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793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3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BADD24-BD15-48B6-8B27-4D257A1529FF}" type="datetime1">
              <a:rPr lang="sk-SK" smtClean="0"/>
              <a:t>14. 1. 2020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Daniel Babjak     Czech Technical University in Prague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054539-1BAE-4342-A970-1FD27E9CD0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70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" y="6400800"/>
            <a:ext cx="914398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64B8456-C8BD-47FA-B351-F42D9E42BB2E}" type="datetime1">
              <a:rPr lang="sk-SK" smtClean="0"/>
              <a:t>14. 1. 2020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Daniel Babjak     Czech Technical University in Prague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8054539-1BAE-4342-A970-1FD27E9CD078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8016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f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94892" y="4388315"/>
            <a:ext cx="6049108" cy="834315"/>
          </a:xfrm>
        </p:spPr>
        <p:txBody>
          <a:bodyPr>
            <a:noAutofit/>
          </a:bodyPr>
          <a:lstStyle/>
          <a:p>
            <a:pPr algn="ctr"/>
            <a:r>
              <a:rPr lang="sk-SK" dirty="0"/>
              <a:t>Kolektívne efekty v emisii súboru jednofotónových </a:t>
            </a:r>
            <a:r>
              <a:rPr lang="sk-SK" dirty="0" err="1"/>
              <a:t>emitorov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body" sz="half" idx="2"/>
          </p:nvPr>
        </p:nvSpPr>
        <p:spPr>
          <a:xfrm>
            <a:off x="3186744" y="5623447"/>
            <a:ext cx="5431629" cy="811308"/>
          </a:xfrm>
        </p:spPr>
        <p:txBody>
          <a:bodyPr>
            <a:noAutofit/>
          </a:bodyPr>
          <a:lstStyle/>
          <a:p>
            <a:r>
              <a:rPr lang="sk-SK" sz="1800" dirty="0"/>
              <a:t>Daniel Babjak</a:t>
            </a:r>
            <a:br>
              <a:rPr lang="sk-SK" sz="1800" dirty="0"/>
            </a:br>
            <a:r>
              <a:rPr lang="en-US" sz="1800" dirty="0"/>
              <a:t>Czech Technical University in Prague</a:t>
            </a:r>
            <a:r>
              <a:rPr lang="sk-SK" sz="1800" dirty="0"/>
              <a:t/>
            </a:r>
            <a:br>
              <a:rPr lang="sk-SK" sz="1800" dirty="0"/>
            </a:br>
            <a:r>
              <a:rPr lang="en-US" sz="1800" dirty="0"/>
              <a:t>Faculty of Nuclear Sciences</a:t>
            </a:r>
            <a:r>
              <a:rPr lang="sk-SK" sz="1800" dirty="0"/>
              <a:t> </a:t>
            </a:r>
            <a:r>
              <a:rPr lang="en-US" sz="1800" dirty="0"/>
              <a:t>and Physical Engineering</a:t>
            </a:r>
            <a:endParaRPr lang="sk-SK" sz="1800" dirty="0"/>
          </a:p>
        </p:txBody>
      </p:sp>
      <p:pic>
        <p:nvPicPr>
          <p:cNvPr id="16" name="Obrázo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186" y="404446"/>
            <a:ext cx="4972066" cy="3636216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61" y="2965874"/>
            <a:ext cx="2822210" cy="874644"/>
          </a:xfrm>
          <a:prstGeom prst="rect">
            <a:avLst/>
          </a:prstGeom>
        </p:spPr>
      </p:pic>
      <p:pic>
        <p:nvPicPr>
          <p:cNvPr id="23" name="Obrázok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75" y="653880"/>
            <a:ext cx="2955041" cy="1500809"/>
          </a:xfrm>
          <a:prstGeom prst="rect">
            <a:avLst/>
          </a:prstGeom>
        </p:spPr>
      </p:pic>
      <p:pic>
        <p:nvPicPr>
          <p:cNvPr id="25" name="Obrázok 24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bg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68" y="4750712"/>
            <a:ext cx="2779015" cy="129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re pätu 14"/>
          <p:cNvSpPr>
            <a:spLocks noGrp="1"/>
          </p:cNvSpPr>
          <p:nvPr>
            <p:ph type="ftr" sz="quarter" idx="11"/>
          </p:nvPr>
        </p:nvSpPr>
        <p:spPr>
          <a:xfrm>
            <a:off x="1" y="6403914"/>
            <a:ext cx="4941276" cy="287031"/>
          </a:xfrm>
        </p:spPr>
        <p:txBody>
          <a:bodyPr/>
          <a:lstStyle/>
          <a:p>
            <a:pPr algn="l"/>
            <a:r>
              <a:rPr lang="sk-SK" sz="1200" dirty="0"/>
              <a:t>Daniel Babjak 	</a:t>
            </a:r>
            <a:r>
              <a:rPr lang="sk-SK" sz="1200" dirty="0" err="1"/>
              <a:t>Czech</a:t>
            </a:r>
            <a:r>
              <a:rPr lang="sk-SK" sz="1200" dirty="0"/>
              <a:t> </a:t>
            </a:r>
            <a:r>
              <a:rPr lang="sk-SK" sz="1200" dirty="0" err="1"/>
              <a:t>Technical</a:t>
            </a:r>
            <a:r>
              <a:rPr lang="sk-SK" sz="1200" dirty="0"/>
              <a:t> </a:t>
            </a:r>
            <a:r>
              <a:rPr lang="sk-SK" sz="1200" dirty="0" err="1"/>
              <a:t>University</a:t>
            </a:r>
            <a:r>
              <a:rPr lang="sk-SK" sz="1200" dirty="0"/>
              <a:t> in </a:t>
            </a:r>
            <a:r>
              <a:rPr lang="sk-SK" sz="1200" dirty="0" err="1"/>
              <a:t>Prague</a:t>
            </a:r>
            <a:endParaRPr lang="sk-SK" sz="1200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1" y="349366"/>
            <a:ext cx="7933112" cy="5949834"/>
          </a:xfrm>
          <a:prstGeom prst="rect">
            <a:avLst/>
          </a:prstGeom>
        </p:spPr>
      </p:pic>
      <p:sp>
        <p:nvSpPr>
          <p:cNvPr id="6" name="Zástupný objekt pre pätu 14"/>
          <p:cNvSpPr txBox="1">
            <a:spLocks/>
          </p:cNvSpPr>
          <p:nvPr/>
        </p:nvSpPr>
        <p:spPr>
          <a:xfrm>
            <a:off x="8496299" y="6375400"/>
            <a:ext cx="647701" cy="330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1200" dirty="0" smtClean="0"/>
              <a:t>WEJCF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153366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/>
          </p:cNvSpPr>
          <p:nvPr/>
        </p:nvSpPr>
        <p:spPr>
          <a:xfrm>
            <a:off x="0" y="0"/>
            <a:ext cx="1877752" cy="56497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k-SK" sz="1800" dirty="0"/>
              <a:t>Záver</a:t>
            </a:r>
            <a:endParaRPr lang="sk-SK" sz="1650" dirty="0"/>
          </a:p>
        </p:txBody>
      </p:sp>
      <p:sp>
        <p:nvSpPr>
          <p:cNvPr id="5" name="Zástupný objekt pre pätu 14"/>
          <p:cNvSpPr>
            <a:spLocks noGrp="1"/>
          </p:cNvSpPr>
          <p:nvPr>
            <p:ph type="ftr" sz="quarter" idx="11"/>
          </p:nvPr>
        </p:nvSpPr>
        <p:spPr>
          <a:xfrm>
            <a:off x="1" y="6403914"/>
            <a:ext cx="4941276" cy="287031"/>
          </a:xfrm>
        </p:spPr>
        <p:txBody>
          <a:bodyPr/>
          <a:lstStyle/>
          <a:p>
            <a:pPr algn="l"/>
            <a:r>
              <a:rPr lang="sk-SK" sz="1200" dirty="0"/>
              <a:t>Daniel Babjak 	</a:t>
            </a:r>
            <a:r>
              <a:rPr lang="sk-SK" sz="1200" dirty="0" err="1"/>
              <a:t>Czech</a:t>
            </a:r>
            <a:r>
              <a:rPr lang="sk-SK" sz="1200" dirty="0"/>
              <a:t> </a:t>
            </a:r>
            <a:r>
              <a:rPr lang="sk-SK" sz="1200" dirty="0" err="1"/>
              <a:t>Technical</a:t>
            </a:r>
            <a:r>
              <a:rPr lang="sk-SK" sz="1200" dirty="0"/>
              <a:t> </a:t>
            </a:r>
            <a:r>
              <a:rPr lang="sk-SK" sz="1200" dirty="0" err="1"/>
              <a:t>University</a:t>
            </a:r>
            <a:r>
              <a:rPr lang="sk-SK" sz="1200" dirty="0"/>
              <a:t> in </a:t>
            </a:r>
            <a:r>
              <a:rPr lang="sk-SK" sz="1200" dirty="0" err="1"/>
              <a:t>Prague</a:t>
            </a:r>
            <a:endParaRPr lang="sk-SK" sz="12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354" y="150045"/>
            <a:ext cx="1289733" cy="2385337"/>
          </a:xfrm>
          <a:prstGeom prst="rect">
            <a:avLst/>
          </a:prstGeom>
        </p:spPr>
      </p:pic>
      <p:pic>
        <p:nvPicPr>
          <p:cNvPr id="6" name="Obrázek 11" descr="Počítačem generovaný alternativní text: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508" y="139787"/>
            <a:ext cx="1512888" cy="2395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12" descr="Počítačem generovaný alternativní text: 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2" y="356263"/>
            <a:ext cx="2105025" cy="21812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objekt pre pätu 14"/>
          <p:cNvSpPr txBox="1">
            <a:spLocks/>
          </p:cNvSpPr>
          <p:nvPr/>
        </p:nvSpPr>
        <p:spPr>
          <a:xfrm>
            <a:off x="8496299" y="6375400"/>
            <a:ext cx="647701" cy="330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1200" dirty="0" smtClean="0"/>
              <a:t>WEJCF</a:t>
            </a:r>
            <a:endParaRPr lang="sk-SK" sz="1200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382" y="2618509"/>
            <a:ext cx="4247630" cy="3098404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2143" y="147377"/>
            <a:ext cx="3562351" cy="6009021"/>
          </a:xfrm>
          <a:prstGeom prst="rect">
            <a:avLst/>
          </a:prstGeom>
        </p:spPr>
      </p:pic>
      <p:sp>
        <p:nvSpPr>
          <p:cNvPr id="11" name="Obdĺžnik 10"/>
          <p:cNvSpPr/>
          <p:nvPr/>
        </p:nvSpPr>
        <p:spPr>
          <a:xfrm>
            <a:off x="937599" y="5738153"/>
            <a:ext cx="3646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i="1" dirty="0" err="1" smtClean="0"/>
              <a:t>Okada</a:t>
            </a:r>
            <a:r>
              <a:rPr lang="sk-SK" i="1" dirty="0" smtClean="0"/>
              <a:t> PRA(2010) - </a:t>
            </a:r>
            <a:r>
              <a:rPr lang="sk-SK" i="1" dirty="0" err="1" smtClean="0"/>
              <a:t>Physical</a:t>
            </a:r>
            <a:r>
              <a:rPr lang="sk-SK" i="1" dirty="0" smtClean="0"/>
              <a:t> </a:t>
            </a:r>
            <a:r>
              <a:rPr lang="sk-SK" i="1" dirty="0" err="1" smtClean="0"/>
              <a:t>Review</a:t>
            </a:r>
            <a:r>
              <a:rPr lang="sk-SK" i="1" dirty="0" smtClean="0"/>
              <a:t> </a:t>
            </a:r>
            <a:r>
              <a:rPr lang="sk-SK" i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9999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/>
          </p:cNvSpPr>
          <p:nvPr/>
        </p:nvSpPr>
        <p:spPr>
          <a:xfrm>
            <a:off x="1155700" y="2572470"/>
            <a:ext cx="7289800" cy="148590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3600" dirty="0" smtClean="0"/>
              <a:t>Ďakujem vám za pozornosť!</a:t>
            </a:r>
            <a:endParaRPr lang="sk-SK" sz="3600" dirty="0"/>
          </a:p>
        </p:txBody>
      </p:sp>
      <p:sp>
        <p:nvSpPr>
          <p:cNvPr id="4" name="Zástupný objekt pre pätu 14"/>
          <p:cNvSpPr txBox="1">
            <a:spLocks/>
          </p:cNvSpPr>
          <p:nvPr/>
        </p:nvSpPr>
        <p:spPr>
          <a:xfrm>
            <a:off x="1" y="6403914"/>
            <a:ext cx="4941276" cy="287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1200" smtClean="0"/>
              <a:t>Daniel Babjak 	Czech Technical University in Prague</a:t>
            </a:r>
            <a:endParaRPr lang="sk-SK" sz="1200" dirty="0"/>
          </a:p>
        </p:txBody>
      </p:sp>
      <p:sp>
        <p:nvSpPr>
          <p:cNvPr id="5" name="Zástupný objekt pre pätu 14"/>
          <p:cNvSpPr txBox="1">
            <a:spLocks/>
          </p:cNvSpPr>
          <p:nvPr/>
        </p:nvSpPr>
        <p:spPr>
          <a:xfrm>
            <a:off x="8496299" y="6375400"/>
            <a:ext cx="647701" cy="330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1200" dirty="0" smtClean="0"/>
              <a:t>WEJCF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2492280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dnadpis 2"/>
          <p:cNvSpPr txBox="1">
            <a:spLocks/>
          </p:cNvSpPr>
          <p:nvPr/>
        </p:nvSpPr>
        <p:spPr>
          <a:xfrm>
            <a:off x="65133" y="416132"/>
            <a:ext cx="4622556" cy="2908055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k-SK" sz="1800" dirty="0" err="1"/>
              <a:t>Pauliho</a:t>
            </a:r>
            <a:r>
              <a:rPr lang="sk-SK" sz="1800" dirty="0"/>
              <a:t> pasca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650" dirty="0"/>
              <a:t>Izolácia od vonkajších </a:t>
            </a:r>
            <a:r>
              <a:rPr lang="sk-SK" sz="1650" dirty="0" smtClean="0"/>
              <a:t>vplyvov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650" dirty="0" smtClean="0"/>
              <a:t>Bezprecedentná lokalizácia (</a:t>
            </a:r>
            <a:r>
              <a:rPr lang="en-US" sz="1650" dirty="0" smtClean="0"/>
              <a:t>~10 nm</a:t>
            </a:r>
            <a:r>
              <a:rPr lang="sk-SK" sz="1650" dirty="0" smtClean="0"/>
              <a:t>) </a:t>
            </a:r>
            <a:endParaRPr lang="sk-SK" sz="165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650" dirty="0"/>
              <a:t>Aparatúra fungujúca aj pri izbovej </a:t>
            </a:r>
            <a:r>
              <a:rPr lang="sk-SK" sz="1650" dirty="0" smtClean="0"/>
              <a:t>teplote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650" dirty="0" smtClean="0"/>
              <a:t>Zachytenie </a:t>
            </a:r>
            <a:r>
              <a:rPr lang="sk-SK" sz="1650" dirty="0"/>
              <a:t>rôznych štruktúr </a:t>
            </a:r>
            <a:r>
              <a:rPr lang="sk-SK" sz="1650" dirty="0" smtClean="0"/>
              <a:t>atómov</a:t>
            </a:r>
          </a:p>
          <a:p>
            <a:pPr marL="201168" lvl="1" indent="0">
              <a:buNone/>
            </a:pPr>
            <a:endParaRPr lang="sk-SK" sz="1650" dirty="0"/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43" y="2672861"/>
            <a:ext cx="4080681" cy="3139685"/>
          </a:xfrm>
          <a:prstGeom prst="rect">
            <a:avLst/>
          </a:prstGeom>
        </p:spPr>
      </p:pic>
      <p:sp>
        <p:nvSpPr>
          <p:cNvPr id="15" name="Zástupný objekt pre pätu 14"/>
          <p:cNvSpPr>
            <a:spLocks noGrp="1"/>
          </p:cNvSpPr>
          <p:nvPr>
            <p:ph type="ftr" sz="quarter" idx="11"/>
          </p:nvPr>
        </p:nvSpPr>
        <p:spPr>
          <a:xfrm>
            <a:off x="1" y="6403914"/>
            <a:ext cx="4941276" cy="287031"/>
          </a:xfrm>
        </p:spPr>
        <p:txBody>
          <a:bodyPr/>
          <a:lstStyle/>
          <a:p>
            <a:pPr algn="l"/>
            <a:r>
              <a:rPr lang="sk-SK" sz="1200" dirty="0"/>
              <a:t>Daniel Babjak 	</a:t>
            </a:r>
            <a:r>
              <a:rPr lang="sk-SK" sz="1200" dirty="0" err="1"/>
              <a:t>Czech</a:t>
            </a:r>
            <a:r>
              <a:rPr lang="sk-SK" sz="1200" dirty="0"/>
              <a:t> </a:t>
            </a:r>
            <a:r>
              <a:rPr lang="sk-SK" sz="1200" dirty="0" err="1"/>
              <a:t>Technical</a:t>
            </a:r>
            <a:r>
              <a:rPr lang="sk-SK" sz="1200" dirty="0"/>
              <a:t> </a:t>
            </a:r>
            <a:r>
              <a:rPr lang="sk-SK" sz="1200" dirty="0" err="1"/>
              <a:t>University</a:t>
            </a:r>
            <a:r>
              <a:rPr lang="sk-SK" sz="1200" dirty="0"/>
              <a:t> in </a:t>
            </a:r>
            <a:r>
              <a:rPr lang="sk-SK" sz="1200" dirty="0" err="1"/>
              <a:t>Prague</a:t>
            </a:r>
            <a:endParaRPr lang="sk-SK" sz="1200" dirty="0"/>
          </a:p>
        </p:txBody>
      </p:sp>
      <p:pic>
        <p:nvPicPr>
          <p:cNvPr id="16" name="Obrázo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574" y="316524"/>
            <a:ext cx="4418979" cy="2506672"/>
          </a:xfrm>
          <a:prstGeom prst="rect">
            <a:avLst/>
          </a:prstGeom>
        </p:spPr>
      </p:pic>
      <p:pic>
        <p:nvPicPr>
          <p:cNvPr id="18" name="Obrázok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747" y="3213589"/>
            <a:ext cx="4547153" cy="2273576"/>
          </a:xfrm>
          <a:prstGeom prst="rect">
            <a:avLst/>
          </a:prstGeom>
        </p:spPr>
      </p:pic>
      <p:sp>
        <p:nvSpPr>
          <p:cNvPr id="7" name="Zástupný objekt pre pätu 14"/>
          <p:cNvSpPr txBox="1">
            <a:spLocks/>
          </p:cNvSpPr>
          <p:nvPr/>
        </p:nvSpPr>
        <p:spPr>
          <a:xfrm>
            <a:off x="8496299" y="6375400"/>
            <a:ext cx="647701" cy="330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1200" dirty="0" smtClean="0"/>
              <a:t>WEJCF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30715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/>
          </p:cNvSpPr>
          <p:nvPr/>
        </p:nvSpPr>
        <p:spPr>
          <a:xfrm>
            <a:off x="-46160" y="3035952"/>
            <a:ext cx="4622556" cy="1073935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k-SK" sz="1800" dirty="0" err="1"/>
              <a:t>Ionty</a:t>
            </a:r>
            <a:r>
              <a:rPr lang="sk-SK" sz="1800" dirty="0"/>
              <a:t> ako jednofotónové </a:t>
            </a:r>
            <a:r>
              <a:rPr lang="sk-SK" sz="1800" dirty="0" err="1"/>
              <a:t>emitory</a:t>
            </a:r>
            <a:r>
              <a:rPr lang="sk-SK" sz="18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650" dirty="0"/>
              <a:t>Identické zdroje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650" dirty="0"/>
              <a:t>Dlhé časy </a:t>
            </a:r>
            <a:r>
              <a:rPr lang="sk-SK" sz="1650" dirty="0" smtClean="0"/>
              <a:t>koherencie</a:t>
            </a:r>
            <a:endParaRPr lang="sk-SK" sz="165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650" dirty="0"/>
              <a:t>Dobre kontrolovateľný systém </a:t>
            </a:r>
            <a:endParaRPr lang="sk-SK" sz="165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650" dirty="0" smtClean="0"/>
              <a:t>Priestorová lokalizácia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650" dirty="0">
                <a:solidFill>
                  <a:srgbClr val="FF0000"/>
                </a:solidFill>
              </a:rPr>
              <a:t>N</a:t>
            </a:r>
            <a:r>
              <a:rPr lang="sk-SK" sz="1650" dirty="0" smtClean="0">
                <a:solidFill>
                  <a:srgbClr val="FF0000"/>
                </a:solidFill>
              </a:rPr>
              <a:t>ízka </a:t>
            </a:r>
            <a:r>
              <a:rPr lang="sk-SK" sz="1650" dirty="0" err="1" smtClean="0">
                <a:solidFill>
                  <a:srgbClr val="FF0000"/>
                </a:solidFill>
              </a:rPr>
              <a:t>kolekčná</a:t>
            </a:r>
            <a:r>
              <a:rPr lang="sk-SK" sz="1650" dirty="0" smtClean="0">
                <a:solidFill>
                  <a:srgbClr val="FF0000"/>
                </a:solidFill>
              </a:rPr>
              <a:t> účinnosť</a:t>
            </a:r>
            <a:endParaRPr lang="sk-SK" sz="1650" dirty="0">
              <a:solidFill>
                <a:srgbClr val="FF0000"/>
              </a:solidFill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903" y="3702935"/>
            <a:ext cx="3030236" cy="2233052"/>
          </a:xfrm>
          <a:prstGeom prst="rect">
            <a:avLst/>
          </a:prstGeom>
        </p:spPr>
      </p:pic>
      <p:sp>
        <p:nvSpPr>
          <p:cNvPr id="11" name="Podnadpis 2"/>
          <p:cNvSpPr txBox="1">
            <a:spLocks/>
          </p:cNvSpPr>
          <p:nvPr/>
        </p:nvSpPr>
        <p:spPr>
          <a:xfrm>
            <a:off x="-46160" y="5029821"/>
            <a:ext cx="4332410" cy="185957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k-SK" sz="1800" dirty="0" smtClean="0"/>
              <a:t>Aplikácie</a:t>
            </a:r>
            <a:endParaRPr lang="sk-SK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650" dirty="0" smtClean="0"/>
              <a:t>Kvantová komunikácia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650" dirty="0" smtClean="0"/>
              <a:t>Kvantové počítače a emulátory </a:t>
            </a:r>
            <a:endParaRPr lang="sk-SK" sz="1650" dirty="0"/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71" y="904876"/>
            <a:ext cx="6095957" cy="1913958"/>
          </a:xfrm>
          <a:prstGeom prst="rect">
            <a:avLst/>
          </a:prstGeom>
        </p:spPr>
      </p:pic>
      <p:sp>
        <p:nvSpPr>
          <p:cNvPr id="14" name="Zástupný objekt pre pätu 14"/>
          <p:cNvSpPr>
            <a:spLocks noGrp="1"/>
          </p:cNvSpPr>
          <p:nvPr>
            <p:ph type="ftr" sz="quarter" idx="11"/>
          </p:nvPr>
        </p:nvSpPr>
        <p:spPr>
          <a:xfrm>
            <a:off x="1" y="6403914"/>
            <a:ext cx="4941276" cy="287031"/>
          </a:xfrm>
        </p:spPr>
        <p:txBody>
          <a:bodyPr/>
          <a:lstStyle/>
          <a:p>
            <a:pPr algn="l"/>
            <a:r>
              <a:rPr lang="sk-SK" sz="1200" dirty="0"/>
              <a:t>Daniel Babjak 	</a:t>
            </a:r>
            <a:r>
              <a:rPr lang="sk-SK" sz="1200" dirty="0" err="1"/>
              <a:t>Czech</a:t>
            </a:r>
            <a:r>
              <a:rPr lang="sk-SK" sz="1200" dirty="0"/>
              <a:t> </a:t>
            </a:r>
            <a:r>
              <a:rPr lang="sk-SK" sz="1200" dirty="0" err="1"/>
              <a:t>Technical</a:t>
            </a:r>
            <a:r>
              <a:rPr lang="sk-SK" sz="1200" dirty="0"/>
              <a:t> </a:t>
            </a:r>
            <a:r>
              <a:rPr lang="sk-SK" sz="1200" dirty="0" err="1"/>
              <a:t>University</a:t>
            </a:r>
            <a:r>
              <a:rPr lang="sk-SK" sz="1200" dirty="0"/>
              <a:t> in </a:t>
            </a:r>
            <a:r>
              <a:rPr lang="sk-SK" sz="1200" dirty="0" err="1"/>
              <a:t>Prague</a:t>
            </a:r>
            <a:endParaRPr lang="sk-SK" sz="12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838" y="3788851"/>
            <a:ext cx="1315800" cy="2058667"/>
          </a:xfrm>
          <a:prstGeom prst="rect">
            <a:avLst/>
          </a:prstGeom>
        </p:spPr>
      </p:pic>
      <p:sp>
        <p:nvSpPr>
          <p:cNvPr id="13" name="Zástupný objekt pre pätu 14"/>
          <p:cNvSpPr txBox="1">
            <a:spLocks/>
          </p:cNvSpPr>
          <p:nvPr/>
        </p:nvSpPr>
        <p:spPr>
          <a:xfrm>
            <a:off x="8496299" y="6375400"/>
            <a:ext cx="647701" cy="330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1200" dirty="0" smtClean="0"/>
              <a:t>WEJCF</a:t>
            </a:r>
            <a:endParaRPr lang="sk-SK" sz="1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056632" y="105338"/>
            <a:ext cx="1131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Motivácia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0884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291750" y="1268226"/>
            <a:ext cx="4622556" cy="2908055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sk-SK" sz="1650" dirty="0"/>
          </a:p>
        </p:txBody>
      </p:sp>
      <p:sp>
        <p:nvSpPr>
          <p:cNvPr id="5" name="Zástupný objekt pre pätu 14"/>
          <p:cNvSpPr>
            <a:spLocks noGrp="1"/>
          </p:cNvSpPr>
          <p:nvPr>
            <p:ph type="ftr" sz="quarter" idx="11"/>
          </p:nvPr>
        </p:nvSpPr>
        <p:spPr>
          <a:xfrm>
            <a:off x="1" y="6403914"/>
            <a:ext cx="4941276" cy="287031"/>
          </a:xfrm>
        </p:spPr>
        <p:txBody>
          <a:bodyPr/>
          <a:lstStyle/>
          <a:p>
            <a:pPr algn="l"/>
            <a:r>
              <a:rPr lang="sk-SK" sz="1200" dirty="0"/>
              <a:t>Daniel Babjak 	</a:t>
            </a:r>
            <a:r>
              <a:rPr lang="sk-SK" sz="1200" dirty="0" err="1"/>
              <a:t>Czech</a:t>
            </a:r>
            <a:r>
              <a:rPr lang="sk-SK" sz="1200" dirty="0"/>
              <a:t> </a:t>
            </a:r>
            <a:r>
              <a:rPr lang="sk-SK" sz="1200" dirty="0" err="1"/>
              <a:t>Technical</a:t>
            </a:r>
            <a:r>
              <a:rPr lang="sk-SK" sz="1200" dirty="0"/>
              <a:t> </a:t>
            </a:r>
            <a:r>
              <a:rPr lang="sk-SK" sz="1200" dirty="0" err="1"/>
              <a:t>University</a:t>
            </a:r>
            <a:r>
              <a:rPr lang="sk-SK" sz="1200" dirty="0"/>
              <a:t> in </a:t>
            </a:r>
            <a:r>
              <a:rPr lang="sk-SK" sz="1200" dirty="0" err="1"/>
              <a:t>Prague</a:t>
            </a:r>
            <a:endParaRPr lang="sk-SK" sz="1200" dirty="0"/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0" y="96715"/>
            <a:ext cx="4607169" cy="123092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k-SK" sz="1800" dirty="0" smtClean="0"/>
              <a:t>Analýza rozptylu svetla </a:t>
            </a:r>
            <a:endParaRPr lang="sk-SK" sz="1800" dirty="0"/>
          </a:p>
        </p:txBody>
      </p:sp>
      <p:pic>
        <p:nvPicPr>
          <p:cNvPr id="8" name="ions2015mov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3331" y="400525"/>
            <a:ext cx="7897091" cy="5922819"/>
          </a:xfrm>
          <a:prstGeom prst="rect">
            <a:avLst/>
          </a:prstGeom>
        </p:spPr>
      </p:pic>
      <p:sp>
        <p:nvSpPr>
          <p:cNvPr id="6" name="Zástupný objekt pre pätu 14"/>
          <p:cNvSpPr txBox="1">
            <a:spLocks/>
          </p:cNvSpPr>
          <p:nvPr/>
        </p:nvSpPr>
        <p:spPr>
          <a:xfrm>
            <a:off x="8496299" y="6375400"/>
            <a:ext cx="647701" cy="330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1200" dirty="0" smtClean="0"/>
              <a:t>WEJCF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339168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re pätu 14"/>
          <p:cNvSpPr>
            <a:spLocks noGrp="1"/>
          </p:cNvSpPr>
          <p:nvPr>
            <p:ph type="ftr" sz="quarter" idx="11"/>
          </p:nvPr>
        </p:nvSpPr>
        <p:spPr>
          <a:xfrm>
            <a:off x="1" y="6403914"/>
            <a:ext cx="4941276" cy="287031"/>
          </a:xfrm>
        </p:spPr>
        <p:txBody>
          <a:bodyPr/>
          <a:lstStyle/>
          <a:p>
            <a:pPr algn="l"/>
            <a:r>
              <a:rPr lang="sk-SK" sz="1200" dirty="0"/>
              <a:t>Daniel Babjak 	</a:t>
            </a:r>
            <a:r>
              <a:rPr lang="sk-SK" sz="1200" dirty="0" err="1"/>
              <a:t>Czech</a:t>
            </a:r>
            <a:r>
              <a:rPr lang="sk-SK" sz="1200" dirty="0"/>
              <a:t> </a:t>
            </a:r>
            <a:r>
              <a:rPr lang="sk-SK" sz="1200" dirty="0" err="1"/>
              <a:t>Technical</a:t>
            </a:r>
            <a:r>
              <a:rPr lang="sk-SK" sz="1200" dirty="0"/>
              <a:t> </a:t>
            </a:r>
            <a:r>
              <a:rPr lang="sk-SK" sz="1200" dirty="0" err="1"/>
              <a:t>University</a:t>
            </a:r>
            <a:r>
              <a:rPr lang="sk-SK" sz="1200" dirty="0"/>
              <a:t> in </a:t>
            </a:r>
            <a:r>
              <a:rPr lang="sk-SK" sz="1200" dirty="0" err="1"/>
              <a:t>Prague</a:t>
            </a:r>
            <a:endParaRPr lang="sk-SK" sz="12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250" y="1289685"/>
            <a:ext cx="3732821" cy="2686051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53" y="393989"/>
            <a:ext cx="971550" cy="4324350"/>
          </a:xfrm>
          <a:prstGeom prst="rect">
            <a:avLst/>
          </a:prstGeom>
        </p:spPr>
      </p:pic>
      <p:sp>
        <p:nvSpPr>
          <p:cNvPr id="6" name="Zástupný objekt pre pätu 14"/>
          <p:cNvSpPr txBox="1">
            <a:spLocks/>
          </p:cNvSpPr>
          <p:nvPr/>
        </p:nvSpPr>
        <p:spPr>
          <a:xfrm>
            <a:off x="8496299" y="6375400"/>
            <a:ext cx="647701" cy="330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1200" dirty="0" smtClean="0"/>
              <a:t>WEJCF</a:t>
            </a:r>
            <a:endParaRPr lang="sk-SK" sz="1200" dirty="0"/>
          </a:p>
        </p:txBody>
      </p:sp>
      <p:sp>
        <p:nvSpPr>
          <p:cNvPr id="4" name="Obdĺžnik 3"/>
          <p:cNvSpPr/>
          <p:nvPr/>
        </p:nvSpPr>
        <p:spPr>
          <a:xfrm>
            <a:off x="3988370" y="808706"/>
            <a:ext cx="3832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i="1" dirty="0"/>
              <a:t>D.F.V. </a:t>
            </a:r>
            <a:r>
              <a:rPr lang="sk-SK" i="1" dirty="0" smtClean="0"/>
              <a:t>James (1998) - </a:t>
            </a:r>
            <a:r>
              <a:rPr lang="sk-SK" i="1" dirty="0" err="1" smtClean="0"/>
              <a:t>Applied</a:t>
            </a:r>
            <a:r>
              <a:rPr lang="sk-SK" i="1" dirty="0" smtClean="0"/>
              <a:t> </a:t>
            </a:r>
            <a:r>
              <a:rPr lang="sk-SK" i="1" dirty="0" err="1"/>
              <a:t>Physics</a:t>
            </a:r>
            <a:r>
              <a:rPr lang="sk-SK" i="1" dirty="0"/>
              <a:t> B</a:t>
            </a: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133004" y="189314"/>
            <a:ext cx="4622556" cy="236269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k-SK" sz="1800" dirty="0" smtClean="0"/>
              <a:t>Model smerovej emisie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 smtClean="0"/>
              <a:t>Počet jednofotónových </a:t>
            </a:r>
            <a:r>
              <a:rPr lang="sk-SK" dirty="0" err="1" smtClean="0"/>
              <a:t>emitorov</a:t>
            </a:r>
            <a:endParaRPr lang="sk-SK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 err="1" smtClean="0"/>
              <a:t>Ne-ekvidistantné</a:t>
            </a:r>
            <a:r>
              <a:rPr lang="sk-SK" dirty="0" smtClean="0"/>
              <a:t> vzdialenosti </a:t>
            </a:r>
            <a:r>
              <a:rPr lang="sk-SK" dirty="0" err="1" smtClean="0"/>
              <a:t>iontov</a:t>
            </a:r>
            <a:r>
              <a:rPr lang="sk-SK" dirty="0" smtClean="0"/>
              <a:t> - </a:t>
            </a:r>
            <a:endParaRPr lang="sk-SK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 smtClean="0"/>
              <a:t>Dipólový charakter vyžarovania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 smtClean="0"/>
              <a:t>Koherencia rozptylu</a:t>
            </a:r>
          </a:p>
          <a:p>
            <a:pPr marL="201168" lvl="1" indent="0">
              <a:buNone/>
            </a:pPr>
            <a:r>
              <a:rPr lang="sk-SK" dirty="0" smtClean="0"/>
              <a:t>    - odraz verzus spontánna emisia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 smtClean="0"/>
              <a:t>Kryštalické usporiadanie </a:t>
            </a:r>
            <a:r>
              <a:rPr lang="sk-SK" dirty="0" err="1" smtClean="0"/>
              <a:t>iontov</a:t>
            </a:r>
            <a:endParaRPr lang="sk-SK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 smtClean="0"/>
              <a:t>a iné.</a:t>
            </a:r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84" y="2746989"/>
            <a:ext cx="3089737" cy="3528716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99637" y="3638283"/>
            <a:ext cx="2358762" cy="302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0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re pätu 14"/>
          <p:cNvSpPr>
            <a:spLocks noGrp="1"/>
          </p:cNvSpPr>
          <p:nvPr>
            <p:ph type="ftr" sz="quarter" idx="11"/>
          </p:nvPr>
        </p:nvSpPr>
        <p:spPr>
          <a:xfrm>
            <a:off x="3670786" y="1681161"/>
            <a:ext cx="1802423" cy="1186962"/>
          </a:xfrm>
        </p:spPr>
        <p:txBody>
          <a:bodyPr/>
          <a:lstStyle/>
          <a:p>
            <a:pPr algn="l"/>
            <a:r>
              <a:rPr lang="sk-SK" sz="2000" dirty="0" smtClean="0"/>
              <a:t>Ako ďaleko?</a:t>
            </a:r>
            <a:endParaRPr lang="sk-SK" sz="2000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4895"/>
            <a:ext cx="3075332" cy="3075332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843" y="67788"/>
            <a:ext cx="3075462" cy="3075462"/>
          </a:xfrm>
          <a:prstGeom prst="rect">
            <a:avLst/>
          </a:prstGeom>
        </p:spPr>
      </p:pic>
      <p:sp>
        <p:nvSpPr>
          <p:cNvPr id="6" name="Šípka doprava 5"/>
          <p:cNvSpPr/>
          <p:nvPr/>
        </p:nvSpPr>
        <p:spPr>
          <a:xfrm>
            <a:off x="4021583" y="2446076"/>
            <a:ext cx="1230923" cy="53633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Zástupný objekt pre pätu 14"/>
          <p:cNvSpPr txBox="1">
            <a:spLocks/>
          </p:cNvSpPr>
          <p:nvPr/>
        </p:nvSpPr>
        <p:spPr>
          <a:xfrm>
            <a:off x="0" y="6416614"/>
            <a:ext cx="4941276" cy="287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1200" dirty="0" smtClean="0"/>
              <a:t>Daniel Babjak 	</a:t>
            </a:r>
            <a:r>
              <a:rPr lang="sk-SK" sz="1200" dirty="0" err="1" smtClean="0"/>
              <a:t>Czech</a:t>
            </a:r>
            <a:r>
              <a:rPr lang="sk-SK" sz="1200" dirty="0" smtClean="0"/>
              <a:t> </a:t>
            </a:r>
            <a:r>
              <a:rPr lang="sk-SK" sz="1200" dirty="0" err="1" smtClean="0"/>
              <a:t>Technical</a:t>
            </a:r>
            <a:r>
              <a:rPr lang="sk-SK" sz="1200" dirty="0" smtClean="0"/>
              <a:t> </a:t>
            </a:r>
            <a:r>
              <a:rPr lang="sk-SK" sz="1200" dirty="0" err="1" smtClean="0"/>
              <a:t>University</a:t>
            </a:r>
            <a:r>
              <a:rPr lang="sk-SK" sz="1200" dirty="0" smtClean="0"/>
              <a:t> in </a:t>
            </a:r>
            <a:r>
              <a:rPr lang="sk-SK" sz="1200" dirty="0" err="1" smtClean="0"/>
              <a:t>Prague</a:t>
            </a:r>
            <a:endParaRPr lang="sk-SK" sz="1200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226" y="3217346"/>
            <a:ext cx="3082405" cy="3082405"/>
          </a:xfrm>
          <a:prstGeom prst="rect">
            <a:avLst/>
          </a:prstGeom>
        </p:spPr>
      </p:pic>
      <p:sp>
        <p:nvSpPr>
          <p:cNvPr id="10" name="Šípka doprava 9"/>
          <p:cNvSpPr/>
          <p:nvPr/>
        </p:nvSpPr>
        <p:spPr>
          <a:xfrm rot="10800000">
            <a:off x="3801207" y="4750778"/>
            <a:ext cx="1230923" cy="53633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7" y="3207027"/>
            <a:ext cx="3084444" cy="3084444"/>
          </a:xfrm>
          <a:prstGeom prst="rect">
            <a:avLst/>
          </a:prstGeom>
        </p:spPr>
      </p:pic>
      <p:sp>
        <p:nvSpPr>
          <p:cNvPr id="12" name="Zástupný objekt pre pätu 14"/>
          <p:cNvSpPr txBox="1">
            <a:spLocks/>
          </p:cNvSpPr>
          <p:nvPr/>
        </p:nvSpPr>
        <p:spPr>
          <a:xfrm>
            <a:off x="4140934" y="4219574"/>
            <a:ext cx="1218466" cy="454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2000" dirty="0" smtClean="0"/>
              <a:t>Koľko?</a:t>
            </a:r>
            <a:endParaRPr lang="sk-SK" sz="2000" dirty="0"/>
          </a:p>
        </p:txBody>
      </p:sp>
      <p:sp>
        <p:nvSpPr>
          <p:cNvPr id="13" name="Zástupný objekt pre pätu 14"/>
          <p:cNvSpPr txBox="1">
            <a:spLocks/>
          </p:cNvSpPr>
          <p:nvPr/>
        </p:nvSpPr>
        <p:spPr>
          <a:xfrm>
            <a:off x="8706584" y="4571999"/>
            <a:ext cx="570766" cy="44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1200" dirty="0" smtClean="0"/>
              <a:t>2A</a:t>
            </a:r>
            <a:endParaRPr lang="sk-SK" sz="1200" dirty="0"/>
          </a:p>
        </p:txBody>
      </p:sp>
      <p:sp>
        <p:nvSpPr>
          <p:cNvPr id="14" name="Zástupný objekt pre pätu 14"/>
          <p:cNvSpPr txBox="1">
            <a:spLocks/>
          </p:cNvSpPr>
          <p:nvPr/>
        </p:nvSpPr>
        <p:spPr>
          <a:xfrm>
            <a:off x="0" y="4533899"/>
            <a:ext cx="570766" cy="44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1200" dirty="0"/>
              <a:t>6</a:t>
            </a:r>
            <a:r>
              <a:rPr lang="sk-SK" sz="1200" dirty="0" smtClean="0"/>
              <a:t>A</a:t>
            </a:r>
            <a:endParaRPr lang="sk-SK" sz="1200" dirty="0"/>
          </a:p>
        </p:txBody>
      </p:sp>
      <p:sp>
        <p:nvSpPr>
          <p:cNvPr id="15" name="Zástupný objekt pre pätu 14"/>
          <p:cNvSpPr txBox="1">
            <a:spLocks/>
          </p:cNvSpPr>
          <p:nvPr/>
        </p:nvSpPr>
        <p:spPr>
          <a:xfrm>
            <a:off x="8697059" y="1457324"/>
            <a:ext cx="570766" cy="44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1200" dirty="0"/>
              <a:t>3</a:t>
            </a:r>
            <a:r>
              <a:rPr lang="sk-SK" sz="1200" dirty="0" smtClean="0"/>
              <a:t>A</a:t>
            </a:r>
            <a:endParaRPr lang="sk-SK" sz="1200" dirty="0"/>
          </a:p>
        </p:txBody>
      </p:sp>
      <p:sp>
        <p:nvSpPr>
          <p:cNvPr id="16" name="Zástupný objekt pre pätu 14"/>
          <p:cNvSpPr txBox="1">
            <a:spLocks/>
          </p:cNvSpPr>
          <p:nvPr/>
        </p:nvSpPr>
        <p:spPr>
          <a:xfrm>
            <a:off x="0" y="1447799"/>
            <a:ext cx="570766" cy="44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1200" dirty="0"/>
              <a:t>3</a:t>
            </a:r>
            <a:r>
              <a:rPr lang="sk-SK" sz="1200" dirty="0" smtClean="0"/>
              <a:t>A</a:t>
            </a:r>
            <a:endParaRPr lang="sk-SK" sz="1200" dirty="0"/>
          </a:p>
        </p:txBody>
      </p:sp>
      <p:sp>
        <p:nvSpPr>
          <p:cNvPr id="17" name="Zástupný objekt pre pätu 14"/>
          <p:cNvSpPr txBox="1">
            <a:spLocks/>
          </p:cNvSpPr>
          <p:nvPr/>
        </p:nvSpPr>
        <p:spPr>
          <a:xfrm>
            <a:off x="8496299" y="6375400"/>
            <a:ext cx="647701" cy="330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1200" dirty="0" smtClean="0"/>
              <a:t>WEJCF</a:t>
            </a:r>
            <a:endParaRPr lang="sk-SK" sz="1200" dirty="0"/>
          </a:p>
        </p:txBody>
      </p:sp>
      <p:sp>
        <p:nvSpPr>
          <p:cNvPr id="18" name="Zástupný objekt pre pätu 14"/>
          <p:cNvSpPr txBox="1">
            <a:spLocks/>
          </p:cNvSpPr>
          <p:nvPr/>
        </p:nvSpPr>
        <p:spPr>
          <a:xfrm>
            <a:off x="3670787" y="113488"/>
            <a:ext cx="1802423" cy="1186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1800" dirty="0" smtClean="0"/>
              <a:t>Optimalizácia pozícií, natočenia dipólov, a počtu </a:t>
            </a:r>
            <a:r>
              <a:rPr lang="sk-SK" sz="1800" dirty="0" err="1" smtClean="0"/>
              <a:t>iontov</a:t>
            </a: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383757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/>
          </p:cNvSpPr>
          <p:nvPr/>
        </p:nvSpPr>
        <p:spPr>
          <a:xfrm>
            <a:off x="0" y="0"/>
            <a:ext cx="4622556" cy="2908055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k-SK" sz="1800" dirty="0" smtClean="0"/>
              <a:t>Experimentálne usporiadanie</a:t>
            </a:r>
            <a:r>
              <a:rPr lang="sk-SK" sz="1800" dirty="0"/>
              <a:t>	</a:t>
            </a:r>
            <a:endParaRPr lang="sk-SK" sz="165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40" y="413237"/>
            <a:ext cx="7499378" cy="5855678"/>
          </a:xfrm>
          <a:prstGeom prst="rect">
            <a:avLst/>
          </a:prstGeom>
        </p:spPr>
      </p:pic>
      <p:sp>
        <p:nvSpPr>
          <p:cNvPr id="6" name="Zástupný objekt pre pätu 14"/>
          <p:cNvSpPr>
            <a:spLocks noGrp="1"/>
          </p:cNvSpPr>
          <p:nvPr>
            <p:ph type="ftr" sz="quarter" idx="11"/>
          </p:nvPr>
        </p:nvSpPr>
        <p:spPr>
          <a:xfrm>
            <a:off x="1" y="6403914"/>
            <a:ext cx="4941276" cy="287031"/>
          </a:xfrm>
        </p:spPr>
        <p:txBody>
          <a:bodyPr/>
          <a:lstStyle/>
          <a:p>
            <a:pPr algn="l"/>
            <a:r>
              <a:rPr lang="sk-SK" sz="1200" dirty="0"/>
              <a:t>Daniel Babjak 	</a:t>
            </a:r>
            <a:r>
              <a:rPr lang="sk-SK" sz="1200" dirty="0" err="1"/>
              <a:t>Czech</a:t>
            </a:r>
            <a:r>
              <a:rPr lang="sk-SK" sz="1200" dirty="0"/>
              <a:t> </a:t>
            </a:r>
            <a:r>
              <a:rPr lang="sk-SK" sz="1200" dirty="0" err="1"/>
              <a:t>Technical</a:t>
            </a:r>
            <a:r>
              <a:rPr lang="sk-SK" sz="1200" dirty="0"/>
              <a:t> </a:t>
            </a:r>
            <a:r>
              <a:rPr lang="sk-SK" sz="1200" dirty="0" err="1"/>
              <a:t>University</a:t>
            </a:r>
            <a:r>
              <a:rPr lang="sk-SK" sz="1200" dirty="0"/>
              <a:t> in </a:t>
            </a:r>
            <a:r>
              <a:rPr lang="sk-SK" sz="1200" dirty="0" err="1"/>
              <a:t>Prague</a:t>
            </a:r>
            <a:endParaRPr lang="sk-SK" sz="1200" dirty="0"/>
          </a:p>
        </p:txBody>
      </p:sp>
      <p:sp>
        <p:nvSpPr>
          <p:cNvPr id="7" name="Zástupný objekt pre pätu 14"/>
          <p:cNvSpPr txBox="1">
            <a:spLocks/>
          </p:cNvSpPr>
          <p:nvPr/>
        </p:nvSpPr>
        <p:spPr>
          <a:xfrm>
            <a:off x="8496299" y="6375400"/>
            <a:ext cx="647701" cy="330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1200" dirty="0" smtClean="0"/>
              <a:t>WEJCF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3991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/>
          </p:cNvSpPr>
          <p:nvPr/>
        </p:nvSpPr>
        <p:spPr>
          <a:xfrm>
            <a:off x="-1" y="0"/>
            <a:ext cx="7767688" cy="56497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k-SK" sz="1800" dirty="0" err="1" smtClean="0"/>
              <a:t>Anti-zhlukovanie</a:t>
            </a:r>
            <a:r>
              <a:rPr lang="sk-SK" sz="1800" dirty="0" smtClean="0"/>
              <a:t> a zhlukovanie z konečného počtu jednofotónových </a:t>
            </a:r>
            <a:r>
              <a:rPr lang="sk-SK" sz="1800" dirty="0" err="1" smtClean="0"/>
              <a:t>emitorov</a:t>
            </a:r>
            <a:endParaRPr lang="sk-SK" sz="1650" dirty="0"/>
          </a:p>
        </p:txBody>
      </p:sp>
      <p:sp>
        <p:nvSpPr>
          <p:cNvPr id="5" name="Zástupný objekt pre pätu 14"/>
          <p:cNvSpPr>
            <a:spLocks noGrp="1"/>
          </p:cNvSpPr>
          <p:nvPr>
            <p:ph type="ftr" sz="quarter" idx="11"/>
          </p:nvPr>
        </p:nvSpPr>
        <p:spPr>
          <a:xfrm>
            <a:off x="1" y="6403914"/>
            <a:ext cx="4941276" cy="287031"/>
          </a:xfrm>
        </p:spPr>
        <p:txBody>
          <a:bodyPr/>
          <a:lstStyle/>
          <a:p>
            <a:pPr algn="l"/>
            <a:r>
              <a:rPr lang="sk-SK" sz="1200" dirty="0"/>
              <a:t>Daniel Babjak 	</a:t>
            </a:r>
            <a:r>
              <a:rPr lang="sk-SK" sz="1200" dirty="0" err="1"/>
              <a:t>Czech</a:t>
            </a:r>
            <a:r>
              <a:rPr lang="sk-SK" sz="1200" dirty="0"/>
              <a:t> </a:t>
            </a:r>
            <a:r>
              <a:rPr lang="sk-SK" sz="1200" dirty="0" err="1"/>
              <a:t>Technical</a:t>
            </a:r>
            <a:r>
              <a:rPr lang="sk-SK" sz="1200" dirty="0"/>
              <a:t> </a:t>
            </a:r>
            <a:r>
              <a:rPr lang="sk-SK" sz="1200" dirty="0" err="1"/>
              <a:t>University</a:t>
            </a:r>
            <a:r>
              <a:rPr lang="sk-SK" sz="1200" dirty="0"/>
              <a:t> in </a:t>
            </a:r>
            <a:r>
              <a:rPr lang="sk-SK" sz="1200" dirty="0" err="1"/>
              <a:t>Prague</a:t>
            </a:r>
            <a:endParaRPr lang="sk-SK" sz="1200" dirty="0"/>
          </a:p>
        </p:txBody>
      </p:sp>
      <p:sp>
        <p:nvSpPr>
          <p:cNvPr id="6" name="Zástupný objekt pre pätu 14"/>
          <p:cNvSpPr txBox="1">
            <a:spLocks/>
          </p:cNvSpPr>
          <p:nvPr/>
        </p:nvSpPr>
        <p:spPr>
          <a:xfrm>
            <a:off x="8496299" y="6375400"/>
            <a:ext cx="647701" cy="330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1200" dirty="0" smtClean="0"/>
              <a:t>WEJCF</a:t>
            </a:r>
            <a:endParaRPr lang="sk-SK" sz="12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4" y="342900"/>
            <a:ext cx="6415505" cy="3712526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138" y="2362200"/>
            <a:ext cx="3725862" cy="3039797"/>
          </a:xfrm>
          <a:prstGeom prst="rect">
            <a:avLst/>
          </a:prstGeom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190500" y="4173415"/>
            <a:ext cx="4607169" cy="123092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sk-SK" sz="1800" dirty="0"/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208" y="3586715"/>
            <a:ext cx="3575992" cy="2612472"/>
          </a:xfrm>
          <a:prstGeom prst="rect">
            <a:avLst/>
          </a:prstGeom>
        </p:spPr>
      </p:pic>
      <p:sp>
        <p:nvSpPr>
          <p:cNvPr id="9" name="Podnadpis 2"/>
          <p:cNvSpPr txBox="1">
            <a:spLocks/>
          </p:cNvSpPr>
          <p:nvPr/>
        </p:nvSpPr>
        <p:spPr>
          <a:xfrm>
            <a:off x="5497921" y="5634216"/>
            <a:ext cx="3392079" cy="56497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Plat</a:t>
            </a:r>
            <a:r>
              <a:rPr lang="sk-SK" sz="1800" dirty="0" smtClean="0"/>
              <a:t>í</a:t>
            </a:r>
            <a:r>
              <a:rPr lang="en-US" sz="1800" dirty="0" smtClean="0"/>
              <a:t> pre </a:t>
            </a:r>
            <a:r>
              <a:rPr lang="en-US" sz="1800" dirty="0" err="1" smtClean="0"/>
              <a:t>ro</a:t>
            </a:r>
            <a:r>
              <a:rPr lang="sk-SK" sz="1800" dirty="0" smtClean="0"/>
              <a:t>z</a:t>
            </a:r>
            <a:r>
              <a:rPr lang="en-US" sz="1800" dirty="0" smtClean="0"/>
              <a:t>l</a:t>
            </a:r>
            <a:r>
              <a:rPr lang="sk-SK" sz="1800" dirty="0" err="1" smtClean="0"/>
              <a:t>íš</a:t>
            </a:r>
            <a:r>
              <a:rPr lang="en-US" sz="1800" dirty="0" err="1" smtClean="0"/>
              <a:t>ite</a:t>
            </a:r>
            <a:r>
              <a:rPr lang="sk-SK" sz="1800" dirty="0" smtClean="0"/>
              <a:t>ľ</a:t>
            </a:r>
            <a:r>
              <a:rPr lang="en-US" sz="1800" dirty="0" smtClean="0"/>
              <a:t>n</a:t>
            </a:r>
            <a:r>
              <a:rPr lang="sk-SK" sz="1800" dirty="0" smtClean="0"/>
              <a:t>é</a:t>
            </a:r>
            <a:r>
              <a:rPr lang="en-US" sz="1800" dirty="0" smtClean="0"/>
              <a:t> </a:t>
            </a:r>
            <a:r>
              <a:rPr lang="en-US" sz="1800" dirty="0" err="1" smtClean="0"/>
              <a:t>emitory</a:t>
            </a:r>
            <a:endParaRPr lang="sk-SK" sz="1650" dirty="0"/>
          </a:p>
        </p:txBody>
      </p:sp>
    </p:spTree>
    <p:extLst>
      <p:ext uri="{BB962C8B-B14F-4D97-AF65-F5344CB8AC3E}">
        <p14:creationId xmlns:p14="http://schemas.microsoft.com/office/powerpoint/2010/main" val="20230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/>
          </p:cNvSpPr>
          <p:nvPr/>
        </p:nvSpPr>
        <p:spPr>
          <a:xfrm>
            <a:off x="0" y="0"/>
            <a:ext cx="1877752" cy="56497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k-SK" sz="1800" dirty="0"/>
              <a:t>Zhlukovanie</a:t>
            </a:r>
            <a:endParaRPr lang="sk-SK" sz="1650" dirty="0"/>
          </a:p>
        </p:txBody>
      </p:sp>
      <p:sp>
        <p:nvSpPr>
          <p:cNvPr id="4" name="Zástupný objekt pre pätu 14"/>
          <p:cNvSpPr txBox="1">
            <a:spLocks/>
          </p:cNvSpPr>
          <p:nvPr/>
        </p:nvSpPr>
        <p:spPr>
          <a:xfrm>
            <a:off x="1" y="6403914"/>
            <a:ext cx="4941276" cy="287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1200" smtClean="0"/>
              <a:t>Daniel Babjak 	Czech Technical University in Prague</a:t>
            </a:r>
            <a:endParaRPr lang="sk-SK" sz="12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336299"/>
            <a:ext cx="7924800" cy="5943601"/>
          </a:xfrm>
          <a:prstGeom prst="rect">
            <a:avLst/>
          </a:prstGeom>
        </p:spPr>
      </p:pic>
      <p:sp>
        <p:nvSpPr>
          <p:cNvPr id="6" name="Zástupný objekt pre pätu 14"/>
          <p:cNvSpPr txBox="1">
            <a:spLocks/>
          </p:cNvSpPr>
          <p:nvPr/>
        </p:nvSpPr>
        <p:spPr>
          <a:xfrm>
            <a:off x="8496299" y="6375400"/>
            <a:ext cx="647701" cy="330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1200" dirty="0" smtClean="0"/>
              <a:t>WEJCF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182848589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a">
  <a:themeElements>
    <a:clrScheme name="Retrospektív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ktí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2344</TotalTime>
  <Words>190</Words>
  <Application>Microsoft Office PowerPoint</Application>
  <PresentationFormat>Prezentácia na obrazovke (4:3)</PresentationFormat>
  <Paragraphs>65</Paragraphs>
  <Slides>12</Slides>
  <Notes>1</Notes>
  <HiddenSlides>0</HiddenSlides>
  <MMClips>1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Retrospektíva</vt:lpstr>
      <vt:lpstr>Kolektívne efekty v emisii súboru jednofotónových emitorov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Kolektívne efekty v emisii súboru jednofotónových emitorov</dc:title>
  <dc:creator>Daniel</dc:creator>
  <cp:lastModifiedBy>Daniel</cp:lastModifiedBy>
  <cp:revision>51</cp:revision>
  <dcterms:created xsi:type="dcterms:W3CDTF">2020-01-11T21:59:21Z</dcterms:created>
  <dcterms:modified xsi:type="dcterms:W3CDTF">2020-01-14T10:36:40Z</dcterms:modified>
</cp:coreProperties>
</file>