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9" r:id="rId4"/>
    <p:sldId id="260" r:id="rId5"/>
    <p:sldId id="261" r:id="rId6"/>
    <p:sldId id="258" r:id="rId7"/>
    <p:sldId id="281" r:id="rId8"/>
    <p:sldId id="282" r:id="rId9"/>
    <p:sldId id="283" r:id="rId10"/>
    <p:sldId id="280" r:id="rId11"/>
    <p:sldId id="279" r:id="rId12"/>
    <p:sldId id="284" r:id="rId13"/>
    <p:sldId id="285" r:id="rId14"/>
    <p:sldId id="286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5" r:id="rId31"/>
    <p:sldId id="306" r:id="rId32"/>
    <p:sldId id="303" r:id="rId33"/>
    <p:sldId id="308" r:id="rId34"/>
    <p:sldId id="309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2" clrIdx="0">
    <p:extLst>
      <p:ext uri="{19B8F6BF-5375-455C-9EA6-DF929625EA0E}">
        <p15:presenceInfo xmlns:p15="http://schemas.microsoft.com/office/powerpoint/2012/main" userId="debed43c889bed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ACAE3E-33C7-4FE3-AE18-9A59EC49FC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1E024-7B8C-4A4E-893D-1344B0F106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20563-0854-40FB-B6C5-7BFB22871AB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35A11-94C3-42B2-AD81-8094D3490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24183-6356-483C-B3F2-9E7ABD1A86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73804-77CA-4C1B-BAAD-AF719836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9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305CF-0E6E-4D54-AC5B-61AEF4F5BB2D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237B-8F8A-4D4F-A19C-E95C561B9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11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debaran.cz/actions/2002_aurora/aurora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 já osobně mám tuhle prezentaci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76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9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Jedná se převážně o železo a nikl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3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11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přivrácené straně je stlačováno na 65 000 kilometrů, kdežto ohon může dosahovat až stovek tisíc kilometrů. </a:t>
            </a:r>
          </a:p>
          <a:p>
            <a:r>
              <a:rPr lang="cs-CZ" dirty="0"/>
              <a:t>Spodní hranice magnetosféry leží několik set kilometrů nad povrchem.</a:t>
            </a:r>
          </a:p>
          <a:p>
            <a:r>
              <a:rPr lang="cs-CZ" dirty="0" err="1"/>
              <a:t>Magnetopausa</a:t>
            </a:r>
            <a:r>
              <a:rPr lang="cs-CZ" dirty="0"/>
              <a:t> = oblast, ve které tlak způsobený magnetickým polem vyrovná tlaku přilétajících částic</a:t>
            </a:r>
          </a:p>
          <a:p>
            <a:r>
              <a:rPr lang="cs-CZ" dirty="0" err="1"/>
              <a:t>Kasp</a:t>
            </a:r>
            <a:r>
              <a:rPr lang="cs-CZ" dirty="0"/>
              <a:t> = oblasti nad póly, ve kterých se setkávají magnetické siločáry z přivrácené a odvrácené strany.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1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Čímž se částice slunečního větru mohou dostat až do atmosféry.</a:t>
            </a:r>
          </a:p>
          <a:p>
            <a:r>
              <a:rPr lang="cs-CZ" dirty="0"/>
              <a:t>Další možností kdy mohou částice přejít skrz </a:t>
            </a:r>
            <a:r>
              <a:rPr lang="cs-CZ" dirty="0" err="1"/>
              <a:t>magnetopausu</a:t>
            </a:r>
            <a:r>
              <a:rPr lang="cs-CZ" dirty="0"/>
              <a:t> je na odvrácené straně, kde je magnetické pole relativně slabé</a:t>
            </a:r>
          </a:p>
          <a:p>
            <a:r>
              <a:rPr lang="cs-CZ" dirty="0"/>
              <a:t>(síla magnetického pole Země na povrchu je 25-65 </a:t>
            </a:r>
            <a:r>
              <a:rPr lang="cs-CZ" dirty="0" err="1"/>
              <a:t>microtesla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7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Protony, elektrony a alfa částice slunečního větru jsou o několik řádů </a:t>
            </a:r>
            <a:r>
              <a:rPr lang="cs-CZ" dirty="0" err="1"/>
              <a:t>energetičtější</a:t>
            </a:r>
            <a:r>
              <a:rPr lang="cs-CZ" dirty="0"/>
              <a:t>, než okolní částice atmosféry a proto je snadno ionizují. Při následné deionizaci se vyzařují fotony viditelného světla – pro kyslík 558 </a:t>
            </a:r>
            <a:r>
              <a:rPr lang="cs-CZ" dirty="0" err="1"/>
              <a:t>nm</a:t>
            </a:r>
            <a:r>
              <a:rPr lang="cs-CZ" dirty="0"/>
              <a:t> (zelená) a 630 </a:t>
            </a:r>
            <a:r>
              <a:rPr lang="cs-CZ" dirty="0" err="1"/>
              <a:t>nm</a:t>
            </a:r>
            <a:r>
              <a:rPr lang="cs-CZ" dirty="0"/>
              <a:t> (červená), pro dusík 423 </a:t>
            </a:r>
            <a:r>
              <a:rPr lang="cs-CZ" dirty="0" err="1"/>
              <a:t>nm</a:t>
            </a:r>
            <a:r>
              <a:rPr lang="cs-CZ" dirty="0"/>
              <a:t> (modrá).</a:t>
            </a:r>
          </a:p>
          <a:p>
            <a:r>
              <a:rPr lang="en-GB" dirty="0">
                <a:hlinkClick r:id="rId3"/>
              </a:rPr>
              <a:t>https://www.aldebaran.cz/actions/2002_aurora/aurora.html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3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6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41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Ačkoliv existuje i třetí který je velmi slabý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77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1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 lidstvo jako druh by mělo chtít zkoumat prostředí na orbitě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12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Ale v případě zvýšené sluneční aktivity může klesnout až na 500 kilometrů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42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2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důvodu rozdílné pozice zemské magnetické a zemské rotační osy je jedna strana přichýlená blíž k zemi, druhá zase dál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76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3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Zasahuje do hluboko do LEO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4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0,28° na západ, 0,064° na sever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19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důvodu rozdílné pozice zemské magnetické a zemské rotační osy je jedna strana přichýlená blíž k zemi, druhá zase dál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17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3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47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Díky inverznímu beta rozpadu, reakce probíhá pouze slabě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Hlavním</a:t>
            </a:r>
            <a:r>
              <a:rPr lang="en-GB" dirty="0"/>
              <a:t> </a:t>
            </a:r>
            <a:r>
              <a:rPr lang="en-GB" dirty="0" err="1"/>
              <a:t>důvodm</a:t>
            </a:r>
            <a:r>
              <a:rPr lang="en-GB" dirty="0"/>
              <a:t> je to,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jedná</a:t>
            </a:r>
            <a:r>
              <a:rPr lang="en-GB" dirty="0"/>
              <a:t> o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kapitolu</a:t>
            </a:r>
            <a:r>
              <a:rPr lang="en-GB" dirty="0"/>
              <a:t> </a:t>
            </a:r>
            <a:r>
              <a:rPr lang="en-GB" dirty="0" err="1"/>
              <a:t>mojí</a:t>
            </a:r>
            <a:r>
              <a:rPr lang="en-GB" dirty="0"/>
              <a:t> </a:t>
            </a:r>
            <a:r>
              <a:rPr lang="en-GB" dirty="0" err="1"/>
              <a:t>bakalářské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téma</a:t>
            </a:r>
            <a:r>
              <a:rPr lang="en-GB" dirty="0"/>
              <a:t>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89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řádech tisíců let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19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36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84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12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51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93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14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35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Tmavší oblasti na slunci, ve kterých je magnetické pole obzvláště silné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849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...které mohou náhle měnit tvar, trhat se a uzavírat, čímž uvolní energii chycenou pod </a:t>
            </a:r>
            <a:r>
              <a:rPr lang="cs-CZ" dirty="0" err="1"/>
              <a:t>nima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5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Družice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náchylné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radiaci</a:t>
            </a:r>
            <a:r>
              <a:rPr lang="en-GB" dirty="0"/>
              <a:t> a je proto </a:t>
            </a:r>
            <a:r>
              <a:rPr lang="en-GB" dirty="0" err="1"/>
              <a:t>nutné</a:t>
            </a:r>
            <a:r>
              <a:rPr lang="en-GB" dirty="0"/>
              <a:t> </a:t>
            </a:r>
            <a:r>
              <a:rPr lang="en-GB" dirty="0" err="1"/>
              <a:t>vědět</a:t>
            </a:r>
            <a:r>
              <a:rPr lang="en-GB" dirty="0"/>
              <a:t>, </a:t>
            </a:r>
            <a:r>
              <a:rPr lang="en-GB" dirty="0" err="1"/>
              <a:t>jaká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orbitě</a:t>
            </a:r>
            <a:r>
              <a:rPr lang="en-GB" dirty="0"/>
              <a:t> je a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koliok</a:t>
            </a:r>
            <a:r>
              <a:rPr lang="en-GB" dirty="0"/>
              <a:t> </a:t>
            </a:r>
            <a:r>
              <a:rPr lang="en-GB" dirty="0" err="1"/>
              <a:t>toho</a:t>
            </a:r>
            <a:r>
              <a:rPr lang="en-GB" dirty="0"/>
              <a:t> ty </a:t>
            </a:r>
            <a:r>
              <a:rPr lang="en-GB" dirty="0" err="1"/>
              <a:t>družice</a:t>
            </a:r>
            <a:r>
              <a:rPr lang="en-GB" dirty="0"/>
              <a:t> (a </a:t>
            </a:r>
            <a:r>
              <a:rPr lang="en-GB" dirty="0" err="1"/>
              <a:t>astronauti</a:t>
            </a:r>
            <a:r>
              <a:rPr lang="en-GB" dirty="0"/>
              <a:t>) </a:t>
            </a:r>
            <a:r>
              <a:rPr lang="en-GB" dirty="0" err="1"/>
              <a:t>vydrží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17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25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Až na 10% rychlosti světla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44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0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Odjakživa</a:t>
            </a:r>
            <a:r>
              <a:rPr lang="en-GB" dirty="0"/>
              <a:t> </a:t>
            </a:r>
            <a:r>
              <a:rPr lang="en-GB" dirty="0" err="1"/>
              <a:t>jsem</a:t>
            </a:r>
            <a:r>
              <a:rPr lang="en-GB" dirty="0"/>
              <a:t> se </a:t>
            </a:r>
            <a:r>
              <a:rPr lang="en-GB" dirty="0" err="1"/>
              <a:t>zajímal</a:t>
            </a:r>
            <a:r>
              <a:rPr lang="en-GB" dirty="0"/>
              <a:t> o </a:t>
            </a:r>
            <a:r>
              <a:rPr lang="en-GB" dirty="0" err="1"/>
              <a:t>vesmír</a:t>
            </a:r>
            <a:r>
              <a:rPr lang="en-GB" dirty="0"/>
              <a:t> a </a:t>
            </a:r>
            <a:r>
              <a:rPr lang="en-GB" dirty="0" err="1"/>
              <a:t>všechno</a:t>
            </a:r>
            <a:r>
              <a:rPr lang="en-GB" dirty="0"/>
              <a:t> s </a:t>
            </a:r>
            <a:r>
              <a:rPr lang="en-GB" dirty="0" err="1"/>
              <a:t>ním</a:t>
            </a:r>
            <a:r>
              <a:rPr lang="en-GB" dirty="0"/>
              <a:t> </a:t>
            </a:r>
            <a:r>
              <a:rPr lang="en-GB" dirty="0" err="1"/>
              <a:t>spojené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6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Jedná</a:t>
            </a:r>
            <a:r>
              <a:rPr lang="en-GB" dirty="0"/>
              <a:t> se o </a:t>
            </a:r>
            <a:r>
              <a:rPr lang="en-GB" dirty="0" err="1"/>
              <a:t>málo</a:t>
            </a:r>
            <a:r>
              <a:rPr lang="en-GB" dirty="0"/>
              <a:t> </a:t>
            </a:r>
            <a:r>
              <a:rPr lang="en-GB" dirty="0" err="1"/>
              <a:t>zmapované</a:t>
            </a:r>
            <a:r>
              <a:rPr lang="en-GB" dirty="0"/>
              <a:t> </a:t>
            </a:r>
            <a:r>
              <a:rPr lang="en-GB" dirty="0" err="1"/>
              <a:t>území</a:t>
            </a:r>
            <a:r>
              <a:rPr lang="en-GB" dirty="0"/>
              <a:t> v </a:t>
            </a:r>
            <a:r>
              <a:rPr lang="en-GB" dirty="0" err="1"/>
              <a:t>okolí</a:t>
            </a:r>
            <a:r>
              <a:rPr lang="en-GB" dirty="0"/>
              <a:t> </a:t>
            </a:r>
            <a:r>
              <a:rPr lang="en-GB" dirty="0" err="1"/>
              <a:t>Země</a:t>
            </a:r>
            <a:r>
              <a:rPr lang="en-GB" dirty="0"/>
              <a:t> (z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radiace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0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Téma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je </a:t>
            </a:r>
            <a:r>
              <a:rPr lang="en-GB" dirty="0" err="1"/>
              <a:t>pochopitelné</a:t>
            </a:r>
            <a:r>
              <a:rPr lang="en-GB" dirty="0"/>
              <a:t> pro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bez </a:t>
            </a:r>
            <a:r>
              <a:rPr lang="en-GB" dirty="0" err="1"/>
              <a:t>přípravy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let </a:t>
            </a:r>
            <a:r>
              <a:rPr lang="en-GB" dirty="0" err="1"/>
              <a:t>studií</a:t>
            </a:r>
            <a:endParaRPr lang="cs-CZ" dirty="0"/>
          </a:p>
          <a:p>
            <a:r>
              <a:rPr lang="cs-CZ" dirty="0"/>
              <a:t>Proto jsem si taky vybral bakalářskou práci tu co mám, protože byla jedna z mála nabídnutých o kterých jsem aspoň tušil co se po mě chce.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1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lepší</a:t>
            </a:r>
            <a:r>
              <a:rPr lang="en-GB" dirty="0"/>
              <a:t> </a:t>
            </a:r>
            <a:r>
              <a:rPr lang="en-GB" dirty="0" err="1"/>
              <a:t>pochopení</a:t>
            </a:r>
            <a:r>
              <a:rPr lang="en-GB" dirty="0"/>
              <a:t> </a:t>
            </a:r>
            <a:r>
              <a:rPr lang="en-GB" dirty="0" err="1"/>
              <a:t>mechanismů</a:t>
            </a:r>
            <a:r>
              <a:rPr lang="en-GB" dirty="0"/>
              <a:t> </a:t>
            </a:r>
            <a:r>
              <a:rPr lang="en-GB" dirty="0" err="1"/>
              <a:t>jakým</a:t>
            </a:r>
            <a:r>
              <a:rPr lang="en-GB" dirty="0"/>
              <a:t> </a:t>
            </a:r>
            <a:r>
              <a:rPr lang="en-GB" dirty="0" err="1"/>
              <a:t>částice</a:t>
            </a:r>
            <a:r>
              <a:rPr lang="en-GB" dirty="0"/>
              <a:t> </a:t>
            </a:r>
            <a:r>
              <a:rPr lang="en-GB" dirty="0" err="1"/>
              <a:t>solárního</a:t>
            </a:r>
            <a:r>
              <a:rPr lang="en-GB" dirty="0"/>
              <a:t> </a:t>
            </a:r>
            <a:r>
              <a:rPr lang="en-GB" dirty="0" err="1"/>
              <a:t>větru</a:t>
            </a:r>
            <a:r>
              <a:rPr lang="en-GB" dirty="0"/>
              <a:t> </a:t>
            </a:r>
            <a:r>
              <a:rPr lang="en-GB" dirty="0" err="1"/>
              <a:t>pronikají</a:t>
            </a:r>
            <a:r>
              <a:rPr lang="en-GB" dirty="0"/>
              <a:t> do </a:t>
            </a:r>
            <a:r>
              <a:rPr lang="en-GB" dirty="0" err="1"/>
              <a:t>atmosféry</a:t>
            </a:r>
            <a:r>
              <a:rPr lang="cs-CZ" dirty="0"/>
              <a:t>.</a:t>
            </a:r>
          </a:p>
          <a:p>
            <a:r>
              <a:rPr lang="cs-CZ" dirty="0"/>
              <a:t>Jak předcházet poškození elektroniky v případě silné sluneční bouře (která dříve nebo později přijde)</a:t>
            </a:r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2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8237B-8F8A-4D4F-A19C-E95C561B93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0E52-F72B-4F18-9851-DFF6D05D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A8D96-BB65-4895-884A-71F7E638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D853-3BC7-497B-97BC-E3284BE4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33C1-74C0-48D4-99DE-DC17917AA76F}" type="datetime1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9584-719E-4AF0-8214-797D5B05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8D80-B95E-42FC-A508-B6936533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5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E9C4-9420-412D-ADCC-D7731EC3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C5A3D-927B-49C7-BD85-512A85859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8D6C-D219-47B0-8F1B-ADA14FF2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7A31-DDDD-406A-8373-8390FA88D8C9}" type="datetime1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BD46-BABF-4BB5-91E1-F4059BA3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9625B-1430-4DD4-AC3A-78C60EC7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6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FECBB-C97E-4A18-A134-4AAA3CFF4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86EF-4A79-4188-B0B0-8C610C41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57031-BFA5-4E41-885E-4D2A748A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6A55-9244-48B6-AB7F-6F1257F632FE}" type="datetime1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A9A9-B31E-4541-B174-A873F1DF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A3E1-CAC2-4394-A528-BCC213E4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0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1910-F27D-42FF-AD75-7F7CCDC8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600D-DF4F-44F5-8D68-93A4B030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E5AE7-EB60-4DB8-9F6C-D0C6217F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F11D-E7C0-4392-95B8-F418D6844927}" type="datetime1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7E06B-AA27-4ABD-962A-28ED3ED3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ED620-AD90-4751-AE60-7C1799AF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9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28D2-4930-4987-A018-3AAF307F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AA256-0E75-4498-94EA-F6DE4009F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DC13-5547-4DB3-A9D6-0AE548EC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E096-0641-4369-94A6-BE138A599FC8}" type="datetime1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B7C6-5D34-45B0-8E98-DC47AC5D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0F71A-8691-42F0-8CAB-42907FBD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AB5C-9E6F-47BC-951B-B45FB10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43E3-EA7E-4A3B-ABF9-F08E49118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244D6-EF2F-498D-856A-C6F2F30C5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6176-0B53-478D-BDE4-7FE6E319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8139-7B90-40ED-A84A-E65C15E0B67A}" type="datetime1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45360-175E-4FBA-9C88-0A405A5B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F7E43-56AF-4D6E-9024-4DF304E7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4B87-7AE6-4BD1-A343-E8A22DED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B8616-CF16-49CC-86CA-52530995B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6E297-912E-4126-A55D-D94F0ABB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1B095-2980-4924-B769-25616B467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22694-2AD0-4D78-8CD9-3DB23B6E1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98692-635A-404B-95A0-9B6DF847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D666-09F2-47B1-9278-CF59DFFA07E7}" type="datetime1">
              <a:rPr lang="en-GB" smtClean="0"/>
              <a:t>11/01/2020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C4DCF-750B-4747-A247-BB7B6462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71734-3C8A-4212-866A-8038DC6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C16B-C44D-4841-BDDE-0DC1CBA3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D904-C430-488D-9069-848FCA2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54C-7FEA-4F58-ABF1-5AF76285134E}" type="datetime1">
              <a:rPr lang="en-GB" smtClean="0"/>
              <a:t>11/01/2020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2A6AC-2E41-4D9C-8BE2-72EACB44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5708A-369C-4DDC-B436-8B2467F6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FBB20-1A8B-4BDB-A9BF-B96E73A2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09-49B0-4C2E-AD42-8068348BA316}" type="datetime1">
              <a:rPr lang="en-GB" smtClean="0"/>
              <a:t>11/01/2020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2A772-11F1-47D9-9F94-A7944345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93E32-24E2-41B3-B0F6-D1A487F3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B73E-DC44-4523-94CC-CF203BB0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DD5D0-60E5-45EF-BAFD-A29E92EC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E8ACD-0DB0-402D-A7C6-9455DFD7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FB268-59B0-473B-A06B-47925814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ABA4-DCCC-48FF-B58F-4461DE2A0352}" type="datetime1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2B44-45C3-49F3-B06F-1BD1084D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4B6BD-C285-408E-BF6D-3DF2DC4C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3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9150-202C-457C-87FA-B1B4C81F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55E28-3A7B-40FE-AB5F-E716B63A5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9B96-CBBC-462A-86BF-04C5AC3B6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23993-C17C-4AF4-BF5B-00663E85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033-DBA9-45C5-9CA5-57F156A95343}" type="datetime1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67371-B679-4A53-87C2-E0E702EA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B9815-5183-4F7C-8AA4-02BBAD5C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AF4D3-DC80-47FF-AC91-A8030366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0226-655F-4956-9C55-40160221E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60414-C0C6-41E8-A13C-391D5C9DD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92F7-2694-4B1A-9C2E-769CCD834C6F}" type="datetime1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6FAB1-A5E6-4B32-80A6-70255A18E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F1289-F72E-45B8-BB55-547DFB4FB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F7C8-1F41-4633-8CF2-3ED12103D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4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C79DD-154D-4321-9303-5B79E2526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4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99104-7F8D-4A6A-9A90-F0793B7AB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Radiační prostředí na orbitě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34331-FC9C-4FF7-9B33-00E98D3FD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Václav Trličík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3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Bakalářská práce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Družice na orbitě Země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5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Bakalářská práce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Zájem o vesmír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indent="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Družice na orbitě Země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8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Bakalářská práce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Zájem o vesmír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indent="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Družice na orbitě Země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Málo zmapované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Bakalářská práce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Zájem o vesmír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Pochopitelné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indent="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Družice na orbitě Země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Málo zmapované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9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Bakalářská práce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Zájem o vesmír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Pochopitelné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indent="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Družice na orbitě Země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Málo zmapované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Magnetosféra Země a ochrana před Sluncem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7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8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Oblast, v níž jsou nabité částice ovlivňovány magnetickým polem Země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9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Oblast, v níž jsou nabité částice ovlivňovány magnetickým polem Země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Magnetické pole je vytvářeno elektrickým proudem vznikajícím pohybem tekutých kovů v jádru Země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4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Oblast, v níž jsou nabité částice ovlivňovány magnetickým polem Země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Magnetické pole je vytvářeno elektrickým proudem vznikajícím pohybem tekutých kovů v jádru Země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Způsobena interakcí částic slunečního větru s magnetickým polem Země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4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8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...z čehož vyplývá, že její tvar nebude sférický, ale na jedné straně protáhlý a na druhé stlačený.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8C475-F0D5-4D15-8D78-93BB13863D40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B271F-1680-4485-9F7F-05BC33DC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21" y="2098147"/>
            <a:ext cx="7182957" cy="44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DAE1E-C2C7-4ABE-9F98-0A228F81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4" y="-2645834"/>
            <a:ext cx="6900333" cy="12192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41B44-C024-4D26-8EF5-1747FB5F9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922"/>
            <a:ext cx="10515600" cy="5519041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Motivace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endParaRPr lang="cs-CZ" sz="36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6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Oblast, v níž jsou nabité částice ovlivňovány magnetickým polem Země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Magnetické pole je vytvářeno elektrickým proudem vznikajícím pohybem tekutých kovů v jádru Země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Způsobena interakcí částic slunečního větru s magnetickým polem Země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 </a:t>
            </a:r>
            <a:r>
              <a:rPr lang="cs-CZ" sz="2400" dirty="0" err="1">
                <a:solidFill>
                  <a:schemeClr val="bg1"/>
                </a:solidFill>
              </a:rPr>
              <a:t>kaspech</a:t>
            </a:r>
            <a:r>
              <a:rPr lang="cs-CZ" sz="2400" dirty="0">
                <a:solidFill>
                  <a:schemeClr val="bg1"/>
                </a:solidFill>
              </a:rPr>
              <a:t> může docházet k turbulentnímu přechodu částic slunečního větru skrz </a:t>
            </a:r>
            <a:r>
              <a:rPr lang="cs-CZ" sz="2400" dirty="0" err="1">
                <a:solidFill>
                  <a:schemeClr val="bg1"/>
                </a:solidFill>
              </a:rPr>
              <a:t>magnetopausu</a:t>
            </a: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8" y="5708976"/>
            <a:ext cx="9941525" cy="575685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Nabité částice ionizují molekuly v atmosféře, které při následné deionizace vyzáří fotony viditelného světla známé jako polární záře.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8C475-F0D5-4D15-8D78-93BB13863D40}"/>
              </a:ext>
            </a:extLst>
          </p:cNvPr>
          <p:cNvSpPr txBox="1"/>
          <p:nvPr/>
        </p:nvSpPr>
        <p:spPr>
          <a:xfrm>
            <a:off x="838200" y="365125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Magnetosféra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2135F-6499-4340-934D-E0B2FD2A3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57" y="734457"/>
            <a:ext cx="7325728" cy="47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Van Allenovy pásy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Van Allenovy pásy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Oblasti v magnetosféře, které obsahují velké množství vysoce energetických nabitých částic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Van Allenovy pásy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Oblasti v magnetosféře, které obsahují velké množství vysoce energetických nabitých částic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 praxi se dělí na dva, vnitřní a vnější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B1B97-264B-4955-8DBC-2B56F23F3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819" y="3429000"/>
            <a:ext cx="5730001" cy="3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Vnitřní pás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</p:spTree>
    <p:extLst>
      <p:ext uri="{BB962C8B-B14F-4D97-AF65-F5344CB8AC3E}">
        <p14:creationId xmlns:p14="http://schemas.microsoft.com/office/powerpoint/2010/main" val="385376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Vnitřní pás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Nachází se ve výšce 1 000 – 13 000 kilometrů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</p:spTree>
    <p:extLst>
      <p:ext uri="{BB962C8B-B14F-4D97-AF65-F5344CB8AC3E}">
        <p14:creationId xmlns:p14="http://schemas.microsoft.com/office/powerpoint/2010/main" val="253094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Vnitřní pás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Nachází se ve výšce 1 000 – 13 000 kilometrů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Tvořen převážně protony o energiích až 30 </a:t>
            </a:r>
            <a:r>
              <a:rPr lang="cs-CZ" sz="2400" dirty="0" err="1">
                <a:solidFill>
                  <a:schemeClr val="bg1"/>
                </a:solidFill>
              </a:rPr>
              <a:t>MeV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</p:spTree>
    <p:extLst>
      <p:ext uri="{BB962C8B-B14F-4D97-AF65-F5344CB8AC3E}">
        <p14:creationId xmlns:p14="http://schemas.microsoft.com/office/powerpoint/2010/main" val="1740740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Vnitřní pás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Nachází se ve výšce 1 000 – 13 000 kilometrů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Tvořen převážně protony o energiích až 30 </a:t>
            </a:r>
            <a:r>
              <a:rPr lang="cs-CZ" sz="2400" dirty="0" err="1">
                <a:solidFill>
                  <a:schemeClr val="bg1"/>
                </a:solidFill>
              </a:rPr>
              <a:t>MeV</a:t>
            </a: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Na jedné straně přichýlený blíže k Zemi (</a:t>
            </a:r>
            <a:r>
              <a:rPr lang="cs-CZ" sz="2400" dirty="0" err="1">
                <a:solidFill>
                  <a:schemeClr val="bg1"/>
                </a:solidFill>
              </a:rPr>
              <a:t>Jihoatlantická</a:t>
            </a:r>
            <a:r>
              <a:rPr lang="cs-CZ" sz="2400" dirty="0">
                <a:solidFill>
                  <a:schemeClr val="bg1"/>
                </a:solidFill>
              </a:rPr>
              <a:t> anomálie) 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</p:spTree>
    <p:extLst>
      <p:ext uri="{BB962C8B-B14F-4D97-AF65-F5344CB8AC3E}">
        <p14:creationId xmlns:p14="http://schemas.microsoft.com/office/powerpoint/2010/main" val="214398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Jihoatlantická</a:t>
            </a:r>
            <a:r>
              <a:rPr lang="cs-CZ" dirty="0">
                <a:solidFill>
                  <a:schemeClr val="bg1"/>
                </a:solidFill>
              </a:rPr>
              <a:t> anomálie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Vnitřní pás zde klesá až na 200 kilometrů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8DAFB5-9529-49A9-B97B-6875B4CA4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22" y="3679922"/>
            <a:ext cx="8531795" cy="28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895F4-1029-4186-9640-435E650E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45834"/>
            <a:ext cx="6900333" cy="121920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23F1D-047B-481C-AEE2-56A9AAA0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922"/>
            <a:ext cx="10515600" cy="5519041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Motivace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3600" dirty="0">
                <a:solidFill>
                  <a:schemeClr val="bg1"/>
                </a:solidFill>
              </a:rPr>
              <a:t>Magnetosféra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endParaRPr lang="cs-CZ" sz="36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Jihoatlantická</a:t>
            </a:r>
            <a:r>
              <a:rPr lang="cs-CZ" dirty="0">
                <a:solidFill>
                  <a:schemeClr val="bg1"/>
                </a:solidFill>
              </a:rPr>
              <a:t> anomálie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Vnitřní pás zde klesá až na 200 kilometrů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Nebezpečí pro družice i kosmonauty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8DAFB5-9529-49A9-B97B-6875B4CA4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22" y="3679922"/>
            <a:ext cx="8531795" cy="28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9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Jihoatlantická</a:t>
            </a:r>
            <a:r>
              <a:rPr lang="cs-CZ" dirty="0">
                <a:solidFill>
                  <a:schemeClr val="bg1"/>
                </a:solidFill>
              </a:rPr>
              <a:t> anomálie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Vnitřní pás zde klesá až na 200 kilometrů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Nebezpečí pro družice i kosmonauty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 27 letých pozorování vyplývá, že se posouvá přibližně o 31 kilometrů na západ a 7 kilometrů na sever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Van Allenovy pásy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8DAFB5-9529-49A9-B97B-6875B4CA4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22" y="3679922"/>
            <a:ext cx="8531795" cy="28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5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Zdroje záření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5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172131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355579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Extrémně malý účinný průřez =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nejpomalej</a:t>
            </a:r>
            <a:r>
              <a:rPr lang="cs-CZ" sz="2400" dirty="0" err="1">
                <a:solidFill>
                  <a:schemeClr val="bg1"/>
                </a:solidFill>
              </a:rPr>
              <a:t>ší</a:t>
            </a:r>
            <a:r>
              <a:rPr lang="cs-CZ" sz="2400" dirty="0">
                <a:solidFill>
                  <a:schemeClr val="bg1"/>
                </a:solidFill>
              </a:rPr>
              <a:t> (v průměru asi 6,341 mld let)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2919357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Extrémně malý účinný průřez =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nejpomalej</a:t>
            </a:r>
            <a:r>
              <a:rPr lang="cs-CZ" sz="2400" dirty="0" err="1">
                <a:solidFill>
                  <a:schemeClr val="bg1"/>
                </a:solidFill>
              </a:rPr>
              <a:t>ší</a:t>
            </a:r>
            <a:r>
              <a:rPr lang="cs-CZ" sz="2400" dirty="0">
                <a:solidFill>
                  <a:schemeClr val="bg1"/>
                </a:solidFill>
              </a:rPr>
              <a:t> (v průměru asi 6,341 mld let)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Ostatní reakce nastávají oproti první téměř okamžitě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1904409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Extrémně malý účinný průřez =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nejpomalej</a:t>
            </a:r>
            <a:r>
              <a:rPr lang="cs-CZ" sz="2400" dirty="0" err="1">
                <a:solidFill>
                  <a:schemeClr val="bg1"/>
                </a:solidFill>
              </a:rPr>
              <a:t>ší</a:t>
            </a:r>
            <a:r>
              <a:rPr lang="cs-CZ" sz="2400" dirty="0">
                <a:solidFill>
                  <a:schemeClr val="bg1"/>
                </a:solidFill>
              </a:rPr>
              <a:t> (v průměru asi 6,341 mld let)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Ostatní reakce nastávají oproti první téměř okamžitě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Energie je vyloučená ve formě </a:t>
            </a:r>
            <a:r>
              <a:rPr lang="cs-CZ" sz="2400" dirty="0" err="1">
                <a:solidFill>
                  <a:schemeClr val="bg1"/>
                </a:solidFill>
              </a:rPr>
              <a:t>gamma</a:t>
            </a:r>
            <a:r>
              <a:rPr lang="cs-CZ" sz="2400" dirty="0">
                <a:solidFill>
                  <a:schemeClr val="bg1"/>
                </a:solidFill>
              </a:rPr>
              <a:t> fotonů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3299099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32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Extrémně malý účinný průřez =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nejpomalej</a:t>
            </a:r>
            <a:r>
              <a:rPr lang="cs-CZ" sz="2400" dirty="0" err="1">
                <a:solidFill>
                  <a:schemeClr val="bg1"/>
                </a:solidFill>
              </a:rPr>
              <a:t>ší</a:t>
            </a:r>
            <a:r>
              <a:rPr lang="cs-CZ" sz="2400" dirty="0">
                <a:solidFill>
                  <a:schemeClr val="bg1"/>
                </a:solidFill>
              </a:rPr>
              <a:t> (v průměru asi 6,341 mld let)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Ostatní reakce nastávají oproti první téměř okamžitě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Energie je vyloučená ve formě </a:t>
            </a:r>
            <a:r>
              <a:rPr lang="cs-CZ" sz="2400" dirty="0" err="1">
                <a:solidFill>
                  <a:schemeClr val="bg1"/>
                </a:solidFill>
              </a:rPr>
              <a:t>gamma</a:t>
            </a:r>
            <a:r>
              <a:rPr lang="cs-CZ" sz="2400" dirty="0">
                <a:solidFill>
                  <a:schemeClr val="bg1"/>
                </a:solidFill>
              </a:rPr>
              <a:t> fotonů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Fotony neuniknou z jádra okamžitě, ale vstupují do mnoha dalších reakcí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2548996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Extrémně malý účinný průřez =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nejpomalej</a:t>
            </a:r>
            <a:r>
              <a:rPr lang="cs-CZ" sz="2400" dirty="0" err="1">
                <a:solidFill>
                  <a:schemeClr val="bg1"/>
                </a:solidFill>
              </a:rPr>
              <a:t>ší</a:t>
            </a:r>
            <a:r>
              <a:rPr lang="cs-CZ" sz="2400" dirty="0">
                <a:solidFill>
                  <a:schemeClr val="bg1"/>
                </a:solidFill>
              </a:rPr>
              <a:t> (v průměru asi 6,341 mld let)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Ostatní reakce nastávají oproti první téměř okamžitě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Energie je vyloučená ve formě </a:t>
            </a:r>
            <a:r>
              <a:rPr lang="cs-CZ" sz="2400" dirty="0" err="1">
                <a:solidFill>
                  <a:schemeClr val="bg1"/>
                </a:solidFill>
              </a:rPr>
              <a:t>gamma</a:t>
            </a:r>
            <a:r>
              <a:rPr lang="cs-CZ" sz="2400" dirty="0">
                <a:solidFill>
                  <a:schemeClr val="bg1"/>
                </a:solidFill>
              </a:rPr>
              <a:t> fotonů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Fotony neuniknou z jádra okamžitě, ale vstupují do mnoha dalších reakcí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Ztrácejí energii a tím ohřívají vnější plášť Slunce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221856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895F4-1029-4186-9640-435E650E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45834"/>
            <a:ext cx="6900333" cy="121920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451FDA-9CDB-4AA3-AE2B-73C918B8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922"/>
            <a:ext cx="10515600" cy="5519041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Motivace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3600" dirty="0">
                <a:solidFill>
                  <a:schemeClr val="bg1"/>
                </a:solidFill>
              </a:rPr>
              <a:t>Magnetosféra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3600" dirty="0">
                <a:solidFill>
                  <a:schemeClr val="bg1"/>
                </a:solidFill>
              </a:rPr>
              <a:t>Van Allenovy pásy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endParaRPr lang="cs-CZ" sz="36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33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Základním procesem je fúze dvou protonů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Extrémně malý účinný průřez =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nejpomalej</a:t>
            </a:r>
            <a:r>
              <a:rPr lang="cs-CZ" sz="2400" dirty="0" err="1">
                <a:solidFill>
                  <a:schemeClr val="bg1"/>
                </a:solidFill>
              </a:rPr>
              <a:t>ší</a:t>
            </a:r>
            <a:r>
              <a:rPr lang="cs-CZ" sz="2400" dirty="0">
                <a:solidFill>
                  <a:schemeClr val="bg1"/>
                </a:solidFill>
              </a:rPr>
              <a:t> (v průměru asi 6,341 mld let)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Ostatní reakce nastávají oproti první téměř okamžitě 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Energie je vyloučená ve formě </a:t>
            </a:r>
            <a:r>
              <a:rPr lang="cs-CZ" sz="2400" dirty="0" err="1">
                <a:solidFill>
                  <a:schemeClr val="bg1"/>
                </a:solidFill>
              </a:rPr>
              <a:t>gamma</a:t>
            </a:r>
            <a:r>
              <a:rPr lang="cs-CZ" sz="2400" dirty="0">
                <a:solidFill>
                  <a:schemeClr val="bg1"/>
                </a:solidFill>
              </a:rPr>
              <a:t> fotonů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Fotony neuniknou z jádra okamžitě, ale vstupují do mnoha dalších reakcí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Ztrácejí energii a tím ohřívají vnější plášť Slunce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Čas výletu fotonu vzniknuvšího v jádru je v průměru 170 000 let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</p:spTree>
    <p:extLst>
      <p:ext uri="{BB962C8B-B14F-4D97-AF65-F5344CB8AC3E}">
        <p14:creationId xmlns:p14="http://schemas.microsoft.com/office/powerpoint/2010/main" val="735288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Záření odpovídá záření AČT o teplotě 5800 K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 záření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EB4A18-A4FA-4347-BC46-6E2F2E62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3" y="2723609"/>
            <a:ext cx="5636153" cy="37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2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3837885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Náhlé výbuchy na Slunci, které mohou být doprovázeny výrony koronární hmoty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604378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Náhlé výbuchy na Slunci, které mohou být doprovázeny výrony koronární hmoty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Objevují se v blízkosti slunečních skvrn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3466145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Náhlé výbuchy na Slunci, které mohou být doprovázeny výrony koronární hmoty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Objevují se v blízkosti slunečních skvrn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 bezprostřední blízkosti magnetické pole tvoří smyčky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2368593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Náhlé výbuchy na Slunci, které mohou být doprovázeny výrony koronární hmoty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Objevují se v blízkosti slunečních skvrn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 bezprostřední blízkosti magnetické pole tvoří smyčky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Přesný mechanismus vzniku je stále předmětem zkoumání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431925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Náhlé výbuchy na Slunci, které mohou být doprovázeny výrony koronární hmoty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Objevují se v blízkosti slunečních skvrn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 bezprostřední blízkosti magnetické pole tvoří smyčky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Přesný mechanismus vzniku je stále předmětem zkoumání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Dochází k velkému urychlování nabitých částic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3457870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88168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Sluneční erupce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2129C-0A2F-43C9-843B-5D193A7B28F0}"/>
              </a:ext>
            </a:extLst>
          </p:cNvPr>
          <p:cNvSpPr txBox="1"/>
          <p:nvPr/>
        </p:nvSpPr>
        <p:spPr>
          <a:xfrm>
            <a:off x="838200" y="1850585"/>
            <a:ext cx="10515600" cy="464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Náhlé výbuchy na Slunci, které mohou být doprovázeny výrony koronární hmoty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Objevují se v blízkosti slunečních skvrn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 bezprostřední blízkosti magnetické pole tvoří smyčky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Přesný mechanismus vzniku je stále předmětem zkoumání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Dochází k velkému urychlování nabitých částic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Mohou způsobit geomagnetické bouře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8A15-8920-461C-9B62-19A47ED1EE47}"/>
              </a:ext>
            </a:extLst>
          </p:cNvPr>
          <p:cNvSpPr txBox="1"/>
          <p:nvPr/>
        </p:nvSpPr>
        <p:spPr>
          <a:xfrm>
            <a:off x="838200" y="15584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188323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895F4-1029-4186-9640-435E650E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6" y="-2645834"/>
            <a:ext cx="6900333" cy="121920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74811E-9E92-4636-A2ED-13722891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922"/>
            <a:ext cx="10515600" cy="5519041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Motivace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3600" dirty="0">
                <a:solidFill>
                  <a:schemeClr val="bg1"/>
                </a:solidFill>
              </a:rPr>
              <a:t>Magnetosféra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3600" dirty="0">
                <a:solidFill>
                  <a:schemeClr val="bg1"/>
                </a:solidFill>
              </a:rPr>
              <a:t>Van Allenovy pásy</a:t>
            </a:r>
          </a:p>
          <a:p>
            <a:pPr algn="ctr"/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3600" dirty="0">
                <a:solidFill>
                  <a:schemeClr val="bg1"/>
                </a:solidFill>
              </a:rPr>
              <a:t>Zdroje záření</a:t>
            </a:r>
          </a:p>
          <a:p>
            <a:endParaRPr lang="cs-CZ" sz="36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5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9658B-BC10-4263-8FC0-FD11DD6EC06D}"/>
              </a:ext>
            </a:extLst>
          </p:cNvPr>
          <p:cNvSpPr txBox="1"/>
          <p:nvPr/>
        </p:nvSpPr>
        <p:spPr>
          <a:xfrm>
            <a:off x="6426820" y="1825624"/>
            <a:ext cx="4926980" cy="4351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4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6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C08D-4436-4F74-AE96-DA5F4207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33" y="-2645834"/>
            <a:ext cx="690033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8EDD3-BA28-4F34-91BF-FA4B38A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Motivace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C83-83D7-4508-9AA9-79C3674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  <a:effectLst>
            <a:reflection endPos="65000" dist="50800" dir="5400000" sy="-100000" algn="bl" rotWithShape="0"/>
          </a:effectLst>
        </p:spPr>
        <p:txBody>
          <a:bodyPr numCol="1" spcCol="180000">
            <a:noAutofit/>
          </a:bodyPr>
          <a:lstStyle/>
          <a:p>
            <a:pPr marL="0" indent="0" algn="ctr">
              <a:buNone/>
            </a:pPr>
            <a:r>
              <a:rPr lang="cs-CZ" u="sng" dirty="0">
                <a:solidFill>
                  <a:schemeClr val="bg1"/>
                </a:solidFill>
              </a:rPr>
              <a:t>Osobní</a:t>
            </a:r>
          </a:p>
          <a:p>
            <a:pPr marL="0" indent="0" algn="ctr"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Bakalářská práce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49AB-F0FF-457B-81D6-F73B101D6B32}"/>
              </a:ext>
            </a:extLst>
          </p:cNvPr>
          <p:cNvSpPr txBox="1">
            <a:spLocks/>
          </p:cNvSpPr>
          <p:nvPr/>
        </p:nvSpPr>
        <p:spPr>
          <a:xfrm>
            <a:off x="6426820" y="1825625"/>
            <a:ext cx="4926980" cy="435133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u="sng" dirty="0">
                <a:solidFill>
                  <a:schemeClr val="bg1"/>
                </a:solidFill>
              </a:rPr>
              <a:t>Druhová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u="sng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0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1451</Words>
  <Application>Microsoft Office PowerPoint</Application>
  <PresentationFormat>Widescreen</PresentationFormat>
  <Paragraphs>517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Radiační prostředí na orbitě</vt:lpstr>
      <vt:lpstr>PowerPoint Presentation</vt:lpstr>
      <vt:lpstr>PowerPoint Presentation</vt:lpstr>
      <vt:lpstr>PowerPoint Presentation</vt:lpstr>
      <vt:lpstr>PowerPoint Presentation</vt:lpstr>
      <vt:lpstr>Motivace</vt:lpstr>
      <vt:lpstr>Motivace</vt:lpstr>
      <vt:lpstr>Motivace</vt:lpstr>
      <vt:lpstr>Motivace</vt:lpstr>
      <vt:lpstr>Motivace</vt:lpstr>
      <vt:lpstr>Motivace</vt:lpstr>
      <vt:lpstr>Motivace</vt:lpstr>
      <vt:lpstr>Motivace</vt:lpstr>
      <vt:lpstr>Motivace</vt:lpstr>
      <vt:lpstr>Magnetosféra</vt:lpstr>
      <vt:lpstr>Magnetosféra</vt:lpstr>
      <vt:lpstr>Magnetosféra</vt:lpstr>
      <vt:lpstr>Magnetosféra</vt:lpstr>
      <vt:lpstr>...z čehož vyplývá, že její tvar nebude sférický, ale na jedné straně protáhlý a na druhé stlačený.</vt:lpstr>
      <vt:lpstr>Magnetosféra</vt:lpstr>
      <vt:lpstr>Nabité částice ionizují molekuly v atmosféře, které při následné deionizace vyzáří fotony viditelného světla známé jako polární záře.</vt:lpstr>
      <vt:lpstr>Van Allenovy pásy</vt:lpstr>
      <vt:lpstr>Van Allenovy pásy</vt:lpstr>
      <vt:lpstr>Van Allenovy pásy</vt:lpstr>
      <vt:lpstr>Vnitřní pás</vt:lpstr>
      <vt:lpstr>Vnitřní pás</vt:lpstr>
      <vt:lpstr>Vnitřní pás</vt:lpstr>
      <vt:lpstr>Vnitřní pás</vt:lpstr>
      <vt:lpstr>Jihoatlantická anomálie</vt:lpstr>
      <vt:lpstr>Jihoatlantická anomálie</vt:lpstr>
      <vt:lpstr>Jihoatlantická anomálie</vt:lpstr>
      <vt:lpstr>Zdroje záření</vt:lpstr>
      <vt:lpstr>Slunce</vt:lpstr>
      <vt:lpstr>Slunce</vt:lpstr>
      <vt:lpstr>Slunce</vt:lpstr>
      <vt:lpstr>Slunce</vt:lpstr>
      <vt:lpstr>Slunce</vt:lpstr>
      <vt:lpstr>Slunce</vt:lpstr>
      <vt:lpstr>Slunce</vt:lpstr>
      <vt:lpstr>Slunce</vt:lpstr>
      <vt:lpstr>Slunce</vt:lpstr>
      <vt:lpstr>Sluneční erupce</vt:lpstr>
      <vt:lpstr>Sluneční erupce</vt:lpstr>
      <vt:lpstr>Sluneční erupce</vt:lpstr>
      <vt:lpstr>Sluneční erupce</vt:lpstr>
      <vt:lpstr>Sluneční erupce</vt:lpstr>
      <vt:lpstr>Sluneční erupce</vt:lpstr>
      <vt:lpstr>Sluneční erupce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Radiační prostředí na orbitě</dc:title>
  <dc:creator> </dc:creator>
  <cp:lastModifiedBy> </cp:lastModifiedBy>
  <cp:revision>26</cp:revision>
  <dcterms:created xsi:type="dcterms:W3CDTF">2020-01-11T20:24:00Z</dcterms:created>
  <dcterms:modified xsi:type="dcterms:W3CDTF">2020-01-13T08:56:49Z</dcterms:modified>
</cp:coreProperties>
</file>