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8" r:id="rId3"/>
    <p:sldId id="260" r:id="rId4"/>
    <p:sldId id="261" r:id="rId5"/>
    <p:sldId id="267" r:id="rId6"/>
    <p:sldId id="266" r:id="rId7"/>
    <p:sldId id="262" r:id="rId8"/>
    <p:sldId id="270" r:id="rId9"/>
    <p:sldId id="269" r:id="rId10"/>
    <p:sldId id="263" r:id="rId11"/>
    <p:sldId id="271" r:id="rId12"/>
    <p:sldId id="272" r:id="rId13"/>
    <p:sldId id="273" r:id="rId14"/>
    <p:sldId id="264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0294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44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94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824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58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5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9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2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673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A358CB-E0E8-4832-8D43-D5AA4CE58721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808DDCA-D6A4-4B90-BEAC-6030C7EDE5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412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2F8A8E6-775B-4CF8-9647-962D6F398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4599"/>
            <a:ext cx="9144000" cy="1655762"/>
          </a:xfrm>
        </p:spPr>
        <p:txBody>
          <a:bodyPr>
            <a:normAutofit/>
          </a:bodyPr>
          <a:lstStyle/>
          <a:p>
            <a:r>
              <a:rPr lang="cs-CZ" sz="2800" dirty="0"/>
              <a:t>Karolína Šollová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3B3C4C-29CE-4590-A266-0AA9428D663E}"/>
              </a:ext>
            </a:extLst>
          </p:cNvPr>
          <p:cNvSpPr txBox="1"/>
          <p:nvPr/>
        </p:nvSpPr>
        <p:spPr>
          <a:xfrm>
            <a:off x="1266092" y="2337015"/>
            <a:ext cx="950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/>
              <a:t>Nukleace a růst nanočástic pod vlivem ionizujícího záření beta, gama a fotonů UV-VIS různých vlnových délek</a:t>
            </a:r>
          </a:p>
        </p:txBody>
      </p:sp>
    </p:spTree>
    <p:extLst>
      <p:ext uri="{BB962C8B-B14F-4D97-AF65-F5344CB8AC3E}">
        <p14:creationId xmlns:p14="http://schemas.microsoft.com/office/powerpoint/2010/main" val="103727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B3584-EC3E-4FC7-ADF5-1E042F05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Core-shell</a:t>
            </a:r>
            <a:r>
              <a:rPr lang="cs-CZ" dirty="0">
                <a:solidFill>
                  <a:schemeClr val="tx1"/>
                </a:solidFill>
              </a:rPr>
              <a:t> nanočástice (Si)</a:t>
            </a:r>
            <a:r>
              <a:rPr lang="cs-CZ" dirty="0" err="1">
                <a:solidFill>
                  <a:schemeClr val="tx1"/>
                </a:solidFill>
              </a:rPr>
              <a:t>ZnS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FA99644-B50A-45ED-9185-F4F2AD515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03751"/>
                <a:ext cx="9601200" cy="4527029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800" dirty="0"/>
                  <a:t>Výběr vhodné koloidní disperze Si (velikost částic)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800" dirty="0"/>
                  <a:t>Depozice octanu zinečnatého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800" dirty="0"/>
                  <a:t>Zmražení roztoku – princip micely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800" dirty="0" err="1"/>
                  <a:t>Lyofilizace</a:t>
                </a:r>
                <a:endParaRPr lang="cs-CZ" sz="28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800" dirty="0"/>
                  <a:t>(Si)Zn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OAc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800" dirty="0"/>
                  <a:t>Měření velikosti, testování vlastností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FA99644-B50A-45ED-9185-F4F2AD515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03751"/>
                <a:ext cx="9601200" cy="4527029"/>
              </a:xfrm>
              <a:blipFill>
                <a:blip r:embed="rId2"/>
                <a:stretch>
                  <a:fillRect l="-1143" b="-4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37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AE1E1CC-C411-4422-8FBF-FBBE4F4BBD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232063"/>
            <a:ext cx="8825345" cy="6393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91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24B93BD-41FF-4136-AA19-BFF9BA6A73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346363"/>
            <a:ext cx="8894618" cy="616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93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F1FCF-2EDE-4707-B1BC-CC488E51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Fotokatalýza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11754-44BC-43E6-8AD5-CE6A02A9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Chemická reakce probíhající na povrchu </a:t>
            </a:r>
            <a:r>
              <a:rPr lang="cs-CZ" sz="2800" dirty="0" err="1"/>
              <a:t>fotokatalyzátoru</a:t>
            </a:r>
            <a:r>
              <a:rPr lang="cs-CZ" sz="2800" dirty="0"/>
              <a:t> vyvolaná absorpcí fotonu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foton excituje elektrony materiálu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vznik páru elektron-díra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redoxní reakce – vznik radikálů (hydroxylové, peroxidové)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rozkládání organických sloučenin</a:t>
            </a:r>
          </a:p>
          <a:p>
            <a:r>
              <a:rPr lang="cs-CZ" sz="2800" dirty="0"/>
              <a:t>Využití: samočištění povrchu, čistění okolního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424974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F6883-9746-4E69-A023-A74C9C66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mě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F9135-34AF-4C4F-BAC6-323D7A9C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48721"/>
            <a:ext cx="10095875" cy="3918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Ozařování částic v průběhu přípravy 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Změna dávky, délky ozáření a typu záření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Zkoumání vlivu záření na růst částic a tloušťku výsledné vrstvy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Stabilita částic v různých fázích přípravy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Fotokatalytická aktivita výsledných nanočástic</a:t>
            </a:r>
          </a:p>
        </p:txBody>
      </p:sp>
    </p:spTree>
    <p:extLst>
      <p:ext uri="{BB962C8B-B14F-4D97-AF65-F5344CB8AC3E}">
        <p14:creationId xmlns:p14="http://schemas.microsoft.com/office/powerpoint/2010/main" val="114007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A9917-F274-4869-9979-92DE2D57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AD3FD-F459-4660-B811-4AFEC20F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1226"/>
            <a:ext cx="9601200" cy="4337538"/>
          </a:xfrm>
        </p:spPr>
        <p:txBody>
          <a:bodyPr>
            <a:normAutofit/>
          </a:bodyPr>
          <a:lstStyle/>
          <a:p>
            <a:r>
              <a:rPr lang="cs-CZ" dirty="0"/>
              <a:t>SVOBODA, L. Příprava polovodičových nanomateriálů a jejich využití pro fotokatalýzu. Ostrava, 2017, Disertační práce (Ph.D).  Vysoká škola Báňská – Technická univerzita Ostrava, Fakulta metalurgie a materiálového inženýrství </a:t>
            </a:r>
          </a:p>
          <a:p>
            <a:r>
              <a:rPr lang="cs-CZ" dirty="0"/>
              <a:t>DVORSKY</a:t>
            </a:r>
            <a:r>
              <a:rPr lang="cs-CZ"/>
              <a:t>, R.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Photocatalytic</a:t>
            </a:r>
            <a:r>
              <a:rPr lang="cs-CZ" dirty="0"/>
              <a:t> Silicon </a:t>
            </a:r>
            <a:r>
              <a:rPr lang="cs-CZ" dirty="0" err="1"/>
              <a:t>Core-shell</a:t>
            </a:r>
            <a:r>
              <a:rPr lang="cs-CZ" dirty="0"/>
              <a:t> </a:t>
            </a:r>
            <a:r>
              <a:rPr lang="cs-CZ" dirty="0" err="1"/>
              <a:t>Nanoparticles</a:t>
            </a:r>
            <a:r>
              <a:rPr lang="cs-CZ" dirty="0"/>
              <a:t> </a:t>
            </a:r>
            <a:r>
              <a:rPr lang="cs-CZ" dirty="0" err="1"/>
              <a:t>Covered</a:t>
            </a:r>
            <a:r>
              <a:rPr lang="cs-CZ" dirty="0"/>
              <a:t> by </a:t>
            </a:r>
            <a:r>
              <a:rPr lang="cs-CZ" dirty="0" err="1"/>
              <a:t>ZnS</a:t>
            </a:r>
            <a:r>
              <a:rPr lang="cs-CZ" dirty="0"/>
              <a:t> Shell in Solid-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Reaction</a:t>
            </a:r>
            <a:r>
              <a:rPr lang="cs-CZ" dirty="0"/>
              <a:t>. </a:t>
            </a:r>
            <a:r>
              <a:rPr lang="en-US" dirty="0"/>
              <a:t>Technical Proceedings of the 2014 NSTI Nanotechnology Conference and Expo, NSTI-Nanotech 2014, 1, pp. 94-96. </a:t>
            </a:r>
            <a:endParaRPr lang="cs-CZ" dirty="0"/>
          </a:p>
          <a:p>
            <a:r>
              <a:rPr lang="cs-CZ" dirty="0"/>
              <a:t>ABEDINI, </a:t>
            </a:r>
            <a:r>
              <a:rPr lang="cs-CZ" dirty="0" err="1"/>
              <a:t>Alam</a:t>
            </a:r>
            <a:r>
              <a:rPr lang="cs-CZ" dirty="0"/>
              <a:t>, et al. A </a:t>
            </a:r>
            <a:r>
              <a:rPr lang="cs-CZ" dirty="0" err="1"/>
              <a:t>review</a:t>
            </a:r>
            <a:r>
              <a:rPr lang="cs-CZ" dirty="0"/>
              <a:t> on </a:t>
            </a:r>
            <a:r>
              <a:rPr lang="cs-CZ" dirty="0" err="1"/>
              <a:t>radiation-induced</a:t>
            </a:r>
            <a:r>
              <a:rPr lang="cs-CZ" dirty="0"/>
              <a:t> </a:t>
            </a:r>
            <a:r>
              <a:rPr lang="cs-CZ" dirty="0" err="1"/>
              <a:t>nucleation</a:t>
            </a:r>
            <a:r>
              <a:rPr lang="cs-CZ" dirty="0"/>
              <a:t> and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colloidal</a:t>
            </a:r>
            <a:r>
              <a:rPr lang="cs-CZ" dirty="0"/>
              <a:t> </a:t>
            </a:r>
            <a:r>
              <a:rPr lang="cs-CZ" dirty="0" err="1"/>
              <a:t>metallic</a:t>
            </a:r>
            <a:r>
              <a:rPr lang="cs-CZ" dirty="0"/>
              <a:t> </a:t>
            </a:r>
            <a:r>
              <a:rPr lang="cs-CZ" dirty="0" err="1"/>
              <a:t>nanoparticles</a:t>
            </a:r>
            <a:r>
              <a:rPr lang="cs-CZ" dirty="0"/>
              <a:t>. </a:t>
            </a:r>
            <a:r>
              <a:rPr lang="cs-CZ" dirty="0" err="1"/>
              <a:t>Nanoscale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letters</a:t>
            </a:r>
            <a:r>
              <a:rPr lang="cs-CZ" dirty="0"/>
              <a:t>, 2013, 8.1: 474.</a:t>
            </a:r>
          </a:p>
          <a:p>
            <a:r>
              <a:rPr lang="cs-CZ" dirty="0"/>
              <a:t>KHARISOV, Boris </a:t>
            </a:r>
            <a:r>
              <a:rPr lang="cs-CZ" dirty="0" err="1"/>
              <a:t>Ildusovich</a:t>
            </a:r>
            <a:r>
              <a:rPr lang="cs-CZ" dirty="0"/>
              <a:t>; KHARISSOVA, Oxana </a:t>
            </a:r>
            <a:r>
              <a:rPr lang="cs-CZ" dirty="0" err="1"/>
              <a:t>Vasilievna</a:t>
            </a:r>
            <a:r>
              <a:rPr lang="cs-CZ" dirty="0"/>
              <a:t>; MENDEZ, </a:t>
            </a:r>
            <a:r>
              <a:rPr lang="cs-CZ" dirty="0" err="1"/>
              <a:t>Ubaldo</a:t>
            </a:r>
            <a:r>
              <a:rPr lang="cs-CZ" dirty="0"/>
              <a:t> </a:t>
            </a:r>
            <a:r>
              <a:rPr lang="cs-CZ" dirty="0" err="1"/>
              <a:t>Ortiz</a:t>
            </a:r>
            <a:r>
              <a:rPr lang="cs-CZ" dirty="0"/>
              <a:t>. </a:t>
            </a:r>
            <a:r>
              <a:rPr lang="cs-CZ" dirty="0" err="1"/>
              <a:t>Radiation</a:t>
            </a:r>
            <a:r>
              <a:rPr lang="cs-CZ" dirty="0"/>
              <a:t> </a:t>
            </a:r>
            <a:r>
              <a:rPr lang="cs-CZ" dirty="0" err="1"/>
              <a:t>synthesis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compounds</a:t>
            </a:r>
            <a:r>
              <a:rPr lang="cs-CZ" dirty="0"/>
              <a:t>. CRC </a:t>
            </a:r>
            <a:r>
              <a:rPr lang="cs-CZ" dirty="0" err="1"/>
              <a:t>press</a:t>
            </a:r>
            <a:r>
              <a:rPr lang="cs-CZ" dirty="0"/>
              <a:t>, 2016.</a:t>
            </a:r>
          </a:p>
          <a:p>
            <a:r>
              <a:rPr lang="en-GB" dirty="0"/>
              <a:t>BELLONI, J. Nucleation, growth and properties of nanoclusters studied by radiation chemistry: application to catalysis. Catalysis today, 2006, 113.3-4: 141-156.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8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FE6DB-B0D3-4670-8DF8-89938B6B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E916C0-A160-48F5-B4E1-E7E8D045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7412"/>
            <a:ext cx="9601200" cy="4244788"/>
          </a:xfrm>
        </p:spPr>
        <p:txBody>
          <a:bodyPr>
            <a:normAutofit/>
          </a:bodyPr>
          <a:lstStyle/>
          <a:p>
            <a:r>
              <a:rPr lang="cs-CZ" sz="2800" dirty="0"/>
              <a:t>Nanočástice </a:t>
            </a:r>
          </a:p>
          <a:p>
            <a:r>
              <a:rPr lang="cs-CZ" sz="2800" dirty="0"/>
              <a:t>Metody přípravy</a:t>
            </a:r>
          </a:p>
          <a:p>
            <a:r>
              <a:rPr lang="cs-CZ" sz="2800" dirty="0"/>
              <a:t>Měření velikosti</a:t>
            </a:r>
          </a:p>
          <a:p>
            <a:r>
              <a:rPr lang="cs-CZ" sz="2800" dirty="0">
                <a:solidFill>
                  <a:schemeClr val="tx1"/>
                </a:solidFill>
              </a:rPr>
              <a:t>Příklad výroby </a:t>
            </a:r>
            <a:r>
              <a:rPr lang="cs-CZ" sz="2800" dirty="0" err="1">
                <a:solidFill>
                  <a:schemeClr val="tx1"/>
                </a:solidFill>
              </a:rPr>
              <a:t>core-shell</a:t>
            </a:r>
            <a:r>
              <a:rPr lang="cs-CZ" sz="2800" dirty="0">
                <a:solidFill>
                  <a:schemeClr val="tx1"/>
                </a:solidFill>
              </a:rPr>
              <a:t> nanočástic</a:t>
            </a:r>
          </a:p>
          <a:p>
            <a:r>
              <a:rPr lang="cs-CZ" sz="2800" dirty="0">
                <a:solidFill>
                  <a:schemeClr val="tx1"/>
                </a:solidFill>
              </a:rPr>
              <a:t>Fotokatalýza</a:t>
            </a:r>
          </a:p>
          <a:p>
            <a:r>
              <a:rPr lang="cs-CZ" sz="2800" dirty="0">
                <a:solidFill>
                  <a:schemeClr val="tx1"/>
                </a:solidFill>
              </a:rPr>
              <a:t>Co mě čeká</a:t>
            </a:r>
          </a:p>
          <a:p>
            <a:r>
              <a:rPr lang="cs-CZ" sz="280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329334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3CBFE-5298-4E39-8333-141DE98C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Nanočástice - požadavky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33C7E-ADB0-413C-927E-82AE8C353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7881"/>
            <a:ext cx="9601200" cy="46198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Průměr od 1 do 100 </a:t>
            </a:r>
            <a:r>
              <a:rPr lang="cs-CZ" sz="2800" dirty="0" err="1"/>
              <a:t>nm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Velký měrný povrch vzhledem k objemu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Dobře definované složení povrchu (defekty)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Reprodukovatelné metody přípravy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Reaktivita – změna reakční rychlosti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Stabilita a </a:t>
            </a:r>
            <a:r>
              <a:rPr lang="cs-CZ" sz="2800" dirty="0" err="1"/>
              <a:t>netoxicita</a:t>
            </a:r>
            <a:endParaRPr lang="cs-CZ" sz="28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23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9B187-4E67-407D-AA92-5EB209B9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772400" cy="1485900"/>
          </a:xfrm>
        </p:spPr>
        <p:txBody>
          <a:bodyPr/>
          <a:lstStyle/>
          <a:p>
            <a:r>
              <a:rPr lang="cs-CZ" dirty="0"/>
              <a:t>Metody přípravy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537A8-A8E5-4DE8-993F-5A7D7D28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0518"/>
            <a:ext cx="8328212" cy="4486835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FYZIKÁLNÍ → TOP-DOWN </a:t>
            </a:r>
          </a:p>
          <a:p>
            <a:pPr lvl="1"/>
            <a:r>
              <a:rPr lang="cs-CZ" sz="2800" dirty="0"/>
              <a:t>mletí/drcení  (např.: planetární mlýn)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800" dirty="0"/>
              <a:t>CHEMICKÉ → BOTTOM-UP </a:t>
            </a:r>
          </a:p>
          <a:p>
            <a:pPr lvl="1"/>
            <a:r>
              <a:rPr lang="cs-CZ" sz="2800" dirty="0"/>
              <a:t>chemická syntéza – srážecí reakce, redukce</a:t>
            </a:r>
          </a:p>
          <a:p>
            <a:pPr lvl="1"/>
            <a:r>
              <a:rPr lang="cs-CZ" sz="2800" dirty="0"/>
              <a:t>reakce anorganických solí kovů s hydroxidem</a:t>
            </a:r>
          </a:p>
          <a:p>
            <a:pPr lvl="1"/>
            <a:r>
              <a:rPr lang="cs-CZ" sz="2800" dirty="0"/>
              <a:t>nukleace a růst zárodků</a:t>
            </a:r>
          </a:p>
          <a:p>
            <a:pPr marL="530352" lvl="1" indent="0">
              <a:buNone/>
            </a:pPr>
            <a:endParaRPr lang="cs-CZ" sz="2800" dirty="0"/>
          </a:p>
          <a:p>
            <a:r>
              <a:rPr lang="cs-CZ" sz="2800" dirty="0"/>
              <a:t>Metody lze kombinovat</a:t>
            </a:r>
          </a:p>
          <a:p>
            <a:pPr lvl="1"/>
            <a:endParaRPr lang="cs-CZ" sz="240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B9323A5-1CB1-45D3-A17B-EB4C4B365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99" y="107576"/>
            <a:ext cx="1718802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5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73B4-1751-4EF7-A83A-FC2C3235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61958-A0C8-4B56-B8B5-D934E87B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8819"/>
            <a:ext cx="8109752" cy="48864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/>
              <a:t>Většina nanomateriálů ve formě prášku</a:t>
            </a:r>
          </a:p>
          <a:p>
            <a:pPr lvl="1">
              <a:lnSpc>
                <a:spcPct val="100000"/>
              </a:lnSpc>
            </a:pPr>
            <a:r>
              <a:rPr lang="cs-CZ" sz="2800" dirty="0"/>
              <a:t>pozvolné shlukování do větších agregátů</a:t>
            </a:r>
          </a:p>
          <a:p>
            <a:pPr marL="530352" lvl="1" indent="0">
              <a:lnSpc>
                <a:spcPct val="100000"/>
              </a:lnSpc>
              <a:buNone/>
            </a:pP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sz="2800" dirty="0"/>
              <a:t>Stabilizace v kapalném médiu pomocí:</a:t>
            </a:r>
          </a:p>
          <a:p>
            <a:pPr lvl="1">
              <a:lnSpc>
                <a:spcPct val="100000"/>
              </a:lnSpc>
            </a:pPr>
            <a:r>
              <a:rPr lang="cs-CZ" sz="2800" dirty="0"/>
              <a:t>tenzidů</a:t>
            </a:r>
          </a:p>
          <a:p>
            <a:pPr lvl="1">
              <a:lnSpc>
                <a:spcPct val="100000"/>
              </a:lnSpc>
            </a:pPr>
            <a:r>
              <a:rPr lang="cs-CZ" sz="2800" dirty="0"/>
              <a:t>polymerů s hydro-</a:t>
            </a:r>
            <a:r>
              <a:rPr lang="cs-CZ" sz="2800" dirty="0" err="1"/>
              <a:t>fil</a:t>
            </a:r>
            <a:r>
              <a:rPr lang="cs-CZ" sz="2800" dirty="0"/>
              <a:t>/</a:t>
            </a:r>
            <a:r>
              <a:rPr lang="cs-CZ" sz="2800" dirty="0" err="1"/>
              <a:t>fobními</a:t>
            </a:r>
            <a:r>
              <a:rPr lang="cs-CZ" sz="2800" dirty="0"/>
              <a:t> skupinami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Vytváření micel (viz mýdlo)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FED9BA6-579E-457C-B720-920126DF5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97" y="172719"/>
            <a:ext cx="3197275" cy="31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8F0E1-292E-4224-9398-4A879B17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Výsledné vlastnosti lze ovlivnit: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E6665-9505-48E4-9576-491EA254D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79721"/>
            <a:ext cx="4611950" cy="38876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Koncentrací prekurzoru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Reakční teplotou a tlakem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Hodnotou pH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Stabilizátory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Přítomností záření</a:t>
            </a:r>
          </a:p>
          <a:p>
            <a:pPr>
              <a:lnSpc>
                <a:spcPct val="150000"/>
              </a:lnSpc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77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88F47-8CC3-4A8A-B5C1-0FECE666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velikosti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4B7B1-F325-4997-B2CB-04C0DE26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814264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/>
              <a:t>Pozorování a měření aktuální velikosti částic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elektronové mikroskopy – zobrazování ve formě fotografie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Metoda založená na vztahu chování částice a její velikosti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méně přesná – předpokládá kulovitý tvar částice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výsledkem je distribuce velikostí částic</a:t>
            </a:r>
          </a:p>
        </p:txBody>
      </p:sp>
    </p:spTree>
    <p:extLst>
      <p:ext uri="{BB962C8B-B14F-4D97-AF65-F5344CB8AC3E}">
        <p14:creationId xmlns:p14="http://schemas.microsoft.com/office/powerpoint/2010/main" val="20014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2F5E7-2B46-4B3F-99AA-93754BDC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Dynamický rozptyl světla (DLS)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9D8FB0-8882-411F-9E8A-E0C1AF5C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3791"/>
            <a:ext cx="9961418" cy="45270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Měření velikosti částic v koloidním roztoku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Kulovité částice ozařovány monochromatickým světlem (laser)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Vlivem Brownova pohybu dochází k Dopplerovu posunu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Určení distribuce velikostí částic v roztoku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Neposkytuje velikosti samostatné částice, ale </a:t>
            </a:r>
            <a:br>
              <a:rPr lang="cs-CZ" sz="2800" dirty="0"/>
            </a:br>
            <a:r>
              <a:rPr lang="cs-CZ" sz="2800" dirty="0"/>
              <a:t>tzv. hydrodynamickou velikost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7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824AF-F022-4ACA-856A-6D6D6DF0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Elektronové mikroskopy (EM)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A20FE-E5BC-4A55-BD2B-08352CD0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695700"/>
          </a:xfrm>
        </p:spPr>
        <p:txBody>
          <a:bodyPr>
            <a:normAutofit/>
          </a:bodyPr>
          <a:lstStyle/>
          <a:p>
            <a:r>
              <a:rPr lang="cs-CZ" sz="2800" dirty="0"/>
              <a:t>TEM – transmisní </a:t>
            </a:r>
          </a:p>
          <a:p>
            <a:pPr lvl="1"/>
            <a:r>
              <a:rPr lang="cs-CZ" sz="2800" dirty="0"/>
              <a:t>lze vidět jednotlivé částice a měřit jejich velikost</a:t>
            </a:r>
          </a:p>
          <a:p>
            <a:pPr lvl="1"/>
            <a:r>
              <a:rPr lang="cs-CZ" sz="2800" dirty="0"/>
              <a:t>vzorkem prochází proud elektronů místo viditelného světla jako u normálního mikroskopu</a:t>
            </a:r>
          </a:p>
          <a:p>
            <a:pPr lvl="1"/>
            <a:endParaRPr lang="cs-CZ" sz="2800" dirty="0"/>
          </a:p>
          <a:p>
            <a:r>
              <a:rPr lang="cs-CZ" sz="2800" dirty="0"/>
              <a:t>SEM – skenovací</a:t>
            </a:r>
          </a:p>
          <a:p>
            <a:pPr lvl="1"/>
            <a:r>
              <a:rPr lang="cs-CZ" sz="2800" dirty="0"/>
              <a:t>povrch vzorku skenován proudem elektronů</a:t>
            </a:r>
          </a:p>
        </p:txBody>
      </p:sp>
    </p:spTree>
    <p:extLst>
      <p:ext uri="{BB962C8B-B14F-4D97-AF65-F5344CB8AC3E}">
        <p14:creationId xmlns:p14="http://schemas.microsoft.com/office/powerpoint/2010/main" val="418269302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2057</TotalTime>
  <Words>537</Words>
  <Application>Microsoft Office PowerPoint</Application>
  <PresentationFormat>Širokoúhlá obrazovka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Franklin Gothic Book</vt:lpstr>
      <vt:lpstr>Wingdings</vt:lpstr>
      <vt:lpstr>Oříznutí</vt:lpstr>
      <vt:lpstr>Prezentace aplikace PowerPoint</vt:lpstr>
      <vt:lpstr>Obsah</vt:lpstr>
      <vt:lpstr>Nanočástice - požadavky</vt:lpstr>
      <vt:lpstr>Metody přípravy</vt:lpstr>
      <vt:lpstr>Stabilizace</vt:lpstr>
      <vt:lpstr>Výsledné vlastnosti lze ovlivnit: </vt:lpstr>
      <vt:lpstr>Měření velikosti</vt:lpstr>
      <vt:lpstr>Dynamický rozptyl světla (DLS)</vt:lpstr>
      <vt:lpstr>Elektronové mikroskopy (EM)</vt:lpstr>
      <vt:lpstr>Core-shell nanočástice (Si)ZnS</vt:lpstr>
      <vt:lpstr>Prezentace aplikace PowerPoint</vt:lpstr>
      <vt:lpstr>Prezentace aplikace PowerPoint</vt:lpstr>
      <vt:lpstr>Fotokatalýza</vt:lpstr>
      <vt:lpstr>Co mě čeká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Sollova, Karolina</dc:creator>
  <cp:lastModifiedBy>Sollova, Karolina</cp:lastModifiedBy>
  <cp:revision>35</cp:revision>
  <dcterms:created xsi:type="dcterms:W3CDTF">2020-01-11T21:25:02Z</dcterms:created>
  <dcterms:modified xsi:type="dcterms:W3CDTF">2020-01-13T23:09:36Z</dcterms:modified>
</cp:coreProperties>
</file>