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72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lova, Karolina" initials="SK" lastIdx="1" clrIdx="0">
    <p:extLst>
      <p:ext uri="{19B8F6BF-5375-455C-9EA6-DF929625EA0E}">
        <p15:presenceInfo xmlns:p15="http://schemas.microsoft.com/office/powerpoint/2012/main" userId="S::sollokar@cvut.cz::7b2657c6-3d9c-46c3-8f85-4c80fb82f0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10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55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3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05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04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512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2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49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55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2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B1F910-52BD-454D-941B-CA2CE15E6472}" type="datetimeFigureOut">
              <a:rPr lang="cs-CZ" smtClean="0"/>
              <a:t>14.01.2020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ADFE0CB-4FF5-41BF-97B6-945ED6ABD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7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9DE04-383E-410B-9135-B32A100196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Miony</a:t>
            </a:r>
            <a:r>
              <a:rPr lang="cs-CZ" dirty="0"/>
              <a:t> ve sprškách kosmického záření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253B89-82BE-455E-8D60-17682D408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Antonín Kravka</a:t>
            </a:r>
          </a:p>
        </p:txBody>
      </p:sp>
    </p:spTree>
    <p:extLst>
      <p:ext uri="{BB962C8B-B14F-4D97-AF65-F5344CB8AC3E}">
        <p14:creationId xmlns:p14="http://schemas.microsoft.com/office/powerpoint/2010/main" val="376420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30C4E1-3407-4303-B0DC-EBF603CEA08B}"/>
              </a:ext>
            </a:extLst>
          </p:cNvPr>
          <p:cNvSpPr txBox="1"/>
          <p:nvPr/>
        </p:nvSpPr>
        <p:spPr>
          <a:xfrm>
            <a:off x="8160773" y="1113062"/>
            <a:ext cx="3382297" cy="3281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Mionový problém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EA06834A-4457-4073-BBE2-9776B29D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5" y="645850"/>
            <a:ext cx="7056545" cy="55662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9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27578-00AA-465C-9AC5-909238EE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444E9-124C-46B9-A170-6704DA06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A. </a:t>
            </a:r>
            <a:r>
              <a:rPr lang="cs-CZ" dirty="0" err="1"/>
              <a:t>Aab</a:t>
            </a:r>
            <a:r>
              <a:rPr lang="cs-CZ" dirty="0"/>
              <a:t>, et al. [</a:t>
            </a:r>
            <a:r>
              <a:rPr lang="cs-CZ" dirty="0" err="1"/>
              <a:t>the</a:t>
            </a:r>
            <a:r>
              <a:rPr lang="cs-CZ" dirty="0"/>
              <a:t> Pierre </a:t>
            </a:r>
            <a:r>
              <a:rPr lang="cs-CZ" dirty="0" err="1"/>
              <a:t>Auger</a:t>
            </a:r>
            <a:r>
              <a:rPr lang="cs-CZ" dirty="0"/>
              <a:t> </a:t>
            </a:r>
            <a:r>
              <a:rPr lang="cs-CZ" dirty="0" err="1"/>
              <a:t>Collaboration</a:t>
            </a:r>
            <a:r>
              <a:rPr lang="cs-CZ" dirty="0"/>
              <a:t>]: Testing </a:t>
            </a:r>
            <a:r>
              <a:rPr lang="cs-CZ" dirty="0" err="1"/>
              <a:t>Hadronic</a:t>
            </a:r>
            <a:r>
              <a:rPr lang="cs-CZ" dirty="0"/>
              <a:t>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Ultrahigh</a:t>
            </a:r>
            <a:r>
              <a:rPr lang="cs-CZ" dirty="0"/>
              <a:t> </a:t>
            </a:r>
            <a:r>
              <a:rPr lang="cs-CZ" dirty="0" err="1"/>
              <a:t>Energies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Air </a:t>
            </a:r>
            <a:r>
              <a:rPr lang="cs-CZ" dirty="0" err="1"/>
              <a:t>Showers</a:t>
            </a:r>
            <a:r>
              <a:rPr lang="cs-CZ" dirty="0"/>
              <a:t> </a:t>
            </a:r>
            <a:r>
              <a:rPr lang="cs-CZ" dirty="0" err="1"/>
              <a:t>Measured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Pierre </a:t>
            </a:r>
            <a:r>
              <a:rPr lang="cs-CZ" dirty="0" err="1"/>
              <a:t>Auger</a:t>
            </a:r>
            <a:r>
              <a:rPr lang="cs-CZ" dirty="0"/>
              <a:t> </a:t>
            </a:r>
            <a:r>
              <a:rPr lang="cs-CZ" dirty="0" err="1"/>
              <a:t>Observatory</a:t>
            </a:r>
            <a:r>
              <a:rPr lang="cs-CZ" dirty="0"/>
              <a:t>, </a:t>
            </a:r>
            <a:r>
              <a:rPr lang="cs-CZ" dirty="0" err="1"/>
              <a:t>Phys</a:t>
            </a:r>
            <a:r>
              <a:rPr lang="cs-CZ" dirty="0"/>
              <a:t>. </a:t>
            </a:r>
            <a:r>
              <a:rPr lang="cs-CZ" dirty="0" err="1"/>
              <a:t>Rev</a:t>
            </a:r>
            <a:r>
              <a:rPr lang="cs-CZ" dirty="0"/>
              <a:t>. </a:t>
            </a:r>
            <a:r>
              <a:rPr lang="cs-CZ" dirty="0" err="1"/>
              <a:t>Lett</a:t>
            </a:r>
            <a:r>
              <a:rPr lang="cs-CZ" dirty="0"/>
              <a:t>. 117, 192001 (2016)</a:t>
            </a:r>
          </a:p>
          <a:p>
            <a:endParaRPr lang="cs-CZ" dirty="0"/>
          </a:p>
          <a:p>
            <a:r>
              <a:rPr lang="cs-CZ" dirty="0"/>
              <a:t>A. </a:t>
            </a:r>
            <a:r>
              <a:rPr lang="cs-CZ" dirty="0" err="1"/>
              <a:t>Aab</a:t>
            </a:r>
            <a:r>
              <a:rPr lang="cs-CZ" dirty="0"/>
              <a:t>, et al. [</a:t>
            </a:r>
            <a:r>
              <a:rPr lang="cs-CZ" dirty="0" err="1"/>
              <a:t>the</a:t>
            </a:r>
            <a:r>
              <a:rPr lang="cs-CZ" dirty="0"/>
              <a:t> Pierre </a:t>
            </a:r>
            <a:r>
              <a:rPr lang="cs-CZ" dirty="0" err="1"/>
              <a:t>Auger</a:t>
            </a:r>
            <a:r>
              <a:rPr lang="cs-CZ" dirty="0"/>
              <a:t> </a:t>
            </a:r>
            <a:r>
              <a:rPr lang="cs-CZ" dirty="0" err="1"/>
              <a:t>Collaboration</a:t>
            </a:r>
            <a:r>
              <a:rPr lang="cs-CZ" dirty="0"/>
              <a:t>]: </a:t>
            </a:r>
            <a:r>
              <a:rPr lang="cs-CZ" dirty="0" err="1"/>
              <a:t>Muons</a:t>
            </a:r>
            <a:r>
              <a:rPr lang="cs-CZ" dirty="0"/>
              <a:t> in Air </a:t>
            </a:r>
            <a:r>
              <a:rPr lang="cs-CZ" dirty="0" err="1"/>
              <a:t>Showers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Pierre </a:t>
            </a:r>
            <a:r>
              <a:rPr lang="cs-CZ" dirty="0" err="1"/>
              <a:t>Auger</a:t>
            </a:r>
            <a:r>
              <a:rPr lang="cs-CZ" dirty="0"/>
              <a:t> </a:t>
            </a:r>
            <a:r>
              <a:rPr lang="cs-CZ" dirty="0" err="1"/>
              <a:t>Observatory</a:t>
            </a:r>
            <a:r>
              <a:rPr lang="cs-CZ" dirty="0"/>
              <a:t>: </a:t>
            </a:r>
            <a:r>
              <a:rPr lang="cs-CZ" dirty="0" err="1"/>
              <a:t>Mean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in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Inclined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, </a:t>
            </a:r>
            <a:r>
              <a:rPr lang="cs-CZ" dirty="0" err="1"/>
              <a:t>Phys</a:t>
            </a:r>
            <a:r>
              <a:rPr lang="cs-CZ" dirty="0"/>
              <a:t>. </a:t>
            </a:r>
            <a:r>
              <a:rPr lang="cs-CZ" dirty="0" err="1"/>
              <a:t>Rev</a:t>
            </a:r>
            <a:r>
              <a:rPr lang="cs-CZ" dirty="0"/>
              <a:t>. D91, 032003 (2015)</a:t>
            </a:r>
          </a:p>
          <a:p>
            <a:endParaRPr lang="cs-CZ" dirty="0"/>
          </a:p>
          <a:p>
            <a:r>
              <a:rPr lang="cs-CZ" dirty="0"/>
              <a:t>T. </a:t>
            </a:r>
            <a:r>
              <a:rPr lang="cs-CZ" dirty="0" err="1"/>
              <a:t>Stanev</a:t>
            </a:r>
            <a:r>
              <a:rPr lang="cs-CZ" dirty="0"/>
              <a:t>: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Energy</a:t>
            </a:r>
            <a:r>
              <a:rPr lang="cs-CZ" dirty="0"/>
              <a:t> </a:t>
            </a:r>
            <a:r>
              <a:rPr lang="cs-CZ" dirty="0" err="1"/>
              <a:t>Cosmic</a:t>
            </a:r>
            <a:r>
              <a:rPr lang="cs-CZ" dirty="0"/>
              <a:t> </a:t>
            </a:r>
            <a:r>
              <a:rPr lang="cs-CZ" dirty="0" err="1"/>
              <a:t>Rays</a:t>
            </a:r>
            <a:r>
              <a:rPr lang="cs-CZ" dirty="0"/>
              <a:t>, </a:t>
            </a:r>
            <a:r>
              <a:rPr lang="cs-CZ" dirty="0" err="1"/>
              <a:t>Springer</a:t>
            </a:r>
            <a:r>
              <a:rPr lang="cs-CZ" dirty="0"/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79875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34805-5BE8-4B14-9794-08E4E07C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AD0D8-D918-489E-AA61-D25408F9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61441"/>
          </a:xfrm>
        </p:spPr>
        <p:txBody>
          <a:bodyPr>
            <a:normAutofit/>
          </a:bodyPr>
          <a:lstStyle/>
          <a:p>
            <a:r>
              <a:rPr lang="cs-CZ" sz="2800" dirty="0"/>
              <a:t>Kosmické záření, vývoj kosmické spršky</a:t>
            </a:r>
          </a:p>
          <a:p>
            <a:endParaRPr lang="cs-CZ" sz="2800" dirty="0"/>
          </a:p>
          <a:p>
            <a:r>
              <a:rPr lang="cs-CZ" sz="2800" dirty="0"/>
              <a:t>Teoretické modely: </a:t>
            </a:r>
            <a:r>
              <a:rPr lang="cs-CZ" sz="2800" dirty="0" err="1"/>
              <a:t>Heitlerův</a:t>
            </a:r>
            <a:r>
              <a:rPr lang="cs-CZ" sz="2800" dirty="0"/>
              <a:t> a jeho zobecněná verze</a:t>
            </a:r>
          </a:p>
          <a:p>
            <a:endParaRPr lang="cs-CZ" sz="2800" dirty="0"/>
          </a:p>
          <a:p>
            <a:r>
              <a:rPr lang="cs-CZ" sz="2800" dirty="0"/>
              <a:t>Výsledky simulací vzhledem k </a:t>
            </a:r>
            <a:r>
              <a:rPr lang="cs-CZ" sz="2800" dirty="0" err="1"/>
              <a:t>mionové</a:t>
            </a:r>
            <a:r>
              <a:rPr lang="cs-CZ" sz="2800" dirty="0"/>
              <a:t> komponentě a nastínění </a:t>
            </a:r>
            <a:r>
              <a:rPr lang="cs-CZ" sz="2800" dirty="0" err="1"/>
              <a:t>mionového</a:t>
            </a:r>
            <a:r>
              <a:rPr lang="cs-CZ" sz="2800" dirty="0"/>
              <a:t> problému</a:t>
            </a:r>
          </a:p>
        </p:txBody>
      </p:sp>
    </p:spTree>
    <p:extLst>
      <p:ext uri="{BB962C8B-B14F-4D97-AF65-F5344CB8AC3E}">
        <p14:creationId xmlns:p14="http://schemas.microsoft.com/office/powerpoint/2010/main" val="8360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2DE69-8808-4F01-AA44-FABCDF53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Kosmické záření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E7D3831D-29BC-495D-BAC8-EAB28328BC5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4093" y="3585883"/>
                <a:ext cx="5496018" cy="1335740"/>
              </a:xfrm>
            </p:spPr>
            <p:txBody>
              <a:bodyPr/>
              <a:lstStyle/>
              <a:p>
                <a:r>
                  <a:rPr lang="cs-CZ" dirty="0"/>
                  <a:t>Vysoko-energetické částice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cs-CZ" dirty="0"/>
                  <a:t> eV)</a:t>
                </a:r>
              </a:p>
              <a:p>
                <a:endParaRPr lang="cs-CZ" dirty="0"/>
              </a:p>
              <a:p>
                <a:r>
                  <a:rPr lang="cs-CZ" dirty="0"/>
                  <a:t>Převážně jádra vodíku a železa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E7D3831D-29BC-495D-BAC8-EAB28328B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4093" y="3585883"/>
                <a:ext cx="5496018" cy="1335740"/>
              </a:xfrm>
              <a:blipFill>
                <a:blip r:embed="rId2"/>
                <a:stretch>
                  <a:fillRect l="-222" t="-22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25F543B4-374C-4879-9C5F-4B7A5B385B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90" y="2495923"/>
            <a:ext cx="5778428" cy="4084171"/>
          </a:xfrm>
        </p:spPr>
      </p:pic>
    </p:spTree>
    <p:extLst>
      <p:ext uri="{BB962C8B-B14F-4D97-AF65-F5344CB8AC3E}">
        <p14:creationId xmlns:p14="http://schemas.microsoft.com/office/powerpoint/2010/main" val="95151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5B99543E-8AB5-4998-8F8D-06FF58A8C7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77"/>
          <a:stretch>
            <a:fillRect/>
          </a:stretch>
        </p:blipFill>
        <p:spPr>
          <a:xfrm>
            <a:off x="6532880" y="436070"/>
            <a:ext cx="5364480" cy="598586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61624810-606F-46C4-8461-E176FCD5C2BE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914400" y="1330960"/>
                <a:ext cx="4625788" cy="428094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1600" dirty="0">
                    <a:solidFill>
                      <a:schemeClr val="bg1"/>
                    </a:solidFill>
                  </a:rPr>
                  <a:t>Tok částic dopadajících na atmosféru Země klesá se zvyšující se energií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1600" dirty="0">
                    <a:solidFill>
                      <a:schemeClr val="bg1"/>
                    </a:solidFill>
                  </a:rPr>
                  <a:t>2 významné oblasti: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cs-CZ" sz="1600" dirty="0">
                    <a:solidFill>
                      <a:schemeClr val="bg1"/>
                    </a:solidFill>
                  </a:rPr>
                  <a:t>„koleno“: tok částic klesá rychleji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cs-CZ" sz="1600" dirty="0">
                    <a:solidFill>
                      <a:schemeClr val="bg1"/>
                    </a:solidFill>
                  </a:rPr>
                  <a:t>„kotník“: závislost se znovu „narovná“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cs-CZ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cs-CZ" sz="18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sz="1600" dirty="0">
                    <a:solidFill>
                      <a:schemeClr val="bg1"/>
                    </a:solidFill>
                  </a:rPr>
                  <a:t>Při energii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cs-CZ" sz="1600" dirty="0">
                    <a:solidFill>
                      <a:schemeClr val="bg1"/>
                    </a:solidFill>
                  </a:rPr>
                  <a:t> eV dopadne na naší atmosféru 1 částice/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𝑘𝑚</m:t>
                        </m:r>
                      </m:e>
                      <m:sup>
                        <m:r>
                          <a:rPr lang="cs-CZ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cs-CZ" sz="1600" dirty="0">
                    <a:solidFill>
                      <a:schemeClr val="bg1"/>
                    </a:solidFill>
                  </a:rPr>
                  <a:t>století!</a:t>
                </a:r>
              </a:p>
            </p:txBody>
          </p:sp>
        </mc:Choice>
        <mc:Fallback xmlns="">
          <p:sp>
            <p:nvSpPr>
              <p:cNvPr id="4" name="Zástupný text 3">
                <a:extLst>
                  <a:ext uri="{FF2B5EF4-FFF2-40B4-BE49-F238E27FC236}">
                    <a16:creationId xmlns:a16="http://schemas.microsoft.com/office/drawing/2014/main" id="{61624810-606F-46C4-8461-E176FCD5C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914400" y="1330960"/>
                <a:ext cx="4625788" cy="4280946"/>
              </a:xfrm>
              <a:blipFill>
                <a:blip r:embed="rId3"/>
                <a:stretch>
                  <a:fillRect t="-4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BB9EA-6829-46D6-995A-DA6727CF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Kosmická sprška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A6041C5-74D3-43F9-BB13-BE21F3790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2348753"/>
                <a:ext cx="5181600" cy="4450977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Kaskáda různých částic (elektrony, pozitrony, fotony, </a:t>
                </a:r>
                <a:r>
                  <a:rPr lang="cs-CZ" dirty="0" err="1"/>
                  <a:t>miony</a:t>
                </a:r>
                <a:r>
                  <a:rPr lang="cs-CZ" dirty="0"/>
                  <a:t>, hadrony a další)</a:t>
                </a:r>
              </a:p>
              <a:p>
                <a:endParaRPr lang="cs-CZ" dirty="0"/>
              </a:p>
              <a:p>
                <a:r>
                  <a:rPr lang="cs-CZ" dirty="0"/>
                  <a:t>Nejčastější interakce (pro proton):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𝑘𝑜𝑠𝑚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𝑛𝑒𝑏𝑜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𝑛𝑒𝑢𝑡𝑟𝑜𝑛</m:t>
                        </m:r>
                      </m:e>
                    </m:d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cs-CZ" sz="18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γ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cs-CZ" sz="1800" dirty="0"/>
                  <a:t>   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cs-CZ" sz="18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800" i="1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cs-CZ" sz="1800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b="0" i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cs-CZ" sz="200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cs-CZ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cs-CZ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μ</m:t>
                            </m:r>
                          </m:sub>
                        </m:sSub>
                      </m:e>
                    </m:acc>
                  </m:oMath>
                </a14:m>
                <a:endParaRPr lang="cs-CZ" sz="1800" dirty="0"/>
              </a:p>
              <a:p>
                <a:pPr lvl="2"/>
                <a:endParaRPr lang="cs-CZ" sz="2000" dirty="0"/>
              </a:p>
              <a:p>
                <a:pPr lvl="1"/>
                <a:endParaRPr lang="cs-CZ" sz="1800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A6041C5-74D3-43F9-BB13-BE21F3790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2348753"/>
                <a:ext cx="5181600" cy="4450977"/>
              </a:xfrm>
              <a:blipFill>
                <a:blip r:embed="rId2"/>
                <a:stretch>
                  <a:fillRect l="-235" t="-6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 descr="Obsah obrázku text, držení, vsedě, muž&#10;&#10;Popis byl vytvořen automaticky">
            <a:extLst>
              <a:ext uri="{FF2B5EF4-FFF2-40B4-BE49-F238E27FC236}">
                <a16:creationId xmlns:a16="http://schemas.microsoft.com/office/drawing/2014/main" id="{B2263212-A389-4CF4-946C-8FFC2876D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9" y="2348752"/>
            <a:ext cx="6257366" cy="44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97698-B240-4CC4-B3DA-3E1564E1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Heitlerův</a:t>
            </a:r>
            <a:r>
              <a:rPr lang="cs-CZ" dirty="0"/>
              <a:t> model elektromagnetické kaskády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D9F1B07-C161-45AE-9849-79A0645202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14" y="2274099"/>
            <a:ext cx="4825159" cy="458390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6DE039AA-7E61-46E0-9FC2-B3FEC217116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06028" y="2388093"/>
                <a:ext cx="6489576" cy="4261281"/>
              </a:xfrm>
            </p:spPr>
            <p:txBody>
              <a:bodyPr/>
              <a:lstStyle/>
              <a:p>
                <a:r>
                  <a:rPr lang="cs-CZ" dirty="0"/>
                  <a:t>Při každé interakci vzniknou 2 nové částice s energií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cs-CZ" dirty="0"/>
                  <a:t> (po uražení dráhy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cs-CZ" dirty="0"/>
                  <a:t>)</a:t>
                </a:r>
              </a:p>
              <a:p>
                <a:r>
                  <a:rPr lang="cs-CZ" dirty="0"/>
                  <a:t>Po n interakcích:</a:t>
                </a:r>
              </a:p>
              <a:p>
                <a:pPr lvl="1"/>
                <a:r>
                  <a:rPr lang="cs-CZ" dirty="0"/>
                  <a:t>Hloubka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λ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Počet částic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cs-CZ" b="0" dirty="0"/>
              </a:p>
              <a:p>
                <a:pPr lvl="1"/>
                <a:r>
                  <a:rPr lang="cs-CZ" dirty="0"/>
                  <a:t>Energie částice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Nové částice se tvoří do té doby, než energie částic dosáhne kritické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dirty="0"/>
                  <a:t> (při které je účinný průřez interakce nulový)</a:t>
                </a:r>
              </a:p>
              <a:p>
                <a:r>
                  <a:rPr lang="cs-CZ" dirty="0"/>
                  <a:t>Tato energie indikuje maximum spršky o hloubce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4" name="Zástupný obsah 3">
                <a:extLst>
                  <a:ext uri="{FF2B5EF4-FFF2-40B4-BE49-F238E27FC236}">
                    <a16:creationId xmlns:a16="http://schemas.microsoft.com/office/drawing/2014/main" id="{6DE039AA-7E61-46E0-9FC2-B3FEC21711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6028" y="2388093"/>
                <a:ext cx="6489576" cy="4261281"/>
              </a:xfrm>
              <a:blipFill>
                <a:blip r:embed="rId3"/>
                <a:stretch>
                  <a:fillRect l="-188" t="-858" r="-4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30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73322-D59A-4193-BD40-07366436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Zobecněný </a:t>
            </a:r>
            <a:r>
              <a:rPr lang="cs-CZ" dirty="0" err="1"/>
              <a:t>Heitlerův</a:t>
            </a:r>
            <a:r>
              <a:rPr lang="cs-CZ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4F6C0A-EF52-4C94-9B54-B58412A377E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876800" y="2397760"/>
                <a:ext cx="7183120" cy="4308936"/>
              </a:xfrm>
            </p:spPr>
            <p:txBody>
              <a:bodyPr/>
              <a:lstStyle/>
              <a:p>
                <a:r>
                  <a:rPr lang="cs-CZ" dirty="0"/>
                  <a:t>Atmosféra = vrstvy o šířce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λ</m:t>
                    </m:r>
                    <m:func>
                      <m:func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cs-CZ" dirty="0"/>
              </a:p>
              <a:p>
                <a:r>
                  <a:rPr lang="cs-CZ" dirty="0"/>
                  <a:t>Proton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cs-CZ" dirty="0"/>
                  <a:t> nabitých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cs-CZ" dirty="0"/>
                  <a:t> neutrálních pionů</a:t>
                </a:r>
              </a:p>
              <a:p>
                <a:r>
                  <a:rPr lang="cs-CZ" dirty="0"/>
                  <a:t>Po n interakcích:</a:t>
                </a:r>
              </a:p>
              <a:p>
                <a:pPr lvl="1"/>
                <a:r>
                  <a:rPr lang="cs-CZ" dirty="0"/>
                  <a:t>Počet pionů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Energie pionů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𝑐h</m:t>
                                </m:r>
                              </m:sub>
                            </m:s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Po určitém počtu interakcí dosáhne energie pionů kritické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cs-CZ" dirty="0"/>
                  <a:t>, při které se rozpadá na </a:t>
                </a:r>
                <a:r>
                  <a:rPr lang="cs-CZ" dirty="0" err="1"/>
                  <a:t>miony</a:t>
                </a:r>
                <a:r>
                  <a:rPr lang="cs-CZ" dirty="0"/>
                  <a:t> a neutrina</a:t>
                </a:r>
              </a:p>
              <a:p>
                <a:pPr lvl="1"/>
                <a:r>
                  <a:rPr lang="cs-CZ" dirty="0"/>
                  <a:t>Počet těchto interakcí závisí na počáteční energii protonu</a:t>
                </a:r>
              </a:p>
              <a:p>
                <a:pPr lvl="2"/>
                <a:r>
                  <a:rPr lang="cs-CZ" dirty="0"/>
                  <a:t>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cs-CZ" dirty="0"/>
                  <a:t> eV jsou interakce 3,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cs-CZ" dirty="0"/>
                  <a:t> eV je jich 6</a:t>
                </a:r>
              </a:p>
              <a:p>
                <a:r>
                  <a:rPr lang="cs-CZ" dirty="0"/>
                  <a:t> </a:t>
                </a:r>
                <a:r>
                  <a:rPr lang="cs-CZ" b="1" dirty="0"/>
                  <a:t>Počet </a:t>
                </a:r>
                <a:r>
                  <a:rPr lang="cs-CZ" b="1" dirty="0" err="1"/>
                  <a:t>mionů</a:t>
                </a:r>
                <a:r>
                  <a:rPr lang="cs-CZ" b="1" dirty="0"/>
                  <a:t> ve spršce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cs-CZ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cs-CZ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=0,85→0,92</m:t>
                    </m:r>
                  </m:oMath>
                </a14:m>
                <a:endParaRPr lang="cs-CZ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FE4F6C0A-EF52-4C94-9B54-B58412A37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876800" y="2397760"/>
                <a:ext cx="7183120" cy="4308936"/>
              </a:xfrm>
              <a:blipFill>
                <a:blip r:embed="rId2"/>
                <a:stretch>
                  <a:fillRect l="-170" t="-7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Zástupný obsah 5" descr="Obsah obrázku text, mapa&#10;&#10;Popis byl vytvořen automaticky">
            <a:extLst>
              <a:ext uri="{FF2B5EF4-FFF2-40B4-BE49-F238E27FC236}">
                <a16:creationId xmlns:a16="http://schemas.microsoft.com/office/drawing/2014/main" id="{1062EB04-FECB-408C-9C54-6349192E86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5" y="2315384"/>
            <a:ext cx="4357395" cy="4308936"/>
          </a:xfrm>
        </p:spPr>
      </p:pic>
    </p:spTree>
    <p:extLst>
      <p:ext uri="{BB962C8B-B14F-4D97-AF65-F5344CB8AC3E}">
        <p14:creationId xmlns:p14="http://schemas.microsoft.com/office/powerpoint/2010/main" val="29233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77D25-88E1-4E87-A871-0F9E5E6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Miony</a:t>
            </a:r>
            <a:r>
              <a:rPr lang="cs-CZ" dirty="0"/>
              <a:t> detekované na povrchu Země</a:t>
            </a:r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03B77A1F-9DC7-4629-8644-8742F92BB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960"/>
            <a:ext cx="6096000" cy="4511040"/>
          </a:xfrm>
          <a:prstGeom prst="rect">
            <a:avLst/>
          </a:prstGeom>
        </p:spPr>
      </p:pic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F8D45BEE-52F8-4B70-AFF4-D509A8878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6960"/>
            <a:ext cx="6096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2EA1860-0B8C-4EDE-8673-6C01F3D2042F}"/>
              </a:ext>
            </a:extLst>
          </p:cNvPr>
          <p:cNvSpPr txBox="1"/>
          <p:nvPr/>
        </p:nvSpPr>
        <p:spPr>
          <a:xfrm>
            <a:off x="3958946" y="583460"/>
            <a:ext cx="427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Podélný profil spršky</a:t>
            </a:r>
          </a:p>
        </p:txBody>
      </p:sp>
      <p:pic>
        <p:nvPicPr>
          <p:cNvPr id="12" name="Obrázek 11" descr="Obsah obrázku snímek obrazovky&#10;&#10;Popis byl vytvořen automaticky">
            <a:extLst>
              <a:ext uri="{FF2B5EF4-FFF2-40B4-BE49-F238E27FC236}">
                <a16:creationId xmlns:a16="http://schemas.microsoft.com/office/drawing/2014/main" id="{A87276A9-3805-462E-BC19-CE8A7DE4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287462"/>
            <a:ext cx="8991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7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444</Words>
  <Application>Microsoft Office PowerPoint</Application>
  <PresentationFormat>Širokoúhlá obrazovka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Century Gothic</vt:lpstr>
      <vt:lpstr>Wingdings</vt:lpstr>
      <vt:lpstr>Wingdings 3</vt:lpstr>
      <vt:lpstr>Ion Boardroom</vt:lpstr>
      <vt:lpstr>Miony ve sprškách kosmického záření</vt:lpstr>
      <vt:lpstr>Obsah</vt:lpstr>
      <vt:lpstr>Kosmické záření</vt:lpstr>
      <vt:lpstr>Prezentace aplikace PowerPoint</vt:lpstr>
      <vt:lpstr>Kosmická sprška</vt:lpstr>
      <vt:lpstr>Heitlerův model elektromagnetické kaskády</vt:lpstr>
      <vt:lpstr>Zobecněný Heitlerův model</vt:lpstr>
      <vt:lpstr>Miony detekované na povrchu Země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Miony ve sprškách kosmického záření</dc:title>
  <dc:creator>Sollova, Karolina</dc:creator>
  <cp:lastModifiedBy>Sollova, Karolina</cp:lastModifiedBy>
  <cp:revision>6</cp:revision>
  <dcterms:created xsi:type="dcterms:W3CDTF">2020-01-12T21:49:34Z</dcterms:created>
  <dcterms:modified xsi:type="dcterms:W3CDTF">2020-01-13T23:45:06Z</dcterms:modified>
</cp:coreProperties>
</file>