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8"/>
  </p:notesMasterIdLst>
  <p:handoutMasterIdLst>
    <p:handoutMasterId r:id="rId39"/>
  </p:handoutMasterIdLst>
  <p:sldIdLst>
    <p:sldId id="396" r:id="rId2"/>
    <p:sldId id="400" r:id="rId3"/>
    <p:sldId id="372" r:id="rId4"/>
    <p:sldId id="371" r:id="rId5"/>
    <p:sldId id="374" r:id="rId6"/>
    <p:sldId id="375" r:id="rId7"/>
    <p:sldId id="397" r:id="rId8"/>
    <p:sldId id="370" r:id="rId9"/>
    <p:sldId id="373" r:id="rId10"/>
    <p:sldId id="398" r:id="rId11"/>
    <p:sldId id="383" r:id="rId12"/>
    <p:sldId id="385" r:id="rId13"/>
    <p:sldId id="378" r:id="rId14"/>
    <p:sldId id="386" r:id="rId15"/>
    <p:sldId id="388" r:id="rId16"/>
    <p:sldId id="393" r:id="rId17"/>
    <p:sldId id="391" r:id="rId18"/>
    <p:sldId id="389" r:id="rId19"/>
    <p:sldId id="390" r:id="rId20"/>
    <p:sldId id="377" r:id="rId21"/>
    <p:sldId id="379" r:id="rId22"/>
    <p:sldId id="381" r:id="rId23"/>
    <p:sldId id="406" r:id="rId24"/>
    <p:sldId id="404" r:id="rId25"/>
    <p:sldId id="402" r:id="rId26"/>
    <p:sldId id="403" r:id="rId27"/>
    <p:sldId id="405" r:id="rId28"/>
    <p:sldId id="407" r:id="rId29"/>
    <p:sldId id="408" r:id="rId30"/>
    <p:sldId id="409" r:id="rId31"/>
    <p:sldId id="412" r:id="rId32"/>
    <p:sldId id="369" r:id="rId33"/>
    <p:sldId id="394" r:id="rId34"/>
    <p:sldId id="384" r:id="rId35"/>
    <p:sldId id="395" r:id="rId36"/>
    <p:sldId id="376" r:id="rId37"/>
  </p:sldIdLst>
  <p:sldSz cx="9144000" cy="6858000" type="screen4x3"/>
  <p:notesSz cx="6858000" cy="9144000"/>
  <p:defaultTextStyle>
    <a:defPPr>
      <a:defRPr lang="fr-FR"/>
    </a:defPPr>
    <a:lvl1pPr algn="l" rtl="0" eaLnBrk="0" fontAlgn="base" hangingPunct="0">
      <a:spcBef>
        <a:spcPct val="0"/>
      </a:spcBef>
      <a:spcAft>
        <a:spcPct val="0"/>
      </a:spcAft>
      <a:defRPr sz="1500" b="1" i="1" kern="1200">
        <a:solidFill>
          <a:schemeClr val="bg1"/>
        </a:solidFill>
        <a:latin typeface="Tahoma" pitchFamily="34" charset="0"/>
        <a:ea typeface="+mn-ea"/>
        <a:cs typeface="+mn-cs"/>
      </a:defRPr>
    </a:lvl1pPr>
    <a:lvl2pPr marL="457200" algn="l" rtl="0" eaLnBrk="0" fontAlgn="base" hangingPunct="0">
      <a:spcBef>
        <a:spcPct val="0"/>
      </a:spcBef>
      <a:spcAft>
        <a:spcPct val="0"/>
      </a:spcAft>
      <a:defRPr sz="1500" b="1" i="1" kern="1200">
        <a:solidFill>
          <a:schemeClr val="bg1"/>
        </a:solidFill>
        <a:latin typeface="Tahoma" pitchFamily="34" charset="0"/>
        <a:ea typeface="+mn-ea"/>
        <a:cs typeface="+mn-cs"/>
      </a:defRPr>
    </a:lvl2pPr>
    <a:lvl3pPr marL="914400" algn="l" rtl="0" eaLnBrk="0" fontAlgn="base" hangingPunct="0">
      <a:spcBef>
        <a:spcPct val="0"/>
      </a:spcBef>
      <a:spcAft>
        <a:spcPct val="0"/>
      </a:spcAft>
      <a:defRPr sz="1500" b="1" i="1" kern="1200">
        <a:solidFill>
          <a:schemeClr val="bg1"/>
        </a:solidFill>
        <a:latin typeface="Tahoma" pitchFamily="34" charset="0"/>
        <a:ea typeface="+mn-ea"/>
        <a:cs typeface="+mn-cs"/>
      </a:defRPr>
    </a:lvl3pPr>
    <a:lvl4pPr marL="1371600" algn="l" rtl="0" eaLnBrk="0" fontAlgn="base" hangingPunct="0">
      <a:spcBef>
        <a:spcPct val="0"/>
      </a:spcBef>
      <a:spcAft>
        <a:spcPct val="0"/>
      </a:spcAft>
      <a:defRPr sz="1500" b="1" i="1" kern="1200">
        <a:solidFill>
          <a:schemeClr val="bg1"/>
        </a:solidFill>
        <a:latin typeface="Tahoma" pitchFamily="34" charset="0"/>
        <a:ea typeface="+mn-ea"/>
        <a:cs typeface="+mn-cs"/>
      </a:defRPr>
    </a:lvl4pPr>
    <a:lvl5pPr marL="1828800" algn="l" rtl="0" eaLnBrk="0" fontAlgn="base" hangingPunct="0">
      <a:spcBef>
        <a:spcPct val="0"/>
      </a:spcBef>
      <a:spcAft>
        <a:spcPct val="0"/>
      </a:spcAft>
      <a:defRPr sz="1500" b="1" i="1" kern="1200">
        <a:solidFill>
          <a:schemeClr val="bg1"/>
        </a:solidFill>
        <a:latin typeface="Tahoma" pitchFamily="34" charset="0"/>
        <a:ea typeface="+mn-ea"/>
        <a:cs typeface="+mn-cs"/>
      </a:defRPr>
    </a:lvl5pPr>
    <a:lvl6pPr marL="2286000" algn="l" defTabSz="914400" rtl="0" eaLnBrk="1" latinLnBrk="0" hangingPunct="1">
      <a:defRPr sz="1500" b="1" i="1" kern="1200">
        <a:solidFill>
          <a:schemeClr val="bg1"/>
        </a:solidFill>
        <a:latin typeface="Tahoma" pitchFamily="34" charset="0"/>
        <a:ea typeface="+mn-ea"/>
        <a:cs typeface="+mn-cs"/>
      </a:defRPr>
    </a:lvl6pPr>
    <a:lvl7pPr marL="2743200" algn="l" defTabSz="914400" rtl="0" eaLnBrk="1" latinLnBrk="0" hangingPunct="1">
      <a:defRPr sz="1500" b="1" i="1" kern="1200">
        <a:solidFill>
          <a:schemeClr val="bg1"/>
        </a:solidFill>
        <a:latin typeface="Tahoma" pitchFamily="34" charset="0"/>
        <a:ea typeface="+mn-ea"/>
        <a:cs typeface="+mn-cs"/>
      </a:defRPr>
    </a:lvl7pPr>
    <a:lvl8pPr marL="3200400" algn="l" defTabSz="914400" rtl="0" eaLnBrk="1" latinLnBrk="0" hangingPunct="1">
      <a:defRPr sz="1500" b="1" i="1" kern="1200">
        <a:solidFill>
          <a:schemeClr val="bg1"/>
        </a:solidFill>
        <a:latin typeface="Tahoma" pitchFamily="34" charset="0"/>
        <a:ea typeface="+mn-ea"/>
        <a:cs typeface="+mn-cs"/>
      </a:defRPr>
    </a:lvl8pPr>
    <a:lvl9pPr marL="3657600" algn="l" defTabSz="914400" rtl="0" eaLnBrk="1" latinLnBrk="0" hangingPunct="1">
      <a:defRPr sz="1500" b="1" i="1" kern="1200">
        <a:solidFill>
          <a:schemeClr val="bg1"/>
        </a:solidFill>
        <a:latin typeface="Tahom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0000"/>
    <a:srgbClr val="3403BD"/>
    <a:srgbClr val="0432FF"/>
    <a:srgbClr val="CC3300"/>
    <a:srgbClr val="FFA496"/>
    <a:srgbClr val="FFD85B"/>
    <a:srgbClr val="000000"/>
    <a:srgbClr val="0066FF"/>
    <a:srgbClr val="333333"/>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24" autoAdjust="0"/>
    <p:restoredTop sz="96734" autoAdjust="0"/>
  </p:normalViewPr>
  <p:slideViewPr>
    <p:cSldViewPr>
      <p:cViewPr>
        <p:scale>
          <a:sx n="50" d="100"/>
          <a:sy n="50" d="100"/>
        </p:scale>
        <p:origin x="-1440" y="-30"/>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564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9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buClrTx/>
              <a:defRPr sz="1200" b="0" i="0">
                <a:solidFill>
                  <a:schemeClr val="tx1"/>
                </a:solidFill>
                <a:latin typeface="Arial" panose="020B0604020202020204" pitchFamily="34" charset="0"/>
              </a:defRPr>
            </a:lvl1pPr>
          </a:lstStyle>
          <a:p>
            <a:pPr>
              <a:defRPr/>
            </a:pPr>
            <a:endParaRPr lang="en-US" altLang="en-US" dirty="0"/>
          </a:p>
        </p:txBody>
      </p:sp>
      <p:sp>
        <p:nvSpPr>
          <p:cNvPr id="1599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ClrTx/>
              <a:defRPr sz="1200" b="0" i="0">
                <a:solidFill>
                  <a:schemeClr val="tx1"/>
                </a:solidFill>
                <a:latin typeface="Arial" panose="020B0604020202020204" pitchFamily="34" charset="0"/>
              </a:defRPr>
            </a:lvl1pPr>
          </a:lstStyle>
          <a:p>
            <a:pPr>
              <a:defRPr/>
            </a:pPr>
            <a:endParaRPr lang="en-US" altLang="en-US" dirty="0"/>
          </a:p>
        </p:txBody>
      </p:sp>
      <p:sp>
        <p:nvSpPr>
          <p:cNvPr id="1599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spcBef>
                <a:spcPct val="0"/>
              </a:spcBef>
              <a:buClrTx/>
              <a:defRPr sz="1200" b="0" i="0">
                <a:solidFill>
                  <a:schemeClr val="tx1"/>
                </a:solidFill>
                <a:latin typeface="Arial" panose="020B0604020202020204" pitchFamily="34" charset="0"/>
              </a:defRPr>
            </a:lvl1pPr>
          </a:lstStyle>
          <a:p>
            <a:pPr>
              <a:defRPr/>
            </a:pPr>
            <a:endParaRPr lang="en-US" altLang="en-US" dirty="0"/>
          </a:p>
        </p:txBody>
      </p:sp>
      <p:sp>
        <p:nvSpPr>
          <p:cNvPr id="1599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i="0">
                <a:solidFill>
                  <a:schemeClr val="tx1"/>
                </a:solidFill>
                <a:latin typeface="Arial" charset="0"/>
              </a:defRPr>
            </a:lvl1pPr>
          </a:lstStyle>
          <a:p>
            <a:fld id="{ADBA3952-EEF7-40A7-9449-B0AFCFF31AE8}" type="slidenum">
              <a:rPr lang="en-US" altLang="en-US"/>
              <a:pPr/>
              <a:t>‹#›</a:t>
            </a:fld>
            <a:endParaRPr lang="en-US" altLang="en-US" dirty="0"/>
          </a:p>
        </p:txBody>
      </p:sp>
    </p:spTree>
    <p:extLst>
      <p:ext uri="{BB962C8B-B14F-4D97-AF65-F5344CB8AC3E}">
        <p14:creationId xmlns="" xmlns:p14="http://schemas.microsoft.com/office/powerpoint/2010/main" val="69353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spcBef>
                <a:spcPct val="0"/>
              </a:spcBef>
              <a:buClrTx/>
              <a:defRPr sz="1200" b="0" i="0">
                <a:solidFill>
                  <a:schemeClr val="tx1"/>
                </a:solidFill>
                <a:latin typeface="Arial" panose="020B0604020202020204" pitchFamily="34" charset="0"/>
              </a:defRPr>
            </a:lvl1pPr>
          </a:lstStyle>
          <a:p>
            <a:pPr>
              <a:defRPr/>
            </a:pPr>
            <a:endParaRPr lang="fr-FR" altLang="en-US" dirty="0"/>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ClrTx/>
              <a:defRPr sz="1200" b="0" i="0">
                <a:solidFill>
                  <a:schemeClr val="tx1"/>
                </a:solidFill>
                <a:latin typeface="Arial" panose="020B0604020202020204" pitchFamily="34" charset="0"/>
              </a:defRPr>
            </a:lvl1pPr>
          </a:lstStyle>
          <a:p>
            <a:pPr>
              <a:defRPr/>
            </a:pPr>
            <a:endParaRPr lang="fr-FR" altLang="en-US"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en-US" noProof="0"/>
              <a:t>Click to edit Master text styles</a:t>
            </a:r>
          </a:p>
          <a:p>
            <a:pPr lvl="1"/>
            <a:r>
              <a:rPr lang="fr-FR" altLang="en-US" noProof="0"/>
              <a:t>Second level</a:t>
            </a:r>
          </a:p>
          <a:p>
            <a:pPr lvl="2"/>
            <a:r>
              <a:rPr lang="fr-FR" altLang="en-US" noProof="0"/>
              <a:t>Third level</a:t>
            </a:r>
          </a:p>
          <a:p>
            <a:pPr lvl="3"/>
            <a:r>
              <a:rPr lang="fr-FR" altLang="en-US" noProof="0"/>
              <a:t>Fourth level</a:t>
            </a:r>
          </a:p>
          <a:p>
            <a:pPr lvl="4"/>
            <a:r>
              <a:rPr lang="fr-FR" alt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spcBef>
                <a:spcPct val="0"/>
              </a:spcBef>
              <a:buClrTx/>
              <a:defRPr sz="1200" b="0" i="0">
                <a:solidFill>
                  <a:schemeClr val="tx1"/>
                </a:solidFill>
                <a:latin typeface="Arial" panose="020B0604020202020204" pitchFamily="34" charset="0"/>
              </a:defRPr>
            </a:lvl1pPr>
          </a:lstStyle>
          <a:p>
            <a:pPr>
              <a:defRPr/>
            </a:pPr>
            <a:endParaRPr lang="fr-FR" altLang="en-US"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i="0">
                <a:solidFill>
                  <a:schemeClr val="tx1"/>
                </a:solidFill>
                <a:latin typeface="Arial" charset="0"/>
              </a:defRPr>
            </a:lvl1pPr>
          </a:lstStyle>
          <a:p>
            <a:fld id="{5A3E9366-935D-46E3-AFC9-46CCE9AB6FCE}" type="slidenum">
              <a:rPr lang="fr-FR" altLang="en-US"/>
              <a:pPr/>
              <a:t>‹#›</a:t>
            </a:fld>
            <a:endParaRPr lang="fr-FR" altLang="en-US" dirty="0"/>
          </a:p>
        </p:txBody>
      </p:sp>
    </p:spTree>
    <p:extLst>
      <p:ext uri="{BB962C8B-B14F-4D97-AF65-F5344CB8AC3E}">
        <p14:creationId xmlns="" xmlns:p14="http://schemas.microsoft.com/office/powerpoint/2010/main" val="3506816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10</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11</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12</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13</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14</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15</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16</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17</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18</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19</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20</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21</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22</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23</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24</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25</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26</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27</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28</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29</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3</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30</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31</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32</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33</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34</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35</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36</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4</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5</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6</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7</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8</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miter lim="800000"/>
            <a:headEnd/>
            <a:tailEnd/>
          </a:ln>
        </p:spPr>
        <p:txBody>
          <a:bodyPr/>
          <a:lstStyle/>
          <a:p>
            <a:fld id="{43EE57D4-01A3-4E73-8F95-BD1AC4E5DC1D}" type="slidenum">
              <a:rPr lang="fr-FR" altLang="en-US"/>
              <a:pPr/>
              <a:t>9</a:t>
            </a:fld>
            <a:endParaRPr lang="fr-FR" altLang="en-US"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en-US"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latin typeface="Calibri" panose="020F0502020204030204" pitchFamily="34" charset="0"/>
              </a:defRPr>
            </a:lvl1pPr>
          </a:lstStyle>
          <a:p>
            <a:pPr lvl="0"/>
            <a:r>
              <a:rPr lang="fr-FR" altLang="en-US" noProof="0"/>
              <a:t>Klepnutím lze upravit styl předlohy nadpisů.</a:t>
            </a:r>
          </a:p>
        </p:txBody>
      </p:sp>
      <p:sp>
        <p:nvSpPr>
          <p:cNvPr id="10243" name="Rectangle 3"/>
          <p:cNvSpPr>
            <a:spLocks noGrp="1" noChangeArrowheads="1"/>
          </p:cNvSpPr>
          <p:nvPr>
            <p:ph type="subTitle" idx="1"/>
          </p:nvPr>
        </p:nvSpPr>
        <p:spPr>
          <a:xfrm>
            <a:off x="1371600" y="2667000"/>
            <a:ext cx="6400800" cy="1752600"/>
          </a:xfrm>
        </p:spPr>
        <p:txBody>
          <a:bodyPr/>
          <a:lstStyle>
            <a:lvl1pPr marL="0" indent="0" algn="ctr">
              <a:buFontTx/>
              <a:buNone/>
              <a:defRPr sz="2800">
                <a:latin typeface="Calibri" panose="020F0502020204030204" pitchFamily="34" charset="0"/>
              </a:defRPr>
            </a:lvl1pPr>
          </a:lstStyle>
          <a:p>
            <a:pPr lvl="0"/>
            <a:r>
              <a:rPr lang="fr-FR" altLang="en-US" noProof="0"/>
              <a:t>Klepnutím lze upravit styl předlohy podnadpisů.</a:t>
            </a:r>
          </a:p>
        </p:txBody>
      </p:sp>
      <p:sp>
        <p:nvSpPr>
          <p:cNvPr id="4" name="Rectangle 18"/>
          <p:cNvSpPr>
            <a:spLocks noGrp="1" noChangeArrowheads="1"/>
          </p:cNvSpPr>
          <p:nvPr>
            <p:ph type="sldNum" sz="quarter" idx="10"/>
          </p:nvPr>
        </p:nvSpPr>
        <p:spPr>
          <a:xfrm>
            <a:off x="6858000" y="6015038"/>
            <a:ext cx="1905000" cy="4572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lvl1pPr>
              <a:defRPr/>
            </a:lvl1pPr>
          </a:lstStyle>
          <a:p>
            <a:fld id="{671E6665-A77F-4A4D-9008-FD7F61560574}" type="slidenum">
              <a:rPr lang="fr-FR" altLang="en-US"/>
              <a:pPr/>
              <a:t>‹#›</a:t>
            </a:fld>
            <a:endParaRPr lang="fr-FR"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fld id="{AEE38991-D4F9-40AD-90F2-22BDB25B2A80}" type="slidenum">
              <a:rPr lang="fr-FR" altLang="en-US"/>
              <a:pPr/>
              <a:t>‹#›</a:t>
            </a:fld>
            <a:endParaRPr lang="fr-FR" altLang="en-US" dirty="0"/>
          </a:p>
        </p:txBody>
      </p:sp>
      <p:sp>
        <p:nvSpPr>
          <p:cNvPr id="5" name="Rectangle 4"/>
          <p:cNvSpPr>
            <a:spLocks noGrp="1" noChangeArrowheads="1"/>
          </p:cNvSpPr>
          <p:nvPr>
            <p:ph type="dt" sz="half" idx="11"/>
          </p:nvPr>
        </p:nvSpPr>
        <p:spPr>
          <a:ln/>
        </p:spPr>
        <p:txBody>
          <a:bodyPr/>
          <a:lstStyle>
            <a:lvl1pPr>
              <a:defRPr/>
            </a:lvl1pPr>
          </a:lstStyle>
          <a:p>
            <a:pPr>
              <a:defRPr/>
            </a:pPr>
            <a:fld id="{FCE1AFB5-A513-401F-B1EA-3D32DF4FEA54}" type="datetime1">
              <a:rPr lang="cs-CZ" altLang="en-US" smtClean="0"/>
              <a:pPr>
                <a:defRPr/>
              </a:pPr>
              <a:t>22.06.2021</a:t>
            </a:fld>
            <a:endParaRPr lang="fr-FR" alt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fld id="{7FADF25E-5CAC-4FD4-9944-66D9DA4471BE}" type="slidenum">
              <a:rPr lang="fr-FR" altLang="en-US"/>
              <a:pPr/>
              <a:t>‹#›</a:t>
            </a:fld>
            <a:endParaRPr lang="fr-FR" altLang="en-US" dirty="0"/>
          </a:p>
        </p:txBody>
      </p:sp>
      <p:sp>
        <p:nvSpPr>
          <p:cNvPr id="5" name="Rectangle 4"/>
          <p:cNvSpPr>
            <a:spLocks noGrp="1" noChangeArrowheads="1"/>
          </p:cNvSpPr>
          <p:nvPr>
            <p:ph type="dt" sz="half" idx="11"/>
          </p:nvPr>
        </p:nvSpPr>
        <p:spPr>
          <a:ln/>
        </p:spPr>
        <p:txBody>
          <a:bodyPr/>
          <a:lstStyle>
            <a:lvl1pPr>
              <a:defRPr/>
            </a:lvl1pPr>
          </a:lstStyle>
          <a:p>
            <a:pPr>
              <a:defRPr/>
            </a:pPr>
            <a:fld id="{2D41E369-5043-4E4C-BAA3-F2EE476DB1C4}" type="datetime1">
              <a:rPr lang="cs-CZ" altLang="en-US" smtClean="0"/>
              <a:pPr>
                <a:defRPr/>
              </a:pPr>
              <a:t>22.06.2021</a:t>
            </a:fld>
            <a:endParaRPr lang="fr-FR" alt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fld id="{0DA7E6EC-7A4E-470F-B4D4-62B2AB3D6448}" type="slidenum">
              <a:rPr lang="fr-FR" altLang="en-US"/>
              <a:pPr/>
              <a:t>‹#›</a:t>
            </a:fld>
            <a:endParaRPr lang="fr-FR" altLang="en-US" dirty="0"/>
          </a:p>
        </p:txBody>
      </p:sp>
      <p:sp>
        <p:nvSpPr>
          <p:cNvPr id="5" name="Rectangle 4"/>
          <p:cNvSpPr>
            <a:spLocks noGrp="1" noChangeArrowheads="1"/>
          </p:cNvSpPr>
          <p:nvPr>
            <p:ph type="dt" sz="half" idx="11"/>
          </p:nvPr>
        </p:nvSpPr>
        <p:spPr>
          <a:ln/>
        </p:spPr>
        <p:txBody>
          <a:bodyPr/>
          <a:lstStyle>
            <a:lvl1pPr>
              <a:defRPr/>
            </a:lvl1pPr>
          </a:lstStyle>
          <a:p>
            <a:pPr>
              <a:defRPr/>
            </a:pPr>
            <a:fld id="{4EF0A151-ECC3-49CF-B361-17B4066FDEA2}" type="datetime1">
              <a:rPr lang="cs-CZ" altLang="en-US" smtClean="0"/>
              <a:pPr>
                <a:defRPr/>
              </a:pPr>
              <a:t>22.06.2021</a:t>
            </a:fld>
            <a:endParaRPr lang="fr-FR" alt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282C83D1-5474-45C5-B2C9-C370184CEBC5}" type="slidenum">
              <a:rPr lang="fr-FR" altLang="en-US"/>
              <a:pPr/>
              <a:t>‹#›</a:t>
            </a:fld>
            <a:endParaRPr lang="fr-FR" altLang="en-US" dirty="0"/>
          </a:p>
        </p:txBody>
      </p:sp>
      <p:sp>
        <p:nvSpPr>
          <p:cNvPr id="5" name="Rectangle 4"/>
          <p:cNvSpPr>
            <a:spLocks noGrp="1" noChangeArrowheads="1"/>
          </p:cNvSpPr>
          <p:nvPr>
            <p:ph type="dt" sz="half" idx="11"/>
          </p:nvPr>
        </p:nvSpPr>
        <p:spPr>
          <a:ln/>
        </p:spPr>
        <p:txBody>
          <a:bodyPr/>
          <a:lstStyle>
            <a:lvl1pPr>
              <a:defRPr/>
            </a:lvl1pPr>
          </a:lstStyle>
          <a:p>
            <a:pPr>
              <a:defRPr/>
            </a:pPr>
            <a:fld id="{66F10846-38C9-4DAC-879A-F7E35E699A8F}" type="datetime1">
              <a:rPr lang="cs-CZ" altLang="en-US" smtClean="0"/>
              <a:pPr>
                <a:defRPr/>
              </a:pPr>
              <a:t>22.06.2021</a:t>
            </a:fld>
            <a:endParaRPr lang="fr-FR" altLang="en-US" dirty="0"/>
          </a:p>
        </p:txBody>
      </p:sp>
      <p:sp>
        <p:nvSpPr>
          <p:cNvPr id="6"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2954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95400"/>
            <a:ext cx="38100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fld id="{89009CC7-BBFD-4CCD-9565-4AC570A087A7}" type="slidenum">
              <a:rPr lang="fr-FR" altLang="en-US"/>
              <a:pPr/>
              <a:t>‹#›</a:t>
            </a:fld>
            <a:endParaRPr lang="fr-FR" altLang="en-US" dirty="0"/>
          </a:p>
        </p:txBody>
      </p:sp>
      <p:sp>
        <p:nvSpPr>
          <p:cNvPr id="6" name="Rectangle 4"/>
          <p:cNvSpPr>
            <a:spLocks noGrp="1" noChangeArrowheads="1"/>
          </p:cNvSpPr>
          <p:nvPr>
            <p:ph type="dt" sz="half" idx="11"/>
          </p:nvPr>
        </p:nvSpPr>
        <p:spPr>
          <a:ln/>
        </p:spPr>
        <p:txBody>
          <a:bodyPr/>
          <a:lstStyle>
            <a:lvl1pPr>
              <a:defRPr/>
            </a:lvl1pPr>
          </a:lstStyle>
          <a:p>
            <a:pPr>
              <a:defRPr/>
            </a:pPr>
            <a:fld id="{7E0C1B0F-E58A-4C81-A54F-B2CEAA330FFC}" type="datetime1">
              <a:rPr lang="cs-CZ" altLang="en-US" smtClean="0"/>
              <a:pPr>
                <a:defRPr/>
              </a:pPr>
              <a:t>22.06.2021</a:t>
            </a:fld>
            <a:endParaRPr lang="fr-FR" altLang="en-US" dirty="0"/>
          </a:p>
        </p:txBody>
      </p:sp>
      <p:sp>
        <p:nvSpPr>
          <p:cNvPr id="7"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fld id="{C5409076-08F4-4775-801E-DE97DB641C6F}" type="slidenum">
              <a:rPr lang="fr-FR" altLang="en-US"/>
              <a:pPr/>
              <a:t>‹#›</a:t>
            </a:fld>
            <a:endParaRPr lang="fr-FR" altLang="en-US" dirty="0"/>
          </a:p>
        </p:txBody>
      </p:sp>
      <p:sp>
        <p:nvSpPr>
          <p:cNvPr id="8" name="Rectangle 4"/>
          <p:cNvSpPr>
            <a:spLocks noGrp="1" noChangeArrowheads="1"/>
          </p:cNvSpPr>
          <p:nvPr>
            <p:ph type="dt" sz="half" idx="11"/>
          </p:nvPr>
        </p:nvSpPr>
        <p:spPr>
          <a:ln/>
        </p:spPr>
        <p:txBody>
          <a:bodyPr/>
          <a:lstStyle>
            <a:lvl1pPr>
              <a:defRPr/>
            </a:lvl1pPr>
          </a:lstStyle>
          <a:p>
            <a:pPr>
              <a:defRPr/>
            </a:pPr>
            <a:fld id="{EA66D98B-DA88-43C8-80AF-5BA1503AE133}" type="datetime1">
              <a:rPr lang="cs-CZ" altLang="en-US" smtClean="0"/>
              <a:pPr>
                <a:defRPr/>
              </a:pPr>
              <a:t>22.06.2021</a:t>
            </a:fld>
            <a:endParaRPr lang="fr-FR" altLang="en-US" dirty="0"/>
          </a:p>
        </p:txBody>
      </p:sp>
      <p:sp>
        <p:nvSpPr>
          <p:cNvPr id="9"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fld id="{CC6B543A-831D-4B1F-9511-5C68678D323B}" type="slidenum">
              <a:rPr lang="fr-FR" altLang="en-US"/>
              <a:pPr/>
              <a:t>‹#›</a:t>
            </a:fld>
            <a:endParaRPr lang="fr-FR" altLang="en-US" dirty="0"/>
          </a:p>
        </p:txBody>
      </p:sp>
      <p:sp>
        <p:nvSpPr>
          <p:cNvPr id="4" name="Rectangle 4"/>
          <p:cNvSpPr>
            <a:spLocks noGrp="1" noChangeArrowheads="1"/>
          </p:cNvSpPr>
          <p:nvPr>
            <p:ph type="dt" sz="half" idx="11"/>
          </p:nvPr>
        </p:nvSpPr>
        <p:spPr>
          <a:ln/>
        </p:spPr>
        <p:txBody>
          <a:bodyPr/>
          <a:lstStyle>
            <a:lvl1pPr>
              <a:defRPr/>
            </a:lvl1pPr>
          </a:lstStyle>
          <a:p>
            <a:pPr>
              <a:defRPr/>
            </a:pPr>
            <a:fld id="{34045BE4-741F-47D7-870F-F8A34D1C8F5D}" type="datetime1">
              <a:rPr lang="cs-CZ" altLang="en-US" smtClean="0"/>
              <a:pPr>
                <a:defRPr/>
              </a:pPr>
              <a:t>22.06.2021</a:t>
            </a:fld>
            <a:endParaRPr lang="fr-FR" altLang="en-US" dirty="0"/>
          </a:p>
        </p:txBody>
      </p:sp>
      <p:sp>
        <p:nvSpPr>
          <p:cNvPr id="5"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612C07B1-43BF-43D1-B72B-8553F163EB04}" type="slidenum">
              <a:rPr lang="fr-FR" altLang="en-US"/>
              <a:pPr/>
              <a:t>‹#›</a:t>
            </a:fld>
            <a:endParaRPr lang="fr-FR" altLang="en-US" dirty="0"/>
          </a:p>
        </p:txBody>
      </p:sp>
      <p:sp>
        <p:nvSpPr>
          <p:cNvPr id="3" name="Rectangle 4"/>
          <p:cNvSpPr>
            <a:spLocks noGrp="1" noChangeArrowheads="1"/>
          </p:cNvSpPr>
          <p:nvPr>
            <p:ph type="dt" sz="half" idx="11"/>
          </p:nvPr>
        </p:nvSpPr>
        <p:spPr>
          <a:ln/>
        </p:spPr>
        <p:txBody>
          <a:bodyPr/>
          <a:lstStyle>
            <a:lvl1pPr>
              <a:defRPr/>
            </a:lvl1pPr>
          </a:lstStyle>
          <a:p>
            <a:pPr>
              <a:defRPr/>
            </a:pPr>
            <a:fld id="{8BDFF85E-0EA3-4BEF-AEA4-8F98D273EC20}" type="datetime1">
              <a:rPr lang="cs-CZ" altLang="en-US" smtClean="0"/>
              <a:pPr>
                <a:defRPr/>
              </a:pPr>
              <a:t>22.06.2021</a:t>
            </a:fld>
            <a:endParaRPr lang="fr-FR" altLang="en-US" dirty="0"/>
          </a:p>
        </p:txBody>
      </p:sp>
      <p:sp>
        <p:nvSpPr>
          <p:cNvPr id="4"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B7BFAAC2-2E22-41EC-ADE6-C975488C5B1A}" type="slidenum">
              <a:rPr lang="fr-FR" altLang="en-US"/>
              <a:pPr/>
              <a:t>‹#›</a:t>
            </a:fld>
            <a:endParaRPr lang="fr-FR" altLang="en-US" dirty="0"/>
          </a:p>
        </p:txBody>
      </p:sp>
      <p:sp>
        <p:nvSpPr>
          <p:cNvPr id="6" name="Rectangle 4"/>
          <p:cNvSpPr>
            <a:spLocks noGrp="1" noChangeArrowheads="1"/>
          </p:cNvSpPr>
          <p:nvPr>
            <p:ph type="dt" sz="half" idx="11"/>
          </p:nvPr>
        </p:nvSpPr>
        <p:spPr>
          <a:ln/>
        </p:spPr>
        <p:txBody>
          <a:bodyPr/>
          <a:lstStyle>
            <a:lvl1pPr>
              <a:defRPr/>
            </a:lvl1pPr>
          </a:lstStyle>
          <a:p>
            <a:pPr>
              <a:defRPr/>
            </a:pPr>
            <a:fld id="{29DA0841-9ABD-47C0-B701-C6D2844325C0}" type="datetime1">
              <a:rPr lang="cs-CZ" altLang="en-US" smtClean="0"/>
              <a:pPr>
                <a:defRPr/>
              </a:pPr>
              <a:t>22.06.2021</a:t>
            </a:fld>
            <a:endParaRPr lang="fr-FR" altLang="en-US" dirty="0"/>
          </a:p>
        </p:txBody>
      </p:sp>
      <p:sp>
        <p:nvSpPr>
          <p:cNvPr id="7"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A3717B6C-1160-4FBE-841C-F2F7532F5B54}" type="slidenum">
              <a:rPr lang="fr-FR" altLang="en-US"/>
              <a:pPr/>
              <a:t>‹#›</a:t>
            </a:fld>
            <a:endParaRPr lang="fr-FR" altLang="en-US" dirty="0"/>
          </a:p>
        </p:txBody>
      </p:sp>
      <p:sp>
        <p:nvSpPr>
          <p:cNvPr id="6" name="Rectangle 4"/>
          <p:cNvSpPr>
            <a:spLocks noGrp="1" noChangeArrowheads="1"/>
          </p:cNvSpPr>
          <p:nvPr>
            <p:ph type="dt" sz="half" idx="11"/>
          </p:nvPr>
        </p:nvSpPr>
        <p:spPr>
          <a:ln/>
        </p:spPr>
        <p:txBody>
          <a:bodyPr/>
          <a:lstStyle>
            <a:lvl1pPr>
              <a:defRPr/>
            </a:lvl1pPr>
          </a:lstStyle>
          <a:p>
            <a:pPr>
              <a:defRPr/>
            </a:pPr>
            <a:fld id="{0D769440-9E69-4C6B-BC53-978F91D9AF5D}" type="datetime1">
              <a:rPr lang="cs-CZ" altLang="en-US" smtClean="0"/>
              <a:pPr>
                <a:defRPr/>
              </a:pPr>
              <a:t>22.06.2021</a:t>
            </a:fld>
            <a:endParaRPr lang="fr-FR" altLang="en-US" dirty="0"/>
          </a:p>
        </p:txBody>
      </p:sp>
      <p:sp>
        <p:nvSpPr>
          <p:cNvPr id="7" name="Rectangle 5"/>
          <p:cNvSpPr>
            <a:spLocks noGrp="1" noChangeArrowheads="1"/>
          </p:cNvSpPr>
          <p:nvPr>
            <p:ph type="ftr" sz="quarter" idx="12"/>
          </p:nvPr>
        </p:nvSpPr>
        <p:spPr>
          <a:ln/>
        </p:spPr>
        <p:txBody>
          <a:bodyPr/>
          <a:lstStyle>
            <a:lvl1pPr>
              <a:defRPr/>
            </a:lvl1pPr>
          </a:lstStyle>
          <a:p>
            <a:pPr>
              <a:defRPr/>
            </a:pPr>
            <a:endParaRPr lang="fr-FR"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295400"/>
            <a:ext cx="77724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en-US"/>
              <a:t>Klepnutím lze upravit styly předlohy textu.</a:t>
            </a:r>
          </a:p>
          <a:p>
            <a:pPr lvl="1"/>
            <a:r>
              <a:rPr lang="fr-FR" altLang="en-US"/>
              <a:t>Druhá úroveň</a:t>
            </a:r>
          </a:p>
          <a:p>
            <a:pPr lvl="2"/>
            <a:r>
              <a:rPr lang="fr-FR" altLang="en-US"/>
              <a:t>Třetí úroveň</a:t>
            </a:r>
          </a:p>
          <a:p>
            <a:pPr lvl="3"/>
            <a:r>
              <a:rPr lang="fr-FR" altLang="en-US"/>
              <a:t>Čtvrtá úroveň</a:t>
            </a:r>
          </a:p>
          <a:p>
            <a:pPr lvl="4"/>
            <a:r>
              <a:rPr lang="fr-FR" altLang="en-US"/>
              <a:t>Pátá úroveň</a:t>
            </a:r>
          </a:p>
        </p:txBody>
      </p:sp>
      <p:sp>
        <p:nvSpPr>
          <p:cNvPr id="9222" name="Rectangle 6"/>
          <p:cNvSpPr>
            <a:spLocks noGrp="1" noChangeArrowheads="1"/>
          </p:cNvSpPr>
          <p:nvPr>
            <p:ph type="sldNum" sz="quarter" idx="4"/>
          </p:nvPr>
        </p:nvSpPr>
        <p:spPr bwMode="auto">
          <a:xfrm>
            <a:off x="6248400" y="6015038"/>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0" i="0">
                <a:solidFill>
                  <a:schemeClr val="bg2"/>
                </a:solidFill>
              </a:defRPr>
            </a:lvl1pPr>
          </a:lstStyle>
          <a:p>
            <a:fld id="{14BFFFCF-99B1-468F-9FC3-E93A7E1C89F7}" type="slidenum">
              <a:rPr lang="fr-FR" altLang="en-US"/>
              <a:pPr/>
              <a:t>‹#›</a:t>
            </a:fld>
            <a:endParaRPr lang="fr-FR" altLang="en-US" dirty="0"/>
          </a:p>
        </p:txBody>
      </p:sp>
      <p:sp>
        <p:nvSpPr>
          <p:cNvPr id="1028" name="Rectangle 2"/>
          <p:cNvSpPr>
            <a:spLocks noGrp="1" noChangeArrowheads="1"/>
          </p:cNvSpPr>
          <p:nvPr>
            <p:ph type="title"/>
          </p:nvPr>
        </p:nvSpPr>
        <p:spPr bwMode="auto">
          <a:xfrm>
            <a:off x="381000" y="381000"/>
            <a:ext cx="80010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en-US"/>
              <a:t>Klepnutím lze upravit styl předlohy nadpisů.</a:t>
            </a:r>
          </a:p>
        </p:txBody>
      </p:sp>
      <p:sp>
        <p:nvSpPr>
          <p:cNvPr id="9220" name="Rectangle 4"/>
          <p:cNvSpPr>
            <a:spLocks noGrp="1" noChangeArrowheads="1"/>
          </p:cNvSpPr>
          <p:nvPr>
            <p:ph type="dt" sz="half" idx="2"/>
          </p:nvPr>
        </p:nvSpPr>
        <p:spPr bwMode="auto">
          <a:xfrm>
            <a:off x="990600" y="6015038"/>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spcBef>
                <a:spcPct val="0"/>
              </a:spcBef>
              <a:buClrTx/>
              <a:defRPr sz="1000" b="0" i="0">
                <a:solidFill>
                  <a:schemeClr val="bg2"/>
                </a:solidFill>
              </a:defRPr>
            </a:lvl1pPr>
          </a:lstStyle>
          <a:p>
            <a:pPr>
              <a:defRPr/>
            </a:pPr>
            <a:fld id="{A25C7838-81F6-4C16-9ACD-2F42848B8646}" type="datetime1">
              <a:rPr lang="cs-CZ" altLang="en-US" smtClean="0"/>
              <a:pPr>
                <a:defRPr/>
              </a:pPr>
              <a:t>22.06.2021</a:t>
            </a:fld>
            <a:endParaRPr lang="fr-FR" altLang="en-US" dirty="0"/>
          </a:p>
        </p:txBody>
      </p:sp>
      <p:sp>
        <p:nvSpPr>
          <p:cNvPr id="9221" name="Rectangle 5"/>
          <p:cNvSpPr>
            <a:spLocks noGrp="1" noChangeArrowheads="1"/>
          </p:cNvSpPr>
          <p:nvPr>
            <p:ph type="ftr" sz="quarter" idx="3"/>
          </p:nvPr>
        </p:nvSpPr>
        <p:spPr bwMode="auto">
          <a:xfrm>
            <a:off x="3124200" y="6015038"/>
            <a:ext cx="2895600" cy="45720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spcBef>
                <a:spcPct val="0"/>
              </a:spcBef>
              <a:buClrTx/>
              <a:defRPr sz="1000" b="0" i="0">
                <a:solidFill>
                  <a:schemeClr val="bg2"/>
                </a:solidFill>
              </a:defRPr>
            </a:lvl1pPr>
          </a:lstStyle>
          <a:p>
            <a:pPr>
              <a:defRPr/>
            </a:pPr>
            <a:endParaRPr lang="fr-FR" altLang="en-US" dirty="0"/>
          </a:p>
        </p:txBody>
      </p:sp>
      <p:grpSp>
        <p:nvGrpSpPr>
          <p:cNvPr id="1031" name="Group 32"/>
          <p:cNvGrpSpPr>
            <a:grpSpLocks noChangeAspect="1"/>
          </p:cNvGrpSpPr>
          <p:nvPr/>
        </p:nvGrpSpPr>
        <p:grpSpPr bwMode="auto">
          <a:xfrm>
            <a:off x="8305800" y="6027738"/>
            <a:ext cx="449263" cy="449262"/>
            <a:chOff x="6" y="3837"/>
            <a:chExt cx="473" cy="473"/>
          </a:xfrm>
        </p:grpSpPr>
        <p:pic>
          <p:nvPicPr>
            <p:cNvPr id="1035" name="Picture 33"/>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6" y="3837"/>
              <a:ext cx="473" cy="473"/>
            </a:xfrm>
            <a:prstGeom prst="rect">
              <a:avLst/>
            </a:prstGeom>
            <a:noFill/>
            <a:ln w="9525">
              <a:noFill/>
              <a:miter lim="800000"/>
              <a:headEnd/>
              <a:tailEnd/>
            </a:ln>
          </p:spPr>
        </p:pic>
        <p:pic>
          <p:nvPicPr>
            <p:cNvPr id="1036" name="Picture 34"/>
            <p:cNvPicPr>
              <a:picLocks noChangeAspect="1" noChangeArrowheads="1"/>
            </p:cNvPicPr>
            <p:nvPr userDrawn="1"/>
          </p:nvPicPr>
          <p:blipFill>
            <a:blip r:embed="rId14" cstate="print"/>
            <a:srcRect/>
            <a:stretch>
              <a:fillRect/>
            </a:stretch>
          </p:blipFill>
          <p:spPr bwMode="auto">
            <a:xfrm>
              <a:off x="109" y="3899"/>
              <a:ext cx="278" cy="323"/>
            </a:xfrm>
            <a:prstGeom prst="rect">
              <a:avLst/>
            </a:prstGeom>
            <a:noFill/>
            <a:ln w="9525">
              <a:noFill/>
              <a:miter lim="800000"/>
              <a:headEnd/>
              <a:tailEnd/>
            </a:ln>
          </p:spPr>
        </p:pic>
      </p:grpSp>
      <p:grpSp>
        <p:nvGrpSpPr>
          <p:cNvPr id="1032" name="Group 35"/>
          <p:cNvGrpSpPr>
            <a:grpSpLocks noChangeAspect="1"/>
          </p:cNvGrpSpPr>
          <p:nvPr/>
        </p:nvGrpSpPr>
        <p:grpSpPr bwMode="auto">
          <a:xfrm>
            <a:off x="381000" y="6092825"/>
            <a:ext cx="503238" cy="373063"/>
            <a:chOff x="240" y="240"/>
            <a:chExt cx="528" cy="391"/>
          </a:xfrm>
        </p:grpSpPr>
        <p:sp>
          <p:nvSpPr>
            <p:cNvPr id="1033" name="Rectangle 36"/>
            <p:cNvSpPr>
              <a:spLocks noChangeAspect="1" noChangeArrowheads="1"/>
            </p:cNvSpPr>
            <p:nvPr userDrawn="1"/>
          </p:nvSpPr>
          <p:spPr bwMode="auto">
            <a:xfrm>
              <a:off x="240" y="240"/>
              <a:ext cx="528" cy="384"/>
            </a:xfrm>
            <a:prstGeom prst="rect">
              <a:avLst/>
            </a:prstGeom>
            <a:solidFill>
              <a:srgbClr val="D7D7D7"/>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lgn="ctr">
                <a:spcBef>
                  <a:spcPct val="10000"/>
                </a:spcBef>
                <a:buClr>
                  <a:schemeClr val="accent1"/>
                </a:buClr>
                <a:defRPr sz="1500" b="1" i="1">
                  <a:solidFill>
                    <a:schemeClr val="bg1"/>
                  </a:solidFill>
                  <a:latin typeface="Tahoma" panose="020B0604030504040204" pitchFamily="34" charset="0"/>
                </a:defRPr>
              </a:lvl1pPr>
              <a:lvl2pPr marL="742950" indent="-285750" algn="ctr">
                <a:spcBef>
                  <a:spcPct val="10000"/>
                </a:spcBef>
                <a:buClr>
                  <a:schemeClr val="accent1"/>
                </a:buClr>
                <a:defRPr sz="1500" b="1" i="1">
                  <a:solidFill>
                    <a:schemeClr val="bg1"/>
                  </a:solidFill>
                  <a:latin typeface="Tahoma" panose="020B0604030504040204" pitchFamily="34" charset="0"/>
                </a:defRPr>
              </a:lvl2pPr>
              <a:lvl3pPr marL="1143000" indent="-228600" algn="ctr">
                <a:spcBef>
                  <a:spcPct val="10000"/>
                </a:spcBef>
                <a:buClr>
                  <a:schemeClr val="accent1"/>
                </a:buClr>
                <a:defRPr sz="1500" b="1" i="1">
                  <a:solidFill>
                    <a:schemeClr val="bg1"/>
                  </a:solidFill>
                  <a:latin typeface="Tahoma" panose="020B0604030504040204" pitchFamily="34" charset="0"/>
                </a:defRPr>
              </a:lvl3pPr>
              <a:lvl4pPr marL="1600200" indent="-228600" algn="ctr">
                <a:spcBef>
                  <a:spcPct val="10000"/>
                </a:spcBef>
                <a:buClr>
                  <a:schemeClr val="accent1"/>
                </a:buClr>
                <a:defRPr sz="1500" b="1" i="1">
                  <a:solidFill>
                    <a:schemeClr val="bg1"/>
                  </a:solidFill>
                  <a:latin typeface="Tahoma" panose="020B0604030504040204" pitchFamily="34" charset="0"/>
                </a:defRPr>
              </a:lvl4pPr>
              <a:lvl5pPr marL="2057400" indent="-228600" algn="ctr">
                <a:spcBef>
                  <a:spcPct val="10000"/>
                </a:spcBef>
                <a:buClr>
                  <a:schemeClr val="accent1"/>
                </a:buClr>
                <a:defRPr sz="1500" b="1" i="1">
                  <a:solidFill>
                    <a:schemeClr val="bg1"/>
                  </a:solidFill>
                  <a:latin typeface="Tahoma" panose="020B0604030504040204" pitchFamily="34" charset="0"/>
                </a:defRPr>
              </a:lvl5pPr>
              <a:lvl6pPr marL="2514600" indent="-228600" algn="ctr" eaLnBrk="0" fontAlgn="base" hangingPunct="0">
                <a:spcBef>
                  <a:spcPct val="10000"/>
                </a:spcBef>
                <a:spcAft>
                  <a:spcPct val="0"/>
                </a:spcAft>
                <a:buClr>
                  <a:schemeClr val="accent1"/>
                </a:buClr>
                <a:defRPr sz="1500" b="1" i="1">
                  <a:solidFill>
                    <a:schemeClr val="bg1"/>
                  </a:solidFill>
                  <a:latin typeface="Tahoma" panose="020B0604030504040204" pitchFamily="34" charset="0"/>
                </a:defRPr>
              </a:lvl6pPr>
              <a:lvl7pPr marL="2971800" indent="-228600" algn="ctr" eaLnBrk="0" fontAlgn="base" hangingPunct="0">
                <a:spcBef>
                  <a:spcPct val="10000"/>
                </a:spcBef>
                <a:spcAft>
                  <a:spcPct val="0"/>
                </a:spcAft>
                <a:buClr>
                  <a:schemeClr val="accent1"/>
                </a:buClr>
                <a:defRPr sz="1500" b="1" i="1">
                  <a:solidFill>
                    <a:schemeClr val="bg1"/>
                  </a:solidFill>
                  <a:latin typeface="Tahoma" panose="020B0604030504040204" pitchFamily="34" charset="0"/>
                </a:defRPr>
              </a:lvl7pPr>
              <a:lvl8pPr marL="3429000" indent="-228600" algn="ctr" eaLnBrk="0" fontAlgn="base" hangingPunct="0">
                <a:spcBef>
                  <a:spcPct val="10000"/>
                </a:spcBef>
                <a:spcAft>
                  <a:spcPct val="0"/>
                </a:spcAft>
                <a:buClr>
                  <a:schemeClr val="accent1"/>
                </a:buClr>
                <a:defRPr sz="1500" b="1" i="1">
                  <a:solidFill>
                    <a:schemeClr val="bg1"/>
                  </a:solidFill>
                  <a:latin typeface="Tahoma" panose="020B0604030504040204" pitchFamily="34" charset="0"/>
                </a:defRPr>
              </a:lvl8pPr>
              <a:lvl9pPr marL="3886200" indent="-228600" algn="ctr" eaLnBrk="0" fontAlgn="base" hangingPunct="0">
                <a:spcBef>
                  <a:spcPct val="10000"/>
                </a:spcBef>
                <a:spcAft>
                  <a:spcPct val="0"/>
                </a:spcAft>
                <a:buClr>
                  <a:schemeClr val="accent1"/>
                </a:buClr>
                <a:defRPr sz="1500" b="1" i="1">
                  <a:solidFill>
                    <a:schemeClr val="bg1"/>
                  </a:solidFill>
                  <a:latin typeface="Tahoma" panose="020B0604030504040204" pitchFamily="34" charset="0"/>
                </a:defRPr>
              </a:lvl9pPr>
            </a:lstStyle>
            <a:p>
              <a:pPr eaLnBrk="1" hangingPunct="1">
                <a:defRPr/>
              </a:pPr>
              <a:endParaRPr lang="en-GB" altLang="en-US" dirty="0"/>
            </a:p>
          </p:txBody>
        </p:sp>
        <p:pic>
          <p:nvPicPr>
            <p:cNvPr id="1034" name="Picture 37" descr="LogoColW"/>
            <p:cNvPicPr>
              <a:picLocks noChangeAspect="1" noChangeArrowheads="1"/>
            </p:cNvPicPr>
            <p:nvPr userDrawn="1"/>
          </p:nvPicPr>
          <p:blipFill>
            <a:blip r:embed="rId15" cstate="print">
              <a:clrChange>
                <a:clrFrom>
                  <a:srgbClr val="FFFFFF"/>
                </a:clrFrom>
                <a:clrTo>
                  <a:srgbClr val="FFFFFF">
                    <a:alpha val="0"/>
                  </a:srgbClr>
                </a:clrTo>
              </a:clrChange>
            </a:blip>
            <a:srcRect/>
            <a:stretch>
              <a:fillRect/>
            </a:stretch>
          </p:blipFill>
          <p:spPr bwMode="auto">
            <a:xfrm>
              <a:off x="240" y="240"/>
              <a:ext cx="528" cy="391"/>
            </a:xfrm>
            <a:prstGeom prst="rect">
              <a:avLst/>
            </a:prstGeom>
            <a:noFill/>
            <a:ln w="9525">
              <a:noFill/>
              <a:miter lim="800000"/>
              <a:headEnd/>
              <a:tailEnd/>
            </a:ln>
          </p:spPr>
        </p:pic>
      </p:grpSp>
    </p:spTree>
  </p:cSld>
  <p:clrMap bg1="dk2" tx1="lt1" bg2="dk1" tx2="lt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ahoma" panose="020B0604030504040204" pitchFamily="34" charset="0"/>
        </a:defRPr>
      </a:lvl2pPr>
      <a:lvl3pPr algn="l" rtl="0" eaLnBrk="0" fontAlgn="base" hangingPunct="0">
        <a:spcBef>
          <a:spcPct val="0"/>
        </a:spcBef>
        <a:spcAft>
          <a:spcPct val="0"/>
        </a:spcAft>
        <a:defRPr sz="3600">
          <a:solidFill>
            <a:schemeClr val="tx2"/>
          </a:solidFill>
          <a:latin typeface="Tahoma" panose="020B0604030504040204" pitchFamily="34" charset="0"/>
        </a:defRPr>
      </a:lvl3pPr>
      <a:lvl4pPr algn="l" rtl="0" eaLnBrk="0" fontAlgn="base" hangingPunct="0">
        <a:spcBef>
          <a:spcPct val="0"/>
        </a:spcBef>
        <a:spcAft>
          <a:spcPct val="0"/>
        </a:spcAft>
        <a:defRPr sz="3600">
          <a:solidFill>
            <a:schemeClr val="tx2"/>
          </a:solidFill>
          <a:latin typeface="Tahoma" panose="020B0604030504040204" pitchFamily="34" charset="0"/>
        </a:defRPr>
      </a:lvl4pPr>
      <a:lvl5pPr algn="l" rtl="0" eaLnBrk="0" fontAlgn="base" hangingPunct="0">
        <a:spcBef>
          <a:spcPct val="0"/>
        </a:spcBef>
        <a:spcAft>
          <a:spcPct val="0"/>
        </a:spcAft>
        <a:defRPr sz="3600">
          <a:solidFill>
            <a:schemeClr val="tx2"/>
          </a:solidFill>
          <a:latin typeface="Tahoma" panose="020B0604030504040204" pitchFamily="34" charset="0"/>
        </a:defRPr>
      </a:lvl5pPr>
      <a:lvl6pPr marL="457200" algn="l" rtl="0" fontAlgn="base">
        <a:spcBef>
          <a:spcPct val="0"/>
        </a:spcBef>
        <a:spcAft>
          <a:spcPct val="0"/>
        </a:spcAft>
        <a:defRPr sz="3600">
          <a:solidFill>
            <a:schemeClr val="tx2"/>
          </a:solidFill>
          <a:latin typeface="Tahoma" panose="020B0604030504040204" pitchFamily="34" charset="0"/>
        </a:defRPr>
      </a:lvl6pPr>
      <a:lvl7pPr marL="914400" algn="l" rtl="0" fontAlgn="base">
        <a:spcBef>
          <a:spcPct val="0"/>
        </a:spcBef>
        <a:spcAft>
          <a:spcPct val="0"/>
        </a:spcAft>
        <a:defRPr sz="3600">
          <a:solidFill>
            <a:schemeClr val="tx2"/>
          </a:solidFill>
          <a:latin typeface="Tahoma" panose="020B0604030504040204" pitchFamily="34" charset="0"/>
        </a:defRPr>
      </a:lvl7pPr>
      <a:lvl8pPr marL="1371600" algn="l" rtl="0" fontAlgn="base">
        <a:spcBef>
          <a:spcPct val="0"/>
        </a:spcBef>
        <a:spcAft>
          <a:spcPct val="0"/>
        </a:spcAft>
        <a:defRPr sz="3600">
          <a:solidFill>
            <a:schemeClr val="tx2"/>
          </a:solidFill>
          <a:latin typeface="Tahoma" panose="020B0604030504040204" pitchFamily="34" charset="0"/>
        </a:defRPr>
      </a:lvl8pPr>
      <a:lvl9pPr marL="1828800" algn="l" rtl="0" fontAlgn="base">
        <a:spcBef>
          <a:spcPct val="0"/>
        </a:spcBef>
        <a:spcAft>
          <a:spcPct val="0"/>
        </a:spcAft>
        <a:defRPr sz="36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folHlink"/>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fission-large-hadron-collider-computer-600w-328577225.jpg"/>
          <p:cNvPicPr>
            <a:picLocks noChangeAspect="1"/>
          </p:cNvPicPr>
          <p:nvPr/>
        </p:nvPicPr>
        <p:blipFill>
          <a:blip r:embed="rId3" cstate="print"/>
          <a:stretch>
            <a:fillRect/>
          </a:stretch>
        </p:blipFill>
        <p:spPr>
          <a:xfrm>
            <a:off x="144496" y="44624"/>
            <a:ext cx="8892000" cy="6813376"/>
          </a:xfrm>
          <a:prstGeom prst="rect">
            <a:avLst/>
          </a:prstGeom>
        </p:spPr>
      </p:pic>
      <p:sp>
        <p:nvSpPr>
          <p:cNvPr id="7" name="Rectangle 28"/>
          <p:cNvSpPr>
            <a:spLocks noChangeArrowheads="1"/>
          </p:cNvSpPr>
          <p:nvPr/>
        </p:nvSpPr>
        <p:spPr bwMode="auto">
          <a:xfrm>
            <a:off x="2051720" y="2924944"/>
            <a:ext cx="5112568" cy="792088"/>
          </a:xfrm>
          <a:prstGeom prst="rect">
            <a:avLst/>
          </a:prstGeom>
          <a:solidFill>
            <a:srgbClr val="003366">
              <a:alpha val="94000"/>
            </a:srgbClr>
          </a:solidFill>
          <a:ln w="9525">
            <a:noFill/>
            <a:miter lim="800000"/>
            <a:headEnd/>
            <a:tailEnd/>
          </a:ln>
          <a:effectLst/>
        </p:spPr>
        <p:txBody>
          <a:bodyPr/>
          <a:lstStyle/>
          <a:p>
            <a:pPr algn="ctr" eaLnBrk="1" hangingPunct="1">
              <a:spcBef>
                <a:spcPct val="20000"/>
              </a:spcBef>
              <a:buClr>
                <a:schemeClr val="accent1"/>
              </a:buClr>
            </a:pPr>
            <a:r>
              <a:rPr lang="en-US" altLang="en-US" sz="1800" dirty="0">
                <a:solidFill>
                  <a:schemeClr val="tx1"/>
                </a:solidFill>
                <a:latin typeface="Calibri" pitchFamily="34" charset="0"/>
              </a:rPr>
              <a:t>Dagmar Adamova (NPI AS CR Prague/Rez) </a:t>
            </a:r>
            <a:endParaRPr lang="en-US" altLang="en-US" sz="1800" dirty="0" smtClean="0">
              <a:solidFill>
                <a:schemeClr val="tx1"/>
              </a:solidFill>
              <a:latin typeface="Calibri" pitchFamily="34" charset="0"/>
            </a:endParaRPr>
          </a:p>
          <a:p>
            <a:pPr algn="ctr" eaLnBrk="1" hangingPunct="1">
              <a:spcBef>
                <a:spcPct val="20000"/>
              </a:spcBef>
              <a:buClr>
                <a:schemeClr val="accent1"/>
              </a:buClr>
            </a:pPr>
            <a:r>
              <a:rPr lang="en-US" altLang="en-US" sz="1800" dirty="0" err="1" smtClean="0">
                <a:solidFill>
                  <a:schemeClr val="tx1"/>
                </a:solidFill>
                <a:latin typeface="Calibri" pitchFamily="34" charset="0"/>
              </a:rPr>
              <a:t>Lanna</a:t>
            </a:r>
            <a:r>
              <a:rPr lang="en-US" altLang="en-US" sz="1800" dirty="0" smtClean="0">
                <a:solidFill>
                  <a:schemeClr val="tx1"/>
                </a:solidFill>
                <a:latin typeface="Calibri" pitchFamily="34" charset="0"/>
              </a:rPr>
              <a:t> 23.6.2021</a:t>
            </a:r>
            <a:endParaRPr lang="cs-CZ" altLang="en-US" sz="1800" dirty="0">
              <a:solidFill>
                <a:schemeClr val="tx1"/>
              </a:solidFill>
              <a:latin typeface="Calibri" pitchFamily="34" charset="0"/>
            </a:endParaRPr>
          </a:p>
        </p:txBody>
      </p:sp>
      <p:sp>
        <p:nvSpPr>
          <p:cNvPr id="9" name="Rectangle 27"/>
          <p:cNvSpPr>
            <a:spLocks noChangeArrowheads="1"/>
          </p:cNvSpPr>
          <p:nvPr/>
        </p:nvSpPr>
        <p:spPr bwMode="auto">
          <a:xfrm>
            <a:off x="251520" y="1412776"/>
            <a:ext cx="8748961" cy="1224136"/>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Preparations for the HL-LHC </a:t>
            </a:r>
            <a:r>
              <a:rPr lang="en-US" altLang="en-US" sz="2400" i="0" dirty="0" err="1" smtClean="0">
                <a:effectLst>
                  <a:outerShdw blurRad="38100" dist="38100" dir="2700000" algn="tl">
                    <a:srgbClr val="000000"/>
                  </a:outerShdw>
                </a:effectLst>
              </a:rPr>
              <a:t>Exascale</a:t>
            </a:r>
            <a:r>
              <a:rPr lang="en-US" altLang="en-US" sz="2400" i="0" dirty="0" smtClean="0">
                <a:effectLst>
                  <a:outerShdw blurRad="38100" dist="38100" dir="2700000" algn="tl">
                    <a:srgbClr val="000000"/>
                  </a:outerShdw>
                </a:effectLst>
              </a:rPr>
              <a:t> computing</a:t>
            </a:r>
          </a:p>
          <a:p>
            <a:pPr algn="ctr" eaLnBrk="1" hangingPunct="1">
              <a:defRPr/>
            </a:pPr>
            <a:r>
              <a:rPr lang="en-US" altLang="en-US" sz="2400" i="0" dirty="0" smtClean="0">
                <a:effectLst>
                  <a:outerShdw blurRad="38100" dist="38100" dir="2700000" algn="tl">
                    <a:srgbClr val="000000"/>
                  </a:outerShdw>
                </a:effectLst>
              </a:rPr>
              <a:t>and</a:t>
            </a:r>
          </a:p>
          <a:p>
            <a:pPr algn="ctr" eaLnBrk="1" hangingPunct="1">
              <a:defRPr/>
            </a:pPr>
            <a:r>
              <a:rPr lang="en-US" altLang="en-US" sz="2400" i="0" dirty="0" smtClean="0">
                <a:effectLst>
                  <a:outerShdw blurRad="38100" dist="38100" dir="2700000" algn="tl">
                    <a:srgbClr val="000000"/>
                  </a:outerShdw>
                </a:effectLst>
              </a:rPr>
              <a:t>The contribution of the Czech Tier-2 center to the WLCG operations</a:t>
            </a:r>
          </a:p>
          <a:p>
            <a:pPr algn="ctr" eaLnBrk="1" hangingPunct="1">
              <a:defRPr/>
            </a:pPr>
            <a:endParaRPr lang="en-US" altLang="en-US" sz="2400" i="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260648"/>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ATLAS and CMS resource needs for HL-LHC</a:t>
            </a:r>
            <a:endParaRPr lang="cs-CZ" altLang="en-US" sz="2400" i="0" dirty="0">
              <a:effectLst>
                <a:outerShdw blurRad="38100" dist="38100" dir="2700000" algn="tl">
                  <a:srgbClr val="000000"/>
                </a:outerShdw>
              </a:effectLst>
            </a:endParaRPr>
          </a:p>
        </p:txBody>
      </p:sp>
      <p:sp>
        <p:nvSpPr>
          <p:cNvPr id="5" name="Rectangle 15"/>
          <p:cNvSpPr>
            <a:spLocks noChangeArrowheads="1"/>
          </p:cNvSpPr>
          <p:nvPr/>
        </p:nvSpPr>
        <p:spPr bwMode="auto">
          <a:xfrm>
            <a:off x="5004048" y="4869160"/>
            <a:ext cx="3888432" cy="1224136"/>
          </a:xfrm>
          <a:prstGeom prst="rect">
            <a:avLst/>
          </a:prstGeom>
          <a:noFill/>
          <a:ln w="9525">
            <a:solidFill>
              <a:srgbClr val="0066FF"/>
            </a:solidFill>
            <a:miter lim="800000"/>
            <a:headEnd/>
            <a:tailEnd/>
          </a:ln>
          <a:effectLst/>
        </p:spPr>
        <p:txBody>
          <a:bodyPr anchorCtr="1"/>
          <a:lstStyle/>
          <a:p>
            <a:pPr algn="ctr" eaLnBrk="1" hangingPunct="1"/>
            <a:r>
              <a:rPr lang="en-US" altLang="en-US" sz="1800" i="0" dirty="0">
                <a:solidFill>
                  <a:srgbClr val="000000"/>
                </a:solidFill>
                <a:latin typeface="Calibri" pitchFamily="34" charset="0"/>
              </a:rPr>
              <a:t>ATLAS:  Anticipated growth in disk capacity towards Run 4.</a:t>
            </a:r>
          </a:p>
          <a:p>
            <a:pPr algn="ctr" eaLnBrk="1" hangingPunct="1"/>
            <a:r>
              <a:rPr lang="en-US" altLang="en-US" sz="1800" dirty="0">
                <a:solidFill>
                  <a:srgbClr val="C00000"/>
                </a:solidFill>
                <a:latin typeface="Calibri" pitchFamily="34" charset="0"/>
              </a:rPr>
              <a:t>Factor ~10 difference between “flat budget” and Physics needs.</a:t>
            </a:r>
          </a:p>
        </p:txBody>
      </p:sp>
      <p:sp>
        <p:nvSpPr>
          <p:cNvPr id="6" name="Rectangle 15"/>
          <p:cNvSpPr>
            <a:spLocks noChangeArrowheads="1"/>
          </p:cNvSpPr>
          <p:nvPr/>
        </p:nvSpPr>
        <p:spPr bwMode="auto">
          <a:xfrm>
            <a:off x="323528" y="1484784"/>
            <a:ext cx="3960440" cy="1152128"/>
          </a:xfrm>
          <a:prstGeom prst="rect">
            <a:avLst/>
          </a:prstGeom>
          <a:noFill/>
          <a:ln w="9525">
            <a:solidFill>
              <a:srgbClr val="0066FF"/>
            </a:solidFill>
            <a:miter lim="800000"/>
            <a:headEnd/>
            <a:tailEnd/>
          </a:ln>
          <a:effectLst/>
        </p:spPr>
        <p:txBody>
          <a:bodyPr anchorCtr="1"/>
          <a:lstStyle/>
          <a:p>
            <a:pPr algn="ctr" eaLnBrk="1" hangingPunct="1"/>
            <a:r>
              <a:rPr lang="en-US" altLang="en-US" sz="1800" i="0" dirty="0">
                <a:solidFill>
                  <a:srgbClr val="000000"/>
                </a:solidFill>
                <a:latin typeface="Calibri" pitchFamily="34" charset="0"/>
              </a:rPr>
              <a:t>CMS:  Anticipated growth in CPU resources towards Run 4.</a:t>
            </a:r>
          </a:p>
          <a:p>
            <a:pPr algn="ctr" eaLnBrk="1" hangingPunct="1"/>
            <a:r>
              <a:rPr lang="en-US" altLang="en-US" sz="1800" dirty="0">
                <a:solidFill>
                  <a:srgbClr val="CC0000"/>
                </a:solidFill>
                <a:latin typeface="Calibri" pitchFamily="34" charset="0"/>
              </a:rPr>
              <a:t>Factor ~6 difference between “flat budget” and Physics needs.</a:t>
            </a:r>
          </a:p>
        </p:txBody>
      </p:sp>
      <p:pic>
        <p:nvPicPr>
          <p:cNvPr id="7" name="Obrázek 6" descr="ATLAS.DIKS..PNG"/>
          <p:cNvPicPr>
            <a:picLocks noChangeAspect="1"/>
          </p:cNvPicPr>
          <p:nvPr/>
        </p:nvPicPr>
        <p:blipFill>
          <a:blip r:embed="rId3" cstate="print"/>
          <a:stretch>
            <a:fillRect/>
          </a:stretch>
        </p:blipFill>
        <p:spPr>
          <a:xfrm>
            <a:off x="179512" y="3212976"/>
            <a:ext cx="4752000" cy="3551278"/>
          </a:xfrm>
          <a:prstGeom prst="rect">
            <a:avLst/>
          </a:prstGeom>
          <a:ln w="25400">
            <a:solidFill>
              <a:schemeClr val="bg1"/>
            </a:solidFill>
          </a:ln>
        </p:spPr>
      </p:pic>
      <p:sp>
        <p:nvSpPr>
          <p:cNvPr id="8" name="Obdélník 7"/>
          <p:cNvSpPr/>
          <p:nvPr/>
        </p:nvSpPr>
        <p:spPr>
          <a:xfrm>
            <a:off x="8532440" y="6418203"/>
            <a:ext cx="504056" cy="323165"/>
          </a:xfrm>
          <a:prstGeom prst="rect">
            <a:avLst/>
          </a:prstGeom>
        </p:spPr>
        <p:txBody>
          <a:bodyPr wrap="square">
            <a:spAutoFit/>
          </a:bodyPr>
          <a:lstStyle/>
          <a:p>
            <a:r>
              <a:rPr lang="en-US" dirty="0" smtClean="0"/>
              <a:t>10</a:t>
            </a:r>
            <a:endParaRPr lang="en-US" dirty="0"/>
          </a:p>
        </p:txBody>
      </p:sp>
      <p:pic>
        <p:nvPicPr>
          <p:cNvPr id="9" name="Obrázek 8" descr="RESOUR.RISE.CMS.PNG"/>
          <p:cNvPicPr>
            <a:picLocks noChangeAspect="1"/>
          </p:cNvPicPr>
          <p:nvPr/>
        </p:nvPicPr>
        <p:blipFill>
          <a:blip r:embed="rId4" cstate="print"/>
          <a:stretch>
            <a:fillRect/>
          </a:stretch>
        </p:blipFill>
        <p:spPr>
          <a:xfrm>
            <a:off x="4427984" y="958252"/>
            <a:ext cx="4608000" cy="2470748"/>
          </a:xfrm>
          <a:prstGeom prst="rect">
            <a:avLst/>
          </a:prstGeom>
          <a:ln w="25400">
            <a:solidFill>
              <a:schemeClr val="bg1"/>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Actions required to be prepared for HL-LHC</a:t>
            </a:r>
            <a:endParaRPr lang="cs-CZ" altLang="en-US" sz="2400" i="0" dirty="0">
              <a:effectLst>
                <a:outerShdw blurRad="38100" dist="38100" dir="2700000" algn="tl">
                  <a:srgbClr val="000000"/>
                </a:outerShdw>
              </a:effectLst>
            </a:endParaRPr>
          </a:p>
        </p:txBody>
      </p:sp>
      <p:sp>
        <p:nvSpPr>
          <p:cNvPr id="3" name="Obdélník 2"/>
          <p:cNvSpPr/>
          <p:nvPr/>
        </p:nvSpPr>
        <p:spPr>
          <a:xfrm>
            <a:off x="107504" y="1196752"/>
            <a:ext cx="8892480" cy="4401205"/>
          </a:xfrm>
          <a:prstGeom prst="rect">
            <a:avLst/>
          </a:prstGeom>
          <a:ln w="15875">
            <a:solidFill>
              <a:srgbClr val="FF0000"/>
            </a:solidFill>
          </a:ln>
        </p:spPr>
        <p:txBody>
          <a:bodyPr wrap="square">
            <a:spAutoFit/>
          </a:bodyPr>
          <a:lstStyle/>
          <a:p>
            <a:pPr marL="457200" indent="-457200">
              <a:buFontTx/>
              <a:buChar char="-"/>
            </a:pPr>
            <a:r>
              <a:rPr lang="en-US" sz="2000" dirty="0">
                <a:solidFill>
                  <a:srgbClr val="C00000"/>
                </a:solidFill>
                <a:latin typeface="Calibri" pitchFamily="34" charset="0"/>
              </a:rPr>
              <a:t>Computation:</a:t>
            </a:r>
            <a:r>
              <a:rPr lang="en-US" sz="2000" b="0" i="0" dirty="0">
                <a:latin typeface="Calibri" pitchFamily="34" charset="0"/>
              </a:rPr>
              <a:t> need to have </a:t>
            </a:r>
            <a:r>
              <a:rPr lang="en-US" sz="2000" b="0" i="0" dirty="0">
                <a:solidFill>
                  <a:srgbClr val="0432FF"/>
                </a:solidFill>
                <a:latin typeface="Calibri" pitchFamily="34" charset="0"/>
              </a:rPr>
              <a:t>enough compute power </a:t>
            </a:r>
            <a:r>
              <a:rPr lang="en-US" sz="2000" b="0" i="0" dirty="0">
                <a:latin typeface="Calibri" pitchFamily="34" charset="0"/>
              </a:rPr>
              <a:t>to process raw and provide enough simulated data. Necessary to </a:t>
            </a:r>
            <a:r>
              <a:rPr lang="en-US" sz="2000" b="0" i="0" dirty="0">
                <a:solidFill>
                  <a:srgbClr val="0432FF"/>
                </a:solidFill>
                <a:latin typeface="Calibri" pitchFamily="34" charset="0"/>
              </a:rPr>
              <a:t>make the best of available technology</a:t>
            </a:r>
            <a:r>
              <a:rPr lang="en-US" sz="2000" b="0" i="0" dirty="0">
                <a:latin typeface="Calibri" pitchFamily="34" charset="0"/>
              </a:rPr>
              <a:t>. Need to be able to </a:t>
            </a:r>
            <a:r>
              <a:rPr lang="en-US" sz="2000" b="0" i="0" dirty="0">
                <a:solidFill>
                  <a:srgbClr val="0432FF"/>
                </a:solidFill>
                <a:latin typeface="Calibri" pitchFamily="34" charset="0"/>
              </a:rPr>
              <a:t>use concurrency</a:t>
            </a:r>
            <a:r>
              <a:rPr lang="en-US" sz="2000" b="0" i="0" dirty="0">
                <a:latin typeface="Calibri" pitchFamily="34" charset="0"/>
              </a:rPr>
              <a:t>.  This means portability, to </a:t>
            </a:r>
            <a:r>
              <a:rPr lang="en-US" sz="2000" b="0" i="0" dirty="0">
                <a:solidFill>
                  <a:srgbClr val="0432FF"/>
                </a:solidFill>
                <a:latin typeface="Calibri" pitchFamily="34" charset="0"/>
              </a:rPr>
              <a:t>allow for HEP code to run on different kind of resources </a:t>
            </a:r>
            <a:r>
              <a:rPr lang="en-US" sz="2000" b="0" i="0" dirty="0">
                <a:latin typeface="Calibri" pitchFamily="34" charset="0"/>
              </a:rPr>
              <a:t>without being re-written. </a:t>
            </a:r>
            <a:r>
              <a:rPr lang="en-US" sz="2000" b="0" i="0" dirty="0">
                <a:solidFill>
                  <a:srgbClr val="0432FF"/>
                </a:solidFill>
                <a:latin typeface="Calibri" pitchFamily="34" charset="0"/>
              </a:rPr>
              <a:t>Need to be able to use </a:t>
            </a:r>
            <a:r>
              <a:rPr lang="en-US" sz="2000" b="0" i="0" dirty="0">
                <a:latin typeface="Calibri" pitchFamily="34" charset="0"/>
              </a:rPr>
              <a:t>external facilities which were not built just for HEP, </a:t>
            </a:r>
            <a:r>
              <a:rPr lang="en-US" sz="2000" b="0" i="0" dirty="0">
                <a:solidFill>
                  <a:srgbClr val="0432FF"/>
                </a:solidFill>
                <a:latin typeface="Calibri" pitchFamily="34" charset="0"/>
              </a:rPr>
              <a:t>e.g. HPC centers</a:t>
            </a:r>
            <a:r>
              <a:rPr lang="en-US" sz="2000" b="0" i="0" dirty="0">
                <a:latin typeface="Calibri" pitchFamily="34" charset="0"/>
              </a:rPr>
              <a:t>.</a:t>
            </a:r>
          </a:p>
          <a:p>
            <a:pPr marL="457200" indent="-457200">
              <a:buFontTx/>
              <a:buChar char="-"/>
            </a:pPr>
            <a:endParaRPr lang="en-US" sz="2000" b="0" i="0" dirty="0">
              <a:latin typeface="Calibri" pitchFamily="34" charset="0"/>
            </a:endParaRPr>
          </a:p>
          <a:p>
            <a:pPr marL="457200" indent="-457200">
              <a:buFontTx/>
              <a:buChar char="-"/>
            </a:pPr>
            <a:r>
              <a:rPr lang="en-US" sz="2000" dirty="0">
                <a:solidFill>
                  <a:srgbClr val="C00000"/>
                </a:solidFill>
                <a:latin typeface="Calibri" pitchFamily="34" charset="0"/>
              </a:rPr>
              <a:t>Storage:</a:t>
            </a:r>
            <a:r>
              <a:rPr lang="en-US" sz="2000" b="0" i="0" dirty="0">
                <a:latin typeface="Calibri" pitchFamily="34" charset="0"/>
              </a:rPr>
              <a:t> need to find enough storage capacity and deliver processed data fast to analysts. Control demand e.g. by </a:t>
            </a:r>
            <a:r>
              <a:rPr lang="en-US" sz="2000" b="0" i="0" dirty="0">
                <a:solidFill>
                  <a:srgbClr val="0432FF"/>
                </a:solidFill>
                <a:latin typeface="Calibri" pitchFamily="34" charset="0"/>
              </a:rPr>
              <a:t>reducing the size of the analysis formats</a:t>
            </a:r>
            <a:r>
              <a:rPr lang="en-US" sz="2000" b="0" i="0" dirty="0">
                <a:latin typeface="Calibri" pitchFamily="34" charset="0"/>
              </a:rPr>
              <a:t>.</a:t>
            </a:r>
          </a:p>
          <a:p>
            <a:pPr marL="457200" indent="-457200">
              <a:buFontTx/>
              <a:buChar char="-"/>
            </a:pPr>
            <a:endParaRPr lang="en-US" sz="2000" b="0" i="0" dirty="0">
              <a:latin typeface="Calibri" pitchFamily="34" charset="0"/>
            </a:endParaRPr>
          </a:p>
          <a:p>
            <a:pPr marL="457200" indent="-457200">
              <a:buFontTx/>
              <a:buChar char="-"/>
            </a:pPr>
            <a:r>
              <a:rPr lang="en-US" sz="2000" dirty="0">
                <a:solidFill>
                  <a:srgbClr val="C00000"/>
                </a:solidFill>
                <a:latin typeface="Calibri" pitchFamily="34" charset="0"/>
              </a:rPr>
              <a:t>Network:</a:t>
            </a:r>
            <a:r>
              <a:rPr lang="en-US" sz="2000" b="0" i="0" dirty="0">
                <a:latin typeface="Calibri" pitchFamily="34" charset="0"/>
              </a:rPr>
              <a:t>  not a real problem these days.  With the explosion of the network traffic due to </a:t>
            </a:r>
            <a:r>
              <a:rPr lang="en-US" sz="2000" b="0" i="0" dirty="0" smtClean="0">
                <a:latin typeface="Calibri" pitchFamily="34" charset="0"/>
              </a:rPr>
              <a:t>social  </a:t>
            </a:r>
            <a:r>
              <a:rPr lang="en-US" sz="2000" b="0" i="0" dirty="0">
                <a:latin typeface="Calibri" pitchFamily="34" charset="0"/>
              </a:rPr>
              <a:t>media, </a:t>
            </a:r>
            <a:r>
              <a:rPr lang="en-US" sz="2000" b="0" i="0" dirty="0">
                <a:solidFill>
                  <a:srgbClr val="0432FF"/>
                </a:solidFill>
                <a:latin typeface="Calibri" pitchFamily="34" charset="0"/>
              </a:rPr>
              <a:t>the global network infrastructure became very robust</a:t>
            </a:r>
            <a:r>
              <a:rPr lang="en-US" sz="2000" b="0" i="0" dirty="0">
                <a:latin typeface="Calibri" pitchFamily="34" charset="0"/>
              </a:rPr>
              <a:t> and the global throughput continues to rise.</a:t>
            </a:r>
          </a:p>
          <a:p>
            <a:pPr marL="457200" indent="-457200">
              <a:buFontTx/>
              <a:buChar char="-"/>
            </a:pPr>
            <a:endParaRPr lang="en-US" sz="2000" b="0" i="0" dirty="0">
              <a:latin typeface="Calibri" pitchFamily="34" charset="0"/>
            </a:endParaRPr>
          </a:p>
          <a:p>
            <a:pPr marL="457200" indent="-457200">
              <a:buFontTx/>
              <a:buChar char="-"/>
            </a:pPr>
            <a:r>
              <a:rPr lang="en-US" sz="2000" dirty="0">
                <a:solidFill>
                  <a:srgbClr val="C00000"/>
                </a:solidFill>
                <a:latin typeface="Calibri" pitchFamily="34" charset="0"/>
              </a:rPr>
              <a:t>Software:</a:t>
            </a:r>
            <a:r>
              <a:rPr lang="en-US" sz="2000" b="0" i="0" dirty="0">
                <a:latin typeface="Calibri" pitchFamily="34" charset="0"/>
              </a:rPr>
              <a:t> </a:t>
            </a:r>
            <a:r>
              <a:rPr lang="en-US" sz="2000" b="0" i="0" dirty="0">
                <a:solidFill>
                  <a:srgbClr val="0432FF"/>
                </a:solidFill>
                <a:latin typeface="Calibri" pitchFamily="34" charset="0"/>
              </a:rPr>
              <a:t>need to provide portability </a:t>
            </a:r>
            <a:r>
              <a:rPr lang="en-US" sz="2000" b="0" i="0" dirty="0">
                <a:latin typeface="Calibri" pitchFamily="34" charset="0"/>
              </a:rPr>
              <a:t>and work on shooting up performance.</a:t>
            </a:r>
          </a:p>
        </p:txBody>
      </p:sp>
      <p:sp>
        <p:nvSpPr>
          <p:cNvPr id="4" name="Obdélník 3"/>
          <p:cNvSpPr/>
          <p:nvPr/>
        </p:nvSpPr>
        <p:spPr>
          <a:xfrm>
            <a:off x="8460432" y="6418203"/>
            <a:ext cx="576064" cy="323165"/>
          </a:xfrm>
          <a:prstGeom prst="rect">
            <a:avLst/>
          </a:prstGeom>
        </p:spPr>
        <p:txBody>
          <a:bodyPr wrap="square">
            <a:spAutoFit/>
          </a:bodyPr>
          <a:lstStyle/>
          <a:p>
            <a:r>
              <a:rPr lang="en-US" dirty="0" smtClean="0"/>
              <a:t>11</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260648"/>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Portability and Machine Learning</a:t>
            </a:r>
            <a:endParaRPr lang="cs-CZ" altLang="en-US" sz="2400" i="0" dirty="0">
              <a:effectLst>
                <a:outerShdw blurRad="38100" dist="38100" dir="2700000" algn="tl">
                  <a:srgbClr val="000000"/>
                </a:outerShdw>
              </a:effectLst>
            </a:endParaRPr>
          </a:p>
        </p:txBody>
      </p:sp>
      <p:sp>
        <p:nvSpPr>
          <p:cNvPr id="3" name="Obdélník 2"/>
          <p:cNvSpPr/>
          <p:nvPr/>
        </p:nvSpPr>
        <p:spPr>
          <a:xfrm>
            <a:off x="144016" y="836712"/>
            <a:ext cx="8892480" cy="5632311"/>
          </a:xfrm>
          <a:prstGeom prst="rect">
            <a:avLst/>
          </a:prstGeom>
          <a:ln w="15875">
            <a:solidFill>
              <a:srgbClr val="FF0000"/>
            </a:solidFill>
          </a:ln>
        </p:spPr>
        <p:txBody>
          <a:bodyPr wrap="square">
            <a:spAutoFit/>
          </a:bodyPr>
          <a:lstStyle/>
          <a:p>
            <a:pPr marL="457200" indent="-457200"/>
            <a:r>
              <a:rPr lang="en-US" sz="2000" b="0" i="0" dirty="0">
                <a:latin typeface="Calibri" pitchFamily="34" charset="0"/>
              </a:rPr>
              <a:t>- 	To speed up the existing code: </a:t>
            </a:r>
            <a:r>
              <a:rPr lang="en-US" sz="2000" b="0" i="0" dirty="0">
                <a:solidFill>
                  <a:srgbClr val="FF0000"/>
                </a:solidFill>
                <a:latin typeface="Calibri" pitchFamily="34" charset="0"/>
              </a:rPr>
              <a:t>either optimize or use concurrency</a:t>
            </a:r>
            <a:r>
              <a:rPr lang="en-US" sz="2000" b="0" i="0" dirty="0">
                <a:latin typeface="Calibri" pitchFamily="34" charset="0"/>
              </a:rPr>
              <a:t>. Use of multi threading rather extensive.  Done on existing x86 architecture.</a:t>
            </a:r>
          </a:p>
          <a:p>
            <a:pPr marL="457200" indent="-457200">
              <a:buFontTx/>
              <a:buChar char="-"/>
            </a:pPr>
            <a:endParaRPr lang="en-US" sz="2000" b="0" i="0" dirty="0">
              <a:latin typeface="Calibri" pitchFamily="34" charset="0"/>
            </a:endParaRPr>
          </a:p>
          <a:p>
            <a:pPr marL="457200" indent="-457200">
              <a:buFontTx/>
              <a:buChar char="-"/>
            </a:pPr>
            <a:r>
              <a:rPr lang="en-US" sz="2000" b="0" i="0" dirty="0">
                <a:solidFill>
                  <a:srgbClr val="FF0000"/>
                </a:solidFill>
                <a:latin typeface="Calibri" pitchFamily="34" charset="0"/>
              </a:rPr>
              <a:t>More speed-up using GPUs</a:t>
            </a:r>
            <a:r>
              <a:rPr lang="en-US" sz="2000" b="0" i="0" dirty="0">
                <a:latin typeface="Calibri" pitchFamily="34" charset="0"/>
              </a:rPr>
              <a:t>.  Number of portability languages developed -  to access heterogenous hardware - no need to re-write the existing code to be portable.</a:t>
            </a:r>
          </a:p>
          <a:p>
            <a:pPr marL="457200" indent="-457200">
              <a:buFontTx/>
              <a:buChar char="-"/>
            </a:pPr>
            <a:endParaRPr lang="en-US" sz="2000" b="0" i="0" dirty="0">
              <a:latin typeface="Calibri" pitchFamily="34" charset="0"/>
            </a:endParaRPr>
          </a:p>
          <a:p>
            <a:pPr marL="457200" indent="-457200">
              <a:buFontTx/>
              <a:buChar char="-"/>
            </a:pPr>
            <a:r>
              <a:rPr lang="en-US" sz="2000" b="0" i="0" dirty="0">
                <a:latin typeface="Calibri" pitchFamily="34" charset="0"/>
              </a:rPr>
              <a:t>HPCC: In July 2020, </a:t>
            </a:r>
            <a:r>
              <a:rPr lang="en-US" sz="2000" b="0" i="0" dirty="0">
                <a:solidFill>
                  <a:srgbClr val="FF0000"/>
                </a:solidFill>
                <a:latin typeface="Calibri" pitchFamily="34" charset="0"/>
              </a:rPr>
              <a:t>CERN together with three other research organisations formed</a:t>
            </a:r>
            <a:r>
              <a:rPr lang="en-US" sz="2000" b="0" i="0" dirty="0">
                <a:latin typeface="Calibri" pitchFamily="34" charset="0"/>
              </a:rPr>
              <a:t> </a:t>
            </a:r>
            <a:r>
              <a:rPr lang="en-US" sz="2000" b="0" i="0" dirty="0">
                <a:solidFill>
                  <a:srgbClr val="FF0000"/>
                </a:solidFill>
                <a:latin typeface="Calibri" pitchFamily="34" charset="0"/>
              </a:rPr>
              <a:t>a collaboration to deal with the challenges related to the use of high-performance computing (HPC) </a:t>
            </a:r>
            <a:r>
              <a:rPr lang="en-US" sz="2000" b="0" i="0" dirty="0">
                <a:latin typeface="Calibri" pitchFamily="34" charset="0"/>
              </a:rPr>
              <a:t>to support large, data-intensive science projects like WLCG. The members of the collaboration are CERN, SKAO, GÉANT and PRACE (the Partnership for Advanced Computing in Europe).</a:t>
            </a:r>
          </a:p>
          <a:p>
            <a:pPr marL="457200" indent="-457200">
              <a:buFontTx/>
              <a:buChar char="-"/>
            </a:pPr>
            <a:endParaRPr lang="en-US" sz="2000" b="0" i="0" dirty="0">
              <a:latin typeface="Calibri" pitchFamily="34" charset="0"/>
            </a:endParaRPr>
          </a:p>
          <a:p>
            <a:pPr marL="457200" indent="-457200">
              <a:buFontTx/>
              <a:buChar char="-"/>
            </a:pPr>
            <a:r>
              <a:rPr lang="en-US" sz="2000" b="0" i="0" dirty="0">
                <a:solidFill>
                  <a:srgbClr val="FF0000"/>
                </a:solidFill>
                <a:latin typeface="Calibri" pitchFamily="34" charset="0"/>
              </a:rPr>
              <a:t>Machine learning:</a:t>
            </a:r>
          </a:p>
          <a:p>
            <a:pPr marL="457200" indent="-457200"/>
            <a:r>
              <a:rPr lang="en-US" sz="2000" b="0" i="0" dirty="0">
                <a:latin typeface="Calibri" pitchFamily="34" charset="0"/>
              </a:rPr>
              <a:t>        - </a:t>
            </a:r>
            <a:r>
              <a:rPr lang="en-US" sz="2000" b="0" i="0" dirty="0">
                <a:solidFill>
                  <a:srgbClr val="FF0000"/>
                </a:solidFill>
                <a:latin typeface="Calibri" pitchFamily="34" charset="0"/>
              </a:rPr>
              <a:t>has been used in the HEP community since the LEP days</a:t>
            </a:r>
            <a:r>
              <a:rPr lang="en-US" sz="2000" b="0" i="0" dirty="0">
                <a:latin typeface="Calibri" pitchFamily="34" charset="0"/>
              </a:rPr>
              <a:t>.</a:t>
            </a:r>
          </a:p>
          <a:p>
            <a:pPr marL="457200" indent="-457200"/>
            <a:r>
              <a:rPr lang="en-US" sz="2000" b="0" i="0" dirty="0">
                <a:latin typeface="Calibri" pitchFamily="34" charset="0"/>
              </a:rPr>
              <a:t>        - recently huge advances in deep learning – rely on large neural networks</a:t>
            </a:r>
          </a:p>
          <a:p>
            <a:pPr marL="457200" indent="-457200"/>
            <a:r>
              <a:rPr lang="en-US" sz="2000" b="0" i="0" dirty="0">
                <a:latin typeface="Calibri" pitchFamily="34" charset="0"/>
              </a:rPr>
              <a:t>        - software for building complex neural networks available.</a:t>
            </a:r>
          </a:p>
          <a:p>
            <a:pPr marL="457200" indent="-457200"/>
            <a:r>
              <a:rPr lang="en-US" sz="2000" b="0" i="0" dirty="0">
                <a:latin typeface="Calibri" pitchFamily="34" charset="0"/>
              </a:rPr>
              <a:t>        - </a:t>
            </a:r>
            <a:r>
              <a:rPr lang="en-US" sz="2000" b="0" i="0" dirty="0">
                <a:solidFill>
                  <a:srgbClr val="FF0000"/>
                </a:solidFill>
                <a:latin typeface="Calibri" pitchFamily="34" charset="0"/>
              </a:rPr>
              <a:t>deep learning used in HEP simulation and analysis.</a:t>
            </a:r>
          </a:p>
        </p:txBody>
      </p:sp>
      <p:sp>
        <p:nvSpPr>
          <p:cNvPr id="5" name="Obdélník 4"/>
          <p:cNvSpPr/>
          <p:nvPr/>
        </p:nvSpPr>
        <p:spPr>
          <a:xfrm>
            <a:off x="8460432" y="6418203"/>
            <a:ext cx="576064" cy="323165"/>
          </a:xfrm>
          <a:prstGeom prst="rect">
            <a:avLst/>
          </a:prstGeom>
        </p:spPr>
        <p:txBody>
          <a:bodyPr wrap="square">
            <a:spAutoFit/>
          </a:bodyPr>
          <a:lstStyle/>
          <a:p>
            <a:r>
              <a:rPr lang="en-US" dirty="0" smtClean="0"/>
              <a:t>12</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Simulation</a:t>
            </a:r>
            <a:endParaRPr lang="cs-CZ" altLang="en-US" sz="2400" i="0" dirty="0">
              <a:effectLst>
                <a:outerShdw blurRad="38100" dist="38100" dir="2700000" algn="tl">
                  <a:srgbClr val="000000"/>
                </a:outerShdw>
              </a:effectLst>
            </a:endParaRPr>
          </a:p>
        </p:txBody>
      </p:sp>
      <p:pic>
        <p:nvPicPr>
          <p:cNvPr id="1027" name="Picture 3"/>
          <p:cNvPicPr>
            <a:picLocks noChangeAspect="1" noChangeArrowheads="1"/>
          </p:cNvPicPr>
          <p:nvPr/>
        </p:nvPicPr>
        <p:blipFill>
          <a:blip r:embed="rId3" cstate="print"/>
          <a:srcRect/>
          <a:stretch>
            <a:fillRect/>
          </a:stretch>
        </p:blipFill>
        <p:spPr bwMode="auto">
          <a:xfrm>
            <a:off x="0" y="1412776"/>
            <a:ext cx="9180000" cy="5162831"/>
          </a:xfrm>
          <a:prstGeom prst="rect">
            <a:avLst/>
          </a:prstGeom>
          <a:noFill/>
          <a:ln w="9525">
            <a:noFill/>
            <a:miter lim="800000"/>
            <a:headEnd/>
            <a:tailEnd/>
          </a:ln>
        </p:spPr>
      </p:pic>
      <p:sp>
        <p:nvSpPr>
          <p:cNvPr id="4" name="Rectangle 15"/>
          <p:cNvSpPr>
            <a:spLocks noChangeArrowheads="1"/>
          </p:cNvSpPr>
          <p:nvPr/>
        </p:nvSpPr>
        <p:spPr bwMode="auto">
          <a:xfrm>
            <a:off x="5076056" y="1124744"/>
            <a:ext cx="3528392" cy="792088"/>
          </a:xfrm>
          <a:prstGeom prst="rect">
            <a:avLst/>
          </a:prstGeom>
          <a:noFill/>
          <a:ln w="9525">
            <a:solidFill>
              <a:srgbClr val="0066FF"/>
            </a:solidFill>
            <a:miter lim="800000"/>
            <a:headEnd/>
            <a:tailEnd/>
          </a:ln>
          <a:effectLst/>
        </p:spPr>
        <p:txBody>
          <a:bodyPr anchorCtr="1"/>
          <a:lstStyle/>
          <a:p>
            <a:pPr algn="ctr" eaLnBrk="1" hangingPunct="1"/>
            <a:r>
              <a:rPr lang="en-US" altLang="en-US" sz="1400" dirty="0">
                <a:solidFill>
                  <a:srgbClr val="FF0000"/>
                </a:solidFill>
                <a:latin typeface="Calibri" pitchFamily="34" charset="0"/>
              </a:rPr>
              <a:t> Monte Carlo simulations are highly parallelizable, which makes them a  great target for GPU computation.</a:t>
            </a:r>
          </a:p>
          <a:p>
            <a:pPr algn="ctr" eaLnBrk="1" hangingPunct="1"/>
            <a:endParaRPr lang="en-US" altLang="en-US" sz="1400" dirty="0">
              <a:solidFill>
                <a:srgbClr val="FF0000"/>
              </a:solidFill>
              <a:latin typeface="Calibri" pitchFamily="34" charset="0"/>
            </a:endParaRPr>
          </a:p>
        </p:txBody>
      </p:sp>
      <p:sp>
        <p:nvSpPr>
          <p:cNvPr id="5" name="Rectangle 15"/>
          <p:cNvSpPr>
            <a:spLocks noChangeArrowheads="1"/>
          </p:cNvSpPr>
          <p:nvPr/>
        </p:nvSpPr>
        <p:spPr bwMode="auto">
          <a:xfrm>
            <a:off x="683568" y="1124744"/>
            <a:ext cx="3744416" cy="504056"/>
          </a:xfrm>
          <a:prstGeom prst="rect">
            <a:avLst/>
          </a:prstGeom>
          <a:noFill/>
          <a:ln w="9525">
            <a:solidFill>
              <a:srgbClr val="0066FF"/>
            </a:solidFill>
            <a:miter lim="800000"/>
            <a:headEnd/>
            <a:tailEnd/>
          </a:ln>
          <a:effectLst/>
        </p:spPr>
        <p:txBody>
          <a:bodyPr anchorCtr="1"/>
          <a:lstStyle/>
          <a:p>
            <a:pPr algn="ctr" eaLnBrk="1" hangingPunct="1"/>
            <a:r>
              <a:rPr lang="en-US" altLang="en-US" sz="1400" dirty="0">
                <a:solidFill>
                  <a:srgbClr val="FF0000"/>
                </a:solidFill>
                <a:latin typeface="Calibri" pitchFamily="34" charset="0"/>
              </a:rPr>
              <a:t>Detector simulation is </a:t>
            </a:r>
          </a:p>
          <a:p>
            <a:pPr algn="ctr" eaLnBrk="1" hangingPunct="1"/>
            <a:r>
              <a:rPr lang="en-US" altLang="en-US" sz="1400" dirty="0">
                <a:solidFill>
                  <a:srgbClr val="FF0000"/>
                </a:solidFill>
                <a:latin typeface="Calibri" pitchFamily="34" charset="0"/>
              </a:rPr>
              <a:t>the largest consumer of CPU time in HEP.</a:t>
            </a:r>
          </a:p>
        </p:txBody>
      </p:sp>
      <p:sp>
        <p:nvSpPr>
          <p:cNvPr id="6" name="Obdélník 5"/>
          <p:cNvSpPr/>
          <p:nvPr/>
        </p:nvSpPr>
        <p:spPr>
          <a:xfrm>
            <a:off x="8532440" y="6418203"/>
            <a:ext cx="504056" cy="323165"/>
          </a:xfrm>
          <a:prstGeom prst="rect">
            <a:avLst/>
          </a:prstGeom>
        </p:spPr>
        <p:txBody>
          <a:bodyPr wrap="square">
            <a:spAutoFit/>
          </a:bodyPr>
          <a:lstStyle/>
          <a:p>
            <a:r>
              <a:rPr lang="en-US" dirty="0" smtClean="0"/>
              <a:t>13</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Simulation, Fast simulation and ML</a:t>
            </a:r>
            <a:endParaRPr lang="cs-CZ" altLang="en-US" sz="2400" i="0" dirty="0">
              <a:effectLst>
                <a:outerShdw blurRad="38100" dist="38100" dir="2700000" algn="tl">
                  <a:srgbClr val="000000"/>
                </a:outerShdw>
              </a:effectLst>
            </a:endParaRPr>
          </a:p>
        </p:txBody>
      </p:sp>
      <p:sp>
        <p:nvSpPr>
          <p:cNvPr id="4" name="Obdélník 3"/>
          <p:cNvSpPr/>
          <p:nvPr/>
        </p:nvSpPr>
        <p:spPr>
          <a:xfrm>
            <a:off x="144016" y="836712"/>
            <a:ext cx="8892480" cy="3477875"/>
          </a:xfrm>
          <a:prstGeom prst="rect">
            <a:avLst/>
          </a:prstGeom>
          <a:ln w="15875">
            <a:solidFill>
              <a:srgbClr val="FF0000"/>
            </a:solidFill>
          </a:ln>
        </p:spPr>
        <p:txBody>
          <a:bodyPr wrap="square">
            <a:spAutoFit/>
          </a:bodyPr>
          <a:lstStyle/>
          <a:p>
            <a:pPr marL="457200" indent="-457200"/>
            <a:r>
              <a:rPr lang="en-US" sz="2000" i="0" dirty="0">
                <a:solidFill>
                  <a:srgbClr val="FF0000"/>
                </a:solidFill>
                <a:latin typeface="Calibri" pitchFamily="34" charset="0"/>
              </a:rPr>
              <a:t>To speed-up simulation:</a:t>
            </a:r>
          </a:p>
          <a:p>
            <a:pPr marL="457200" indent="-457200"/>
            <a:r>
              <a:rPr lang="en-US" sz="2000" b="0" i="0" dirty="0">
                <a:latin typeface="Calibri" pitchFamily="34" charset="0"/>
              </a:rPr>
              <a:t>-	Optimization of the current Geant4 code to run faster</a:t>
            </a:r>
          </a:p>
          <a:p>
            <a:pPr marL="457200" indent="-457200">
              <a:buFontTx/>
              <a:buChar char="-"/>
            </a:pPr>
            <a:r>
              <a:rPr lang="en-US" sz="2000" b="0" i="0" dirty="0">
                <a:latin typeface="Calibri" pitchFamily="34" charset="0"/>
              </a:rPr>
              <a:t>Adapt simulation to </a:t>
            </a:r>
            <a:r>
              <a:rPr lang="en-US" sz="2000" b="0" i="0" dirty="0" err="1" smtClean="0">
                <a:latin typeface="Calibri" pitchFamily="34" charset="0"/>
              </a:rPr>
              <a:t>heterogenous</a:t>
            </a:r>
            <a:r>
              <a:rPr lang="en-US" sz="2000" b="0" i="0" dirty="0" smtClean="0">
                <a:latin typeface="Calibri" pitchFamily="34" charset="0"/>
              </a:rPr>
              <a:t> architectures </a:t>
            </a:r>
            <a:r>
              <a:rPr lang="en-US" sz="2000" b="0" i="0" dirty="0">
                <a:latin typeface="Calibri" pitchFamily="34" charset="0"/>
              </a:rPr>
              <a:t>like GPUs</a:t>
            </a:r>
          </a:p>
          <a:p>
            <a:pPr marL="457200" indent="-457200">
              <a:buFontTx/>
              <a:buChar char="-"/>
            </a:pPr>
            <a:r>
              <a:rPr lang="en-US" sz="2000" b="0" i="0" dirty="0">
                <a:latin typeface="Calibri" pitchFamily="34" charset="0"/>
              </a:rPr>
              <a:t>Plug  trained network back into simulation via Geant4 ML models</a:t>
            </a:r>
          </a:p>
          <a:p>
            <a:pPr marL="457200" indent="-457200"/>
            <a:r>
              <a:rPr lang="en-US" sz="2000" i="0" dirty="0">
                <a:solidFill>
                  <a:srgbClr val="FF0000"/>
                </a:solidFill>
                <a:latin typeface="Calibri" pitchFamily="34" charset="0"/>
              </a:rPr>
              <a:t>Fast simulation is usually</a:t>
            </a:r>
          </a:p>
          <a:p>
            <a:pPr marL="457200" indent="-457200">
              <a:buFontTx/>
              <a:buChar char="-"/>
            </a:pPr>
            <a:r>
              <a:rPr lang="en-US" sz="2000" b="0" i="0" dirty="0">
                <a:latin typeface="Calibri" pitchFamily="34" charset="0"/>
              </a:rPr>
              <a:t>Experiment dependent</a:t>
            </a:r>
          </a:p>
          <a:p>
            <a:pPr marL="457200" indent="-457200">
              <a:buFontTx/>
              <a:buChar char="-"/>
            </a:pPr>
            <a:r>
              <a:rPr lang="en-US" sz="2000" b="0" i="0" dirty="0">
                <a:latin typeface="Calibri" pitchFamily="34" charset="0"/>
              </a:rPr>
              <a:t>Simplified, </a:t>
            </a:r>
            <a:r>
              <a:rPr lang="en-US" sz="2000" b="0" i="0" dirty="0" smtClean="0">
                <a:latin typeface="Calibri" pitchFamily="34" charset="0"/>
              </a:rPr>
              <a:t>automatic, </a:t>
            </a:r>
            <a:r>
              <a:rPr lang="en-US" sz="2000" b="0" i="0" dirty="0">
                <a:latin typeface="Calibri" pitchFamily="34" charset="0"/>
              </a:rPr>
              <a:t>easy way to extract parameters</a:t>
            </a:r>
          </a:p>
          <a:p>
            <a:pPr marL="457200" indent="-457200"/>
            <a:r>
              <a:rPr lang="en-US" sz="2000" i="0" dirty="0">
                <a:solidFill>
                  <a:srgbClr val="FF0000"/>
                </a:solidFill>
                <a:latin typeface="Calibri" pitchFamily="34" charset="0"/>
              </a:rPr>
              <a:t>Improve Fast simulation:</a:t>
            </a:r>
          </a:p>
          <a:p>
            <a:pPr marL="457200" indent="-457200"/>
            <a:r>
              <a:rPr lang="en-US" sz="2000" b="0" i="0" dirty="0">
                <a:latin typeface="Calibri" pitchFamily="34" charset="0"/>
              </a:rPr>
              <a:t>-	Use of Deep Learning</a:t>
            </a:r>
          </a:p>
          <a:p>
            <a:pPr marL="457200" indent="-457200">
              <a:buFontTx/>
              <a:buChar char="-"/>
            </a:pPr>
            <a:r>
              <a:rPr lang="en-US" sz="2000" b="0" i="0" dirty="0">
                <a:latin typeface="Calibri" pitchFamily="34" charset="0"/>
              </a:rPr>
              <a:t>Use of Library of deposits</a:t>
            </a:r>
          </a:p>
          <a:p>
            <a:pPr marL="457200" indent="-457200">
              <a:buFontTx/>
              <a:buChar char="-"/>
            </a:pPr>
            <a:r>
              <a:rPr lang="en-US" sz="2000" b="0" i="0" dirty="0">
                <a:latin typeface="Calibri" pitchFamily="34" charset="0"/>
              </a:rPr>
              <a:t>Improve Physics fidelity of Fast simulation</a:t>
            </a:r>
          </a:p>
        </p:txBody>
      </p:sp>
      <p:sp>
        <p:nvSpPr>
          <p:cNvPr id="5" name="Obdélník 4"/>
          <p:cNvSpPr/>
          <p:nvPr/>
        </p:nvSpPr>
        <p:spPr>
          <a:xfrm>
            <a:off x="179512" y="4913873"/>
            <a:ext cx="8892480" cy="1323439"/>
          </a:xfrm>
          <a:prstGeom prst="rect">
            <a:avLst/>
          </a:prstGeom>
          <a:ln w="15875">
            <a:solidFill>
              <a:srgbClr val="FF0000"/>
            </a:solidFill>
          </a:ln>
        </p:spPr>
        <p:txBody>
          <a:bodyPr wrap="square">
            <a:spAutoFit/>
          </a:bodyPr>
          <a:lstStyle/>
          <a:p>
            <a:pPr marL="457200" indent="-457200"/>
            <a:r>
              <a:rPr lang="en-US" sz="2000" i="0" dirty="0">
                <a:solidFill>
                  <a:srgbClr val="FF0000"/>
                </a:solidFill>
                <a:latin typeface="Calibri" pitchFamily="34" charset="0"/>
              </a:rPr>
              <a:t>Fast Simulation Parametric and Machine Learning </a:t>
            </a:r>
            <a:r>
              <a:rPr lang="en-US" sz="2000" i="0" dirty="0">
                <a:latin typeface="Calibri" pitchFamily="34" charset="0"/>
              </a:rPr>
              <a:t>	 </a:t>
            </a:r>
          </a:p>
          <a:p>
            <a:pPr marL="457200" indent="-457200"/>
            <a:r>
              <a:rPr lang="en-US" sz="2000" b="0" i="0" dirty="0">
                <a:latin typeface="Calibri" pitchFamily="34" charset="0"/>
              </a:rPr>
              <a:t>-	</a:t>
            </a:r>
            <a:r>
              <a:rPr lang="en-US" sz="2000" b="0" i="0" dirty="0" err="1">
                <a:latin typeface="Calibri" pitchFamily="34" charset="0"/>
              </a:rPr>
              <a:t>GFlash</a:t>
            </a:r>
            <a:r>
              <a:rPr lang="en-US" sz="2000" b="0" i="0" dirty="0">
                <a:latin typeface="Calibri" pitchFamily="34" charset="0"/>
              </a:rPr>
              <a:t> - historical parameterization of calorimeter energy deposition.</a:t>
            </a:r>
          </a:p>
          <a:p>
            <a:pPr marL="457200" indent="-457200"/>
            <a:r>
              <a:rPr lang="en-US" sz="2000" b="0" i="0" dirty="0">
                <a:latin typeface="Calibri" pitchFamily="34" charset="0"/>
              </a:rPr>
              <a:t>	Working to improve both the speed and accuracy of the implementation.</a:t>
            </a:r>
          </a:p>
          <a:p>
            <a:pPr marL="457200" indent="-457200"/>
            <a:r>
              <a:rPr lang="en-US" sz="2000" b="0" i="0" dirty="0">
                <a:latin typeface="Calibri" pitchFamily="34" charset="0"/>
              </a:rPr>
              <a:t>-	</a:t>
            </a:r>
            <a:r>
              <a:rPr lang="en-US" sz="2000" b="0" i="0" dirty="0">
                <a:solidFill>
                  <a:srgbClr val="0432FF"/>
                </a:solidFill>
                <a:latin typeface="Calibri" pitchFamily="34" charset="0"/>
              </a:rPr>
              <a:t>Auto-regressive neural networks training on different calorimeter data</a:t>
            </a:r>
            <a:r>
              <a:rPr lang="en-US" sz="2000" b="0" i="0" dirty="0">
                <a:latin typeface="Calibri" pitchFamily="34" charset="0"/>
              </a:rPr>
              <a:t>.</a:t>
            </a:r>
          </a:p>
        </p:txBody>
      </p:sp>
      <p:sp>
        <p:nvSpPr>
          <p:cNvPr id="6" name="Obdélník 5"/>
          <p:cNvSpPr/>
          <p:nvPr/>
        </p:nvSpPr>
        <p:spPr>
          <a:xfrm>
            <a:off x="8532440" y="6418203"/>
            <a:ext cx="504056" cy="323165"/>
          </a:xfrm>
          <a:prstGeom prst="rect">
            <a:avLst/>
          </a:prstGeom>
        </p:spPr>
        <p:txBody>
          <a:bodyPr wrap="square">
            <a:spAutoFit/>
          </a:bodyPr>
          <a:lstStyle/>
          <a:p>
            <a:r>
              <a:rPr lang="en-US" dirty="0" smtClean="0"/>
              <a:t>14</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cs-CZ" altLang="en-US" sz="2400" i="0" dirty="0">
                <a:effectLst>
                  <a:outerShdw blurRad="38100" dist="38100" dir="2700000" algn="tl">
                    <a:srgbClr val="000000"/>
                  </a:outerShdw>
                </a:effectLst>
              </a:rPr>
              <a:t>Parton-level Monte Carlo generators</a:t>
            </a:r>
          </a:p>
          <a:p>
            <a:pPr algn="ctr" eaLnBrk="1" hangingPunct="1">
              <a:defRPr/>
            </a:pPr>
            <a:endParaRPr lang="cs-CZ" altLang="en-US" sz="2400" i="0" dirty="0">
              <a:effectLst>
                <a:outerShdw blurRad="38100" dist="38100" dir="2700000" algn="tl">
                  <a:srgbClr val="000000"/>
                </a:outerShdw>
              </a:effectLst>
            </a:endParaRPr>
          </a:p>
        </p:txBody>
      </p:sp>
      <p:sp>
        <p:nvSpPr>
          <p:cNvPr id="3" name="Obdélník 2"/>
          <p:cNvSpPr/>
          <p:nvPr/>
        </p:nvSpPr>
        <p:spPr>
          <a:xfrm>
            <a:off x="0" y="965046"/>
            <a:ext cx="8820000" cy="1815882"/>
          </a:xfrm>
          <a:prstGeom prst="rect">
            <a:avLst/>
          </a:prstGeom>
          <a:ln w="15875">
            <a:solidFill>
              <a:srgbClr val="FF0000"/>
            </a:solidFill>
          </a:ln>
        </p:spPr>
        <p:txBody>
          <a:bodyPr wrap="square">
            <a:spAutoFit/>
          </a:bodyPr>
          <a:lstStyle/>
          <a:p>
            <a:pPr marL="457200" indent="-457200">
              <a:buFontTx/>
              <a:buChar char="-"/>
            </a:pPr>
            <a:r>
              <a:rPr lang="en-US" sz="1800" b="0" i="0" dirty="0">
                <a:latin typeface="Calibri" pitchFamily="34" charset="0"/>
              </a:rPr>
              <a:t>Currently, the MC generators are not dramatic CPU consumers but this will change in the time of HL-LHC due to huge pile-up.</a:t>
            </a:r>
          </a:p>
          <a:p>
            <a:pPr marL="457200" indent="-457200">
              <a:buFontTx/>
              <a:buChar char="-"/>
            </a:pPr>
            <a:r>
              <a:rPr lang="en-US" sz="1800" b="0" i="0" dirty="0">
                <a:latin typeface="Calibri" pitchFamily="34" charset="0"/>
              </a:rPr>
              <a:t>Behind most predictions for LHC phenomenology lies the numerical computation of  basic integrals computed numerically using MC methods.</a:t>
            </a:r>
          </a:p>
          <a:p>
            <a:pPr marL="457200" indent="-457200">
              <a:buFontTx/>
              <a:buChar char="-"/>
            </a:pPr>
            <a:r>
              <a:rPr lang="en-US" sz="2000" dirty="0">
                <a:solidFill>
                  <a:srgbClr val="FF0000"/>
                </a:solidFill>
                <a:latin typeface="Calibri" pitchFamily="34" charset="0"/>
              </a:rPr>
              <a:t>GPU computation can increase the performance of the integrator by more than an order of magnitude.</a:t>
            </a:r>
          </a:p>
        </p:txBody>
      </p:sp>
      <p:pic>
        <p:nvPicPr>
          <p:cNvPr id="4" name="Obrázek 3" descr="graf6.png"/>
          <p:cNvPicPr>
            <a:picLocks noChangeAspect="1"/>
          </p:cNvPicPr>
          <p:nvPr/>
        </p:nvPicPr>
        <p:blipFill>
          <a:blip r:embed="rId3" cstate="print"/>
          <a:stretch>
            <a:fillRect/>
          </a:stretch>
        </p:blipFill>
        <p:spPr>
          <a:xfrm>
            <a:off x="403390" y="3143221"/>
            <a:ext cx="4888145" cy="3382124"/>
          </a:xfrm>
          <a:prstGeom prst="rect">
            <a:avLst/>
          </a:prstGeom>
          <a:ln>
            <a:solidFill>
              <a:srgbClr val="FFA496"/>
            </a:solidFill>
          </a:ln>
        </p:spPr>
      </p:pic>
      <p:pic>
        <p:nvPicPr>
          <p:cNvPr id="5" name="Obrázek 4" descr="integral6.png"/>
          <p:cNvPicPr>
            <a:picLocks noChangeAspect="1"/>
          </p:cNvPicPr>
          <p:nvPr/>
        </p:nvPicPr>
        <p:blipFill>
          <a:blip r:embed="rId4" cstate="print"/>
          <a:stretch>
            <a:fillRect/>
          </a:stretch>
        </p:blipFill>
        <p:spPr>
          <a:xfrm>
            <a:off x="5940464" y="4637362"/>
            <a:ext cx="2808000" cy="591838"/>
          </a:xfrm>
          <a:prstGeom prst="rect">
            <a:avLst/>
          </a:prstGeom>
        </p:spPr>
      </p:pic>
      <p:sp>
        <p:nvSpPr>
          <p:cNvPr id="6" name="Rectangle 15"/>
          <p:cNvSpPr>
            <a:spLocks noChangeArrowheads="1"/>
          </p:cNvSpPr>
          <p:nvPr/>
        </p:nvSpPr>
        <p:spPr bwMode="auto">
          <a:xfrm>
            <a:off x="5508104" y="3861048"/>
            <a:ext cx="3024336" cy="432048"/>
          </a:xfrm>
          <a:prstGeom prst="rect">
            <a:avLst/>
          </a:prstGeom>
          <a:noFill/>
          <a:ln w="9525">
            <a:noFill/>
            <a:miter lim="800000"/>
            <a:headEnd/>
            <a:tailEnd/>
          </a:ln>
          <a:effectLst/>
        </p:spPr>
        <p:txBody>
          <a:bodyPr anchorCtr="1"/>
          <a:lstStyle/>
          <a:p>
            <a:pPr algn="ctr" eaLnBrk="1" hangingPunct="1"/>
            <a:r>
              <a:rPr lang="en-US" altLang="en-US" sz="1400" b="0" i="0" dirty="0">
                <a:solidFill>
                  <a:srgbClr val="000000"/>
                </a:solidFill>
                <a:latin typeface="Calibri" pitchFamily="34" charset="0"/>
              </a:rPr>
              <a:t>Monte Carlo integration of </a:t>
            </a:r>
          </a:p>
          <a:p>
            <a:pPr algn="ctr" eaLnBrk="1" hangingPunct="1"/>
            <a:r>
              <a:rPr lang="en-US" altLang="en-US" sz="1400" b="0" i="0" dirty="0">
                <a:solidFill>
                  <a:srgbClr val="000000"/>
                </a:solidFill>
                <a:latin typeface="Calibri" pitchFamily="34" charset="0"/>
              </a:rPr>
              <a:t>n-dimensional gaussian function</a:t>
            </a:r>
          </a:p>
        </p:txBody>
      </p:sp>
      <p:sp>
        <p:nvSpPr>
          <p:cNvPr id="7" name="Obdélník 6"/>
          <p:cNvSpPr/>
          <p:nvPr/>
        </p:nvSpPr>
        <p:spPr>
          <a:xfrm>
            <a:off x="8532440" y="6418203"/>
            <a:ext cx="504056" cy="323165"/>
          </a:xfrm>
          <a:prstGeom prst="rect">
            <a:avLst/>
          </a:prstGeom>
        </p:spPr>
        <p:txBody>
          <a:bodyPr wrap="square">
            <a:spAutoFit/>
          </a:bodyPr>
          <a:lstStyle/>
          <a:p>
            <a:r>
              <a:rPr lang="en-US" dirty="0" smtClean="0"/>
              <a:t>15</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Generators: Running on GPUs with </a:t>
            </a:r>
            <a:r>
              <a:rPr lang="en-US" altLang="en-US" sz="2400" i="0" dirty="0" err="1">
                <a:effectLst>
                  <a:outerShdw blurRad="38100" dist="38100" dir="2700000" algn="tl">
                    <a:srgbClr val="000000"/>
                  </a:outerShdw>
                </a:effectLst>
              </a:rPr>
              <a:t>VegasFlow</a:t>
            </a:r>
            <a:endParaRPr lang="cs-CZ" altLang="en-US" sz="2400" i="0" dirty="0">
              <a:effectLst>
                <a:outerShdw blurRad="38100" dist="38100" dir="2700000" algn="tl">
                  <a:srgbClr val="000000"/>
                </a:outerShdw>
              </a:effectLst>
            </a:endParaRPr>
          </a:p>
        </p:txBody>
      </p:sp>
      <p:sp>
        <p:nvSpPr>
          <p:cNvPr id="3" name="Obdélník 2"/>
          <p:cNvSpPr/>
          <p:nvPr/>
        </p:nvSpPr>
        <p:spPr>
          <a:xfrm>
            <a:off x="107504" y="1052736"/>
            <a:ext cx="8676456" cy="1015663"/>
          </a:xfrm>
          <a:prstGeom prst="rect">
            <a:avLst/>
          </a:prstGeom>
          <a:ln w="15875">
            <a:solidFill>
              <a:srgbClr val="FF0000"/>
            </a:solidFill>
          </a:ln>
        </p:spPr>
        <p:txBody>
          <a:bodyPr wrap="square">
            <a:spAutoFit/>
          </a:bodyPr>
          <a:lstStyle/>
          <a:p>
            <a:pPr marL="457200" indent="-457200">
              <a:buFontTx/>
              <a:buChar char="-"/>
            </a:pPr>
            <a:r>
              <a:rPr lang="en-US" sz="2000" b="0" i="0" dirty="0" err="1">
                <a:latin typeface="Calibri" pitchFamily="34" charset="0"/>
              </a:rPr>
              <a:t>VegasFlow</a:t>
            </a:r>
            <a:r>
              <a:rPr lang="en-US" sz="2000" b="0" i="0" dirty="0">
                <a:latin typeface="Calibri" pitchFamily="34" charset="0"/>
              </a:rPr>
              <a:t>: Framework for evaluation of high dimensional integrals based on MC algorithms.</a:t>
            </a:r>
          </a:p>
          <a:p>
            <a:pPr marL="457200" indent="-457200">
              <a:buFontTx/>
              <a:buChar char="-"/>
            </a:pPr>
            <a:r>
              <a:rPr lang="en-US" sz="2000" dirty="0" err="1" smtClean="0">
                <a:solidFill>
                  <a:srgbClr val="FF0000"/>
                </a:solidFill>
                <a:latin typeface="Calibri" pitchFamily="34" charset="0"/>
              </a:rPr>
              <a:t>Pported</a:t>
            </a:r>
            <a:r>
              <a:rPr lang="en-US" sz="2000" dirty="0" smtClean="0">
                <a:solidFill>
                  <a:srgbClr val="FF0000"/>
                </a:solidFill>
                <a:latin typeface="Calibri" pitchFamily="34" charset="0"/>
              </a:rPr>
              <a:t> </a:t>
            </a:r>
            <a:r>
              <a:rPr lang="en-US" sz="2000" dirty="0">
                <a:solidFill>
                  <a:srgbClr val="FF0000"/>
                </a:solidFill>
                <a:latin typeface="Calibri" pitchFamily="34" charset="0"/>
              </a:rPr>
              <a:t>an old Fortran code to GPU. No GPU-specific optimization.</a:t>
            </a:r>
          </a:p>
        </p:txBody>
      </p:sp>
      <p:pic>
        <p:nvPicPr>
          <p:cNvPr id="4" name="Obrázek 3" descr="graf13.png"/>
          <p:cNvPicPr>
            <a:picLocks noChangeAspect="1"/>
          </p:cNvPicPr>
          <p:nvPr/>
        </p:nvPicPr>
        <p:blipFill>
          <a:blip r:embed="rId3" cstate="print"/>
          <a:stretch>
            <a:fillRect/>
          </a:stretch>
        </p:blipFill>
        <p:spPr>
          <a:xfrm>
            <a:off x="792384" y="2420888"/>
            <a:ext cx="7236000" cy="4310798"/>
          </a:xfrm>
          <a:prstGeom prst="rect">
            <a:avLst/>
          </a:prstGeom>
        </p:spPr>
      </p:pic>
      <p:sp>
        <p:nvSpPr>
          <p:cNvPr id="5" name="Obdélník 4"/>
          <p:cNvSpPr/>
          <p:nvPr/>
        </p:nvSpPr>
        <p:spPr>
          <a:xfrm>
            <a:off x="8532440" y="6418203"/>
            <a:ext cx="504056" cy="323165"/>
          </a:xfrm>
          <a:prstGeom prst="rect">
            <a:avLst/>
          </a:prstGeom>
        </p:spPr>
        <p:txBody>
          <a:bodyPr wrap="square">
            <a:spAutoFit/>
          </a:bodyPr>
          <a:lstStyle/>
          <a:p>
            <a:r>
              <a:rPr lang="en-US" dirty="0" smtClean="0"/>
              <a:t>16</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ALICE Data Processing – Run3  and Run4</a:t>
            </a:r>
            <a:endParaRPr lang="cs-CZ" altLang="en-US" sz="2400" i="0" dirty="0">
              <a:effectLst>
                <a:outerShdw blurRad="38100" dist="38100" dir="2700000" algn="tl">
                  <a:srgbClr val="000000"/>
                </a:outerShdw>
              </a:effectLst>
            </a:endParaRPr>
          </a:p>
        </p:txBody>
      </p:sp>
      <p:pic>
        <p:nvPicPr>
          <p:cNvPr id="8" name="Picture 2"/>
          <p:cNvPicPr>
            <a:picLocks noChangeAspect="1" noChangeArrowheads="1"/>
          </p:cNvPicPr>
          <p:nvPr/>
        </p:nvPicPr>
        <p:blipFill>
          <a:blip r:embed="rId3" cstate="print"/>
          <a:srcRect/>
          <a:stretch>
            <a:fillRect/>
          </a:stretch>
        </p:blipFill>
        <p:spPr bwMode="auto">
          <a:xfrm>
            <a:off x="179512" y="1049805"/>
            <a:ext cx="5616000" cy="3603331"/>
          </a:xfrm>
          <a:prstGeom prst="rect">
            <a:avLst/>
          </a:prstGeom>
          <a:noFill/>
          <a:ln w="9525">
            <a:noFill/>
            <a:miter lim="800000"/>
            <a:headEnd/>
            <a:tailEnd/>
          </a:ln>
        </p:spPr>
      </p:pic>
      <p:sp>
        <p:nvSpPr>
          <p:cNvPr id="11" name="Obdélník 10"/>
          <p:cNvSpPr/>
          <p:nvPr/>
        </p:nvSpPr>
        <p:spPr>
          <a:xfrm>
            <a:off x="251520" y="4906903"/>
            <a:ext cx="8748464" cy="1631216"/>
          </a:xfrm>
          <a:prstGeom prst="rect">
            <a:avLst/>
          </a:prstGeom>
          <a:ln w="15875">
            <a:solidFill>
              <a:srgbClr val="FF0000"/>
            </a:solidFill>
          </a:ln>
        </p:spPr>
        <p:txBody>
          <a:bodyPr wrap="square">
            <a:spAutoFit/>
          </a:bodyPr>
          <a:lstStyle/>
          <a:p>
            <a:pPr marL="457200" indent="-457200"/>
            <a:r>
              <a:rPr lang="en-US" sz="2000" dirty="0">
                <a:solidFill>
                  <a:srgbClr val="FF0000"/>
                </a:solidFill>
                <a:latin typeface="Calibri" pitchFamily="34" charset="0"/>
              </a:rPr>
              <a:t>Online reconstruction on the EPN farm</a:t>
            </a:r>
          </a:p>
          <a:p>
            <a:pPr marL="457200" indent="-457200"/>
            <a:r>
              <a:rPr lang="en-US" sz="2000" b="0" i="0" dirty="0">
                <a:latin typeface="Calibri" pitchFamily="34" charset="0"/>
              </a:rPr>
              <a:t>Event processing nodes equipped with GPUs (up to a few thousand)</a:t>
            </a:r>
          </a:p>
          <a:p>
            <a:pPr marL="457200" indent="-457200"/>
            <a:r>
              <a:rPr lang="en-US" sz="2000" b="0" i="0" dirty="0">
                <a:solidFill>
                  <a:srgbClr val="0432FF"/>
                </a:solidFill>
                <a:latin typeface="Calibri" pitchFamily="34" charset="0"/>
              </a:rPr>
              <a:t>Synchronous processing: </a:t>
            </a:r>
            <a:r>
              <a:rPr lang="en-US" sz="2000" b="0" i="0" dirty="0">
                <a:latin typeface="Calibri" pitchFamily="34" charset="0"/>
              </a:rPr>
              <a:t>during data taking, main user: TPC, 100% TPC standalone tracking on GPUs.</a:t>
            </a:r>
          </a:p>
          <a:p>
            <a:pPr marL="457200" indent="-457200"/>
            <a:r>
              <a:rPr lang="en-US" sz="2000" b="0" i="0" dirty="0">
                <a:solidFill>
                  <a:srgbClr val="0432FF"/>
                </a:solidFill>
                <a:latin typeface="Calibri" pitchFamily="34" charset="0"/>
              </a:rPr>
              <a:t>Asynchronous:</a:t>
            </a:r>
            <a:r>
              <a:rPr lang="en-US" sz="2000" b="0" i="0" dirty="0">
                <a:latin typeface="Calibri" pitchFamily="34" charset="0"/>
              </a:rPr>
              <a:t> during no-beam periods and pp collisions</a:t>
            </a:r>
          </a:p>
        </p:txBody>
      </p:sp>
      <p:sp>
        <p:nvSpPr>
          <p:cNvPr id="12" name="Obdélník 11"/>
          <p:cNvSpPr/>
          <p:nvPr/>
        </p:nvSpPr>
        <p:spPr>
          <a:xfrm>
            <a:off x="5940152" y="1124744"/>
            <a:ext cx="2808312" cy="3354765"/>
          </a:xfrm>
          <a:prstGeom prst="rect">
            <a:avLst/>
          </a:prstGeom>
        </p:spPr>
        <p:txBody>
          <a:bodyPr wrap="square">
            <a:spAutoFit/>
          </a:bodyPr>
          <a:lstStyle/>
          <a:p>
            <a:pPr marL="457200" indent="-457200" algn="ctr"/>
            <a:r>
              <a:rPr lang="en-US" sz="2000" dirty="0">
                <a:solidFill>
                  <a:srgbClr val="FF0000"/>
                </a:solidFill>
                <a:latin typeface="Calibri" pitchFamily="34" charset="0"/>
              </a:rPr>
              <a:t>Synchronous processing</a:t>
            </a:r>
          </a:p>
          <a:p>
            <a:pPr marL="457200" indent="-457200" algn="ctr"/>
            <a:endParaRPr lang="en-US" sz="1600" b="0" i="0" dirty="0">
              <a:latin typeface="Calibri" pitchFamily="34" charset="0"/>
            </a:endParaRPr>
          </a:p>
          <a:p>
            <a:pPr marL="457200" indent="-457200" algn="ctr"/>
            <a:r>
              <a:rPr lang="en-US" sz="1600" b="0" i="0" dirty="0">
                <a:latin typeface="Calibri" pitchFamily="34" charset="0"/>
              </a:rPr>
              <a:t>Goal of synchronous reconstruction is to reach </a:t>
            </a:r>
            <a:r>
              <a:rPr lang="en-US" sz="1600" i="0" dirty="0">
                <a:solidFill>
                  <a:srgbClr val="FF0000"/>
                </a:solidFill>
                <a:latin typeface="Calibri" pitchFamily="34" charset="0"/>
              </a:rPr>
              <a:t>factor 35 of compression</a:t>
            </a:r>
            <a:r>
              <a:rPr lang="en-US" sz="1600" b="0" i="0" dirty="0">
                <a:latin typeface="Calibri" pitchFamily="34" charset="0"/>
              </a:rPr>
              <a:t>.</a:t>
            </a:r>
          </a:p>
          <a:p>
            <a:pPr marL="457200" indent="-457200" algn="ctr"/>
            <a:endParaRPr lang="en-US" sz="1600" b="0" i="0" dirty="0">
              <a:latin typeface="Calibri" pitchFamily="34" charset="0"/>
            </a:endParaRPr>
          </a:p>
          <a:p>
            <a:pPr marL="457200" indent="-457200" algn="ctr"/>
            <a:r>
              <a:rPr lang="en-US" sz="1600" b="0" i="0" dirty="0">
                <a:latin typeface="Calibri" pitchFamily="34" charset="0"/>
              </a:rPr>
              <a:t>Most relevant detector is TPC: </a:t>
            </a:r>
            <a:r>
              <a:rPr lang="en-US" sz="1600" i="0" dirty="0">
                <a:solidFill>
                  <a:srgbClr val="FF0000"/>
                </a:solidFill>
                <a:latin typeface="Calibri" pitchFamily="34" charset="0"/>
              </a:rPr>
              <a:t>from 3.4 TB/s to 70 GB/s.</a:t>
            </a:r>
          </a:p>
          <a:p>
            <a:pPr marL="457200" indent="-457200" algn="ctr"/>
            <a:endParaRPr lang="en-US" sz="1600" i="0" dirty="0">
              <a:solidFill>
                <a:srgbClr val="FF0000"/>
              </a:solidFill>
              <a:latin typeface="Calibri" pitchFamily="34" charset="0"/>
            </a:endParaRPr>
          </a:p>
          <a:p>
            <a:pPr marL="457200" indent="-457200" algn="ctr"/>
            <a:r>
              <a:rPr lang="en-US" sz="1600" b="0" i="0" dirty="0">
                <a:latin typeface="Calibri" pitchFamily="34" charset="0"/>
              </a:rPr>
              <a:t>Efficient usage of  accelerators allows to </a:t>
            </a:r>
            <a:r>
              <a:rPr lang="en-US" sz="1600" i="0" dirty="0">
                <a:solidFill>
                  <a:srgbClr val="FF0000"/>
                </a:solidFill>
                <a:latin typeface="Calibri" pitchFamily="34" charset="0"/>
              </a:rPr>
              <a:t>trade between </a:t>
            </a:r>
          </a:p>
          <a:p>
            <a:pPr marL="457200" indent="-457200" algn="ctr"/>
            <a:r>
              <a:rPr lang="en-US" sz="1600" i="0" dirty="0">
                <a:solidFill>
                  <a:srgbClr val="FF0000"/>
                </a:solidFill>
                <a:latin typeface="Calibri" pitchFamily="34" charset="0"/>
              </a:rPr>
              <a:t>40 and 150 CPU cores for </a:t>
            </a:r>
          </a:p>
          <a:p>
            <a:pPr marL="457200" indent="-457200" algn="ctr"/>
            <a:r>
              <a:rPr lang="en-US" sz="1600" i="0" dirty="0">
                <a:solidFill>
                  <a:srgbClr val="FF0000"/>
                </a:solidFill>
                <a:latin typeface="Calibri" pitchFamily="34" charset="0"/>
              </a:rPr>
              <a:t>a single graphics card.</a:t>
            </a:r>
          </a:p>
        </p:txBody>
      </p:sp>
      <p:sp>
        <p:nvSpPr>
          <p:cNvPr id="6" name="Obdélník 5"/>
          <p:cNvSpPr/>
          <p:nvPr/>
        </p:nvSpPr>
        <p:spPr>
          <a:xfrm>
            <a:off x="8532440" y="6490211"/>
            <a:ext cx="504056" cy="323165"/>
          </a:xfrm>
          <a:prstGeom prst="rect">
            <a:avLst/>
          </a:prstGeom>
        </p:spPr>
        <p:txBody>
          <a:bodyPr wrap="square">
            <a:spAutoFit/>
          </a:bodyPr>
          <a:lstStyle/>
          <a:p>
            <a:r>
              <a:rPr lang="en-US" dirty="0" smtClean="0"/>
              <a:t>17</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ALICE  GPU tracking: performance</a:t>
            </a:r>
            <a:endParaRPr lang="cs-CZ" altLang="en-US" sz="2400" i="0" dirty="0">
              <a:effectLst>
                <a:outerShdw blurRad="38100" dist="38100" dir="2700000" algn="tl">
                  <a:srgbClr val="000000"/>
                </a:outerShdw>
              </a:effectLst>
            </a:endParaRPr>
          </a:p>
        </p:txBody>
      </p:sp>
      <p:pic>
        <p:nvPicPr>
          <p:cNvPr id="2050" name="Picture 2"/>
          <p:cNvPicPr>
            <a:picLocks noChangeAspect="1" noChangeArrowheads="1"/>
          </p:cNvPicPr>
          <p:nvPr/>
        </p:nvPicPr>
        <p:blipFill>
          <a:blip r:embed="rId3" cstate="print"/>
          <a:srcRect/>
          <a:stretch>
            <a:fillRect/>
          </a:stretch>
        </p:blipFill>
        <p:spPr bwMode="auto">
          <a:xfrm>
            <a:off x="323528" y="3536476"/>
            <a:ext cx="4752000" cy="3276900"/>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5148064" y="1323964"/>
            <a:ext cx="3888000" cy="2681100"/>
          </a:xfrm>
          <a:prstGeom prst="rect">
            <a:avLst/>
          </a:prstGeom>
          <a:noFill/>
          <a:ln w="9525">
            <a:noFill/>
            <a:miter lim="800000"/>
            <a:headEnd/>
            <a:tailEnd/>
          </a:ln>
        </p:spPr>
      </p:pic>
      <p:sp>
        <p:nvSpPr>
          <p:cNvPr id="6" name="Rectangle 15"/>
          <p:cNvSpPr>
            <a:spLocks noChangeArrowheads="1"/>
          </p:cNvSpPr>
          <p:nvPr/>
        </p:nvSpPr>
        <p:spPr bwMode="auto">
          <a:xfrm>
            <a:off x="755576" y="1772816"/>
            <a:ext cx="3312368" cy="360040"/>
          </a:xfrm>
          <a:prstGeom prst="rect">
            <a:avLst/>
          </a:prstGeom>
          <a:noFill/>
          <a:ln w="9525">
            <a:solidFill>
              <a:srgbClr val="0066FF"/>
            </a:solidFill>
            <a:miter lim="800000"/>
            <a:headEnd/>
            <a:tailEnd/>
          </a:ln>
          <a:effectLst/>
        </p:spPr>
        <p:txBody>
          <a:bodyPr anchorCtr="1"/>
          <a:lstStyle/>
          <a:p>
            <a:pPr eaLnBrk="1" hangingPunct="1"/>
            <a:r>
              <a:rPr lang="en-US" altLang="en-US" sz="1600" i="0" dirty="0">
                <a:solidFill>
                  <a:schemeClr val="accent1">
                    <a:lumMod val="75000"/>
                  </a:schemeClr>
                </a:solidFill>
                <a:latin typeface="Calibri" pitchFamily="34" charset="0"/>
              </a:rPr>
              <a:t>40-150 CPUs replaced by one GPU</a:t>
            </a:r>
          </a:p>
        </p:txBody>
      </p:sp>
      <p:sp>
        <p:nvSpPr>
          <p:cNvPr id="8" name="Rectangle 15"/>
          <p:cNvSpPr>
            <a:spLocks noChangeArrowheads="1"/>
          </p:cNvSpPr>
          <p:nvPr/>
        </p:nvSpPr>
        <p:spPr bwMode="auto">
          <a:xfrm>
            <a:off x="467544" y="2564904"/>
            <a:ext cx="4248472" cy="360040"/>
          </a:xfrm>
          <a:prstGeom prst="rect">
            <a:avLst/>
          </a:prstGeom>
          <a:noFill/>
          <a:ln w="9525">
            <a:solidFill>
              <a:srgbClr val="0066FF"/>
            </a:solidFill>
            <a:miter lim="800000"/>
            <a:headEnd/>
            <a:tailEnd/>
          </a:ln>
          <a:effectLst/>
        </p:spPr>
        <p:txBody>
          <a:bodyPr anchorCtr="1"/>
          <a:lstStyle/>
          <a:p>
            <a:pPr eaLnBrk="1" hangingPunct="1"/>
            <a:r>
              <a:rPr lang="en-US" altLang="en-US" sz="1600" i="0" dirty="0">
                <a:solidFill>
                  <a:schemeClr val="accent1">
                    <a:lumMod val="75000"/>
                  </a:schemeClr>
                </a:solidFill>
                <a:latin typeface="Calibri" pitchFamily="34" charset="0"/>
              </a:rPr>
              <a:t>TPC tracking speeded up by factor of 50-100</a:t>
            </a:r>
          </a:p>
        </p:txBody>
      </p:sp>
      <p:sp>
        <p:nvSpPr>
          <p:cNvPr id="7" name="Obdélník 6"/>
          <p:cNvSpPr/>
          <p:nvPr/>
        </p:nvSpPr>
        <p:spPr>
          <a:xfrm>
            <a:off x="8532440" y="6418203"/>
            <a:ext cx="504056" cy="323165"/>
          </a:xfrm>
          <a:prstGeom prst="rect">
            <a:avLst/>
          </a:prstGeom>
        </p:spPr>
        <p:txBody>
          <a:bodyPr wrap="square">
            <a:spAutoFit/>
          </a:bodyPr>
          <a:lstStyle/>
          <a:p>
            <a:r>
              <a:rPr lang="en-US" dirty="0" smtClean="0"/>
              <a:t>18</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5496" y="3730699"/>
            <a:ext cx="4644000" cy="2290589"/>
          </a:xfrm>
          <a:prstGeom prst="rect">
            <a:avLst/>
          </a:prstGeom>
          <a:noFill/>
          <a:ln w="9525">
            <a:solidFill>
              <a:srgbClr val="CC0000"/>
            </a:solidFill>
            <a:miter lim="800000"/>
            <a:headEnd/>
            <a:tailEnd/>
          </a:ln>
        </p:spPr>
      </p:pic>
      <p:sp>
        <p:nvSpPr>
          <p:cNvPr id="5"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CMS: Dynamic heterogenous resources integration</a:t>
            </a:r>
          </a:p>
          <a:p>
            <a:pPr algn="ctr" eaLnBrk="1" hangingPunct="1">
              <a:defRPr/>
            </a:pPr>
            <a:endParaRPr lang="cs-CZ" altLang="en-US" sz="2400" i="0" dirty="0">
              <a:effectLst>
                <a:outerShdw blurRad="38100" dist="38100" dir="2700000" algn="tl">
                  <a:srgbClr val="000000"/>
                </a:outerShdw>
              </a:effectLst>
            </a:endParaRPr>
          </a:p>
        </p:txBody>
      </p:sp>
      <p:sp>
        <p:nvSpPr>
          <p:cNvPr id="6" name="Obdélník 5"/>
          <p:cNvSpPr/>
          <p:nvPr/>
        </p:nvSpPr>
        <p:spPr>
          <a:xfrm>
            <a:off x="107504" y="1078865"/>
            <a:ext cx="8892480" cy="2062103"/>
          </a:xfrm>
          <a:prstGeom prst="rect">
            <a:avLst/>
          </a:prstGeom>
          <a:ln w="15875">
            <a:solidFill>
              <a:srgbClr val="FF0000"/>
            </a:solidFill>
          </a:ln>
        </p:spPr>
        <p:txBody>
          <a:bodyPr wrap="square">
            <a:spAutoFit/>
          </a:bodyPr>
          <a:lstStyle/>
          <a:p>
            <a:pPr marL="457200" indent="-457200"/>
            <a:r>
              <a:rPr lang="en-US" sz="1600" dirty="0">
                <a:solidFill>
                  <a:srgbClr val="FF0000"/>
                </a:solidFill>
                <a:latin typeface="Calibri" pitchFamily="34" charset="0"/>
              </a:rPr>
              <a:t>Recent progress in the integration of new resources into the CMS Global Pool and for CMS use:</a:t>
            </a:r>
          </a:p>
          <a:p>
            <a:pPr marL="457200" indent="-457200"/>
            <a:r>
              <a:rPr lang="en-US" sz="1600" i="0" dirty="0">
                <a:latin typeface="Calibri" pitchFamily="34" charset="0"/>
              </a:rPr>
              <a:t>• </a:t>
            </a:r>
            <a:r>
              <a:rPr lang="en-US" sz="1600" u="sng" dirty="0">
                <a:solidFill>
                  <a:srgbClr val="0432FF"/>
                </a:solidFill>
                <a:latin typeface="Calibri" pitchFamily="34" charset="0"/>
              </a:rPr>
              <a:t>HPC</a:t>
            </a:r>
            <a:r>
              <a:rPr lang="en-US" sz="1600" i="0" dirty="0">
                <a:solidFill>
                  <a:srgbClr val="0432FF"/>
                </a:solidFill>
                <a:latin typeface="Calibri" pitchFamily="34" charset="0"/>
              </a:rPr>
              <a:t>: </a:t>
            </a:r>
            <a:r>
              <a:rPr lang="en-US" sz="1600" b="0" i="0" dirty="0">
                <a:latin typeface="Calibri" pitchFamily="34" charset="0"/>
              </a:rPr>
              <a:t>via GlideinWMS pilot submission (CINECA) or integrated to HEPCloud (NERSC, etc)</a:t>
            </a:r>
          </a:p>
          <a:p>
            <a:pPr marL="457200" indent="-457200"/>
            <a:r>
              <a:rPr lang="en-US" sz="1600" i="0" dirty="0">
                <a:latin typeface="Calibri" pitchFamily="34" charset="0"/>
              </a:rPr>
              <a:t>• </a:t>
            </a:r>
            <a:r>
              <a:rPr lang="en-US" sz="1600" u="sng" dirty="0">
                <a:solidFill>
                  <a:srgbClr val="0432FF"/>
                </a:solidFill>
                <a:latin typeface="Calibri" pitchFamily="34" charset="0"/>
              </a:rPr>
              <a:t>Cloud</a:t>
            </a:r>
            <a:r>
              <a:rPr lang="en-US" sz="1600" i="0" dirty="0">
                <a:solidFill>
                  <a:srgbClr val="0432FF"/>
                </a:solidFill>
                <a:latin typeface="Calibri" pitchFamily="34" charset="0"/>
              </a:rPr>
              <a:t>: </a:t>
            </a:r>
            <a:r>
              <a:rPr lang="en-US" sz="1600" b="0" i="0" dirty="0">
                <a:latin typeface="Calibri" pitchFamily="34" charset="0"/>
              </a:rPr>
              <a:t>as extension of Grid sites (</a:t>
            </a:r>
            <a:r>
              <a:rPr lang="en-US" sz="1600" b="0" i="0" dirty="0" err="1">
                <a:latin typeface="Calibri" pitchFamily="34" charset="0"/>
              </a:rPr>
              <a:t>CERN_Azure</a:t>
            </a:r>
            <a:r>
              <a:rPr lang="en-US" sz="1600" b="0" i="0" dirty="0">
                <a:latin typeface="Calibri" pitchFamily="34" charset="0"/>
              </a:rPr>
              <a:t> and PIC_AWS)</a:t>
            </a:r>
          </a:p>
          <a:p>
            <a:pPr marL="457200" indent="-457200"/>
            <a:r>
              <a:rPr lang="en-US" sz="1600" i="0" dirty="0">
                <a:latin typeface="Calibri" pitchFamily="34" charset="0"/>
              </a:rPr>
              <a:t>• </a:t>
            </a:r>
            <a:r>
              <a:rPr lang="en-US" sz="1600" u="sng" dirty="0">
                <a:solidFill>
                  <a:srgbClr val="0432FF"/>
                </a:solidFill>
                <a:latin typeface="Calibri" pitchFamily="34" charset="0"/>
              </a:rPr>
              <a:t>Opportunistic use of clusters</a:t>
            </a:r>
            <a:r>
              <a:rPr lang="en-US" sz="1600" i="0" dirty="0">
                <a:latin typeface="Calibri" pitchFamily="34" charset="0"/>
              </a:rPr>
              <a:t>: </a:t>
            </a:r>
            <a:r>
              <a:rPr lang="en-US" sz="1600" b="0" i="0" dirty="0">
                <a:latin typeface="Calibri" pitchFamily="34" charset="0"/>
              </a:rPr>
              <a:t>CERN_BEER and  Research or University campus (e.g. at Purdue)</a:t>
            </a:r>
          </a:p>
          <a:p>
            <a:pPr marL="457200" indent="-457200"/>
            <a:endParaRPr lang="en-US" sz="1600" i="0" dirty="0">
              <a:latin typeface="Calibri" pitchFamily="34" charset="0"/>
            </a:endParaRPr>
          </a:p>
          <a:p>
            <a:pPr marL="457200" indent="-457200"/>
            <a:r>
              <a:rPr lang="en-US" sz="1600" i="0" dirty="0">
                <a:latin typeface="Calibri" pitchFamily="34" charset="0"/>
              </a:rPr>
              <a:t>Non-standard resources require enhanced workload-to-resource matchmaking: working on an expanded description of jobs and resources for flexible and efficient scheduling (e.g. select </a:t>
            </a:r>
            <a:br>
              <a:rPr lang="en-US" sz="1600" i="0" dirty="0">
                <a:latin typeface="Calibri" pitchFamily="34" charset="0"/>
              </a:rPr>
            </a:br>
            <a:r>
              <a:rPr lang="en-US" sz="1600" i="0" dirty="0">
                <a:latin typeface="Calibri" pitchFamily="34" charset="0"/>
              </a:rPr>
              <a:t>no-input data tasks etc.)</a:t>
            </a:r>
          </a:p>
        </p:txBody>
      </p:sp>
      <p:sp>
        <p:nvSpPr>
          <p:cNvPr id="7" name="Obdélník 6"/>
          <p:cNvSpPr/>
          <p:nvPr/>
        </p:nvSpPr>
        <p:spPr>
          <a:xfrm>
            <a:off x="8532440" y="6418203"/>
            <a:ext cx="504056" cy="323165"/>
          </a:xfrm>
          <a:prstGeom prst="rect">
            <a:avLst/>
          </a:prstGeom>
        </p:spPr>
        <p:txBody>
          <a:bodyPr wrap="square">
            <a:spAutoFit/>
          </a:bodyPr>
          <a:lstStyle/>
          <a:p>
            <a:r>
              <a:rPr lang="en-US" dirty="0" smtClean="0"/>
              <a:t>19</a:t>
            </a:r>
            <a:endParaRPr lang="en-US" dirty="0"/>
          </a:p>
        </p:txBody>
      </p:sp>
      <p:pic>
        <p:nvPicPr>
          <p:cNvPr id="8" name="Picture 3"/>
          <p:cNvPicPr>
            <a:picLocks noChangeAspect="1" noChangeArrowheads="1"/>
          </p:cNvPicPr>
          <p:nvPr/>
        </p:nvPicPr>
        <p:blipFill>
          <a:blip r:embed="rId4" cstate="print">
            <a:lum bright="1000"/>
          </a:blip>
          <a:srcRect/>
          <a:stretch>
            <a:fillRect/>
          </a:stretch>
        </p:blipFill>
        <p:spPr bwMode="auto">
          <a:xfrm>
            <a:off x="4355976" y="3659610"/>
            <a:ext cx="4752000" cy="2361678"/>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IONOS.jpg"/>
          <p:cNvPicPr>
            <a:picLocks noChangeAspect="1"/>
          </p:cNvPicPr>
          <p:nvPr/>
        </p:nvPicPr>
        <p:blipFill>
          <a:blip r:embed="rId3" cstate="print"/>
          <a:stretch>
            <a:fillRect/>
          </a:stretch>
        </p:blipFill>
        <p:spPr>
          <a:xfrm>
            <a:off x="0" y="1052736"/>
            <a:ext cx="9144000" cy="4800600"/>
          </a:xfrm>
          <a:prstGeom prst="rect">
            <a:avLst/>
          </a:prstGeom>
        </p:spPr>
      </p:pic>
      <p:sp>
        <p:nvSpPr>
          <p:cNvPr id="15"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OUTLINE</a:t>
            </a:r>
            <a:endParaRPr lang="cs-CZ" altLang="en-US" sz="2800" i="0" dirty="0">
              <a:effectLst>
                <a:outerShdw blurRad="38100" dist="38100" dir="2700000" algn="tl">
                  <a:srgbClr val="000000"/>
                </a:outerShdw>
              </a:effectLst>
            </a:endParaRPr>
          </a:p>
        </p:txBody>
      </p:sp>
      <p:sp>
        <p:nvSpPr>
          <p:cNvPr id="5" name="Rectangle 27"/>
          <p:cNvSpPr>
            <a:spLocks noChangeArrowheads="1"/>
          </p:cNvSpPr>
          <p:nvPr/>
        </p:nvSpPr>
        <p:spPr bwMode="auto">
          <a:xfrm>
            <a:off x="395536" y="2060848"/>
            <a:ext cx="8353425" cy="2880320"/>
          </a:xfrm>
          <a:prstGeom prst="rect">
            <a:avLst/>
          </a:prstGeom>
          <a:noFill/>
          <a:ln w="12700">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3600" i="0" dirty="0" smtClean="0">
                <a:effectLst>
                  <a:outerShdw blurRad="38100" dist="38100" dir="2700000" algn="tl">
                    <a:srgbClr val="000000"/>
                  </a:outerShdw>
                </a:effectLst>
              </a:rPr>
              <a:t>1. </a:t>
            </a:r>
            <a:r>
              <a:rPr lang="en-US" altLang="en-US" sz="3600" i="0" dirty="0" err="1" smtClean="0">
                <a:effectLst>
                  <a:outerShdw blurRad="38100" dist="38100" dir="2700000" algn="tl">
                    <a:srgbClr val="000000"/>
                  </a:outerShdw>
                </a:effectLst>
              </a:rPr>
              <a:t>Exascale</a:t>
            </a:r>
            <a:r>
              <a:rPr lang="en-US" altLang="en-US" sz="3600" i="0" dirty="0" smtClean="0">
                <a:effectLst>
                  <a:outerShdw blurRad="38100" dist="38100" dir="2700000" algn="tl">
                    <a:srgbClr val="000000"/>
                  </a:outerShdw>
                </a:effectLst>
              </a:rPr>
              <a:t> computing for HL-LHC</a:t>
            </a:r>
          </a:p>
          <a:p>
            <a:pPr algn="ctr" eaLnBrk="1" hangingPunct="1">
              <a:defRPr/>
            </a:pPr>
            <a:endParaRPr lang="en-US" altLang="en-US" sz="3600" i="0" dirty="0" smtClean="0">
              <a:effectLst>
                <a:outerShdw blurRad="38100" dist="38100" dir="2700000" algn="tl">
                  <a:srgbClr val="000000"/>
                </a:outerShdw>
              </a:effectLst>
            </a:endParaRPr>
          </a:p>
          <a:p>
            <a:pPr algn="ctr" eaLnBrk="1" hangingPunct="1">
              <a:defRPr/>
            </a:pPr>
            <a:r>
              <a:rPr lang="en-US" altLang="en-US" sz="3600" i="0" dirty="0" smtClean="0">
                <a:effectLst>
                  <a:outerShdw blurRad="38100" dist="38100" dir="2700000" algn="tl">
                    <a:srgbClr val="000000"/>
                  </a:outerShdw>
                </a:effectLst>
              </a:rPr>
              <a:t>2. Czech contribution to the WLCG operations</a:t>
            </a:r>
            <a:endParaRPr lang="en-US" altLang="en-US" sz="3600" i="0" dirty="0">
              <a:effectLst>
                <a:outerShdw blurRad="38100" dist="38100" dir="2700000" algn="tl">
                  <a:srgbClr val="000000"/>
                </a:outerShdw>
              </a:effectLst>
            </a:endParaRPr>
          </a:p>
        </p:txBody>
      </p:sp>
      <p:sp>
        <p:nvSpPr>
          <p:cNvPr id="6" name="Obdélník 5"/>
          <p:cNvSpPr/>
          <p:nvPr/>
        </p:nvSpPr>
        <p:spPr>
          <a:xfrm>
            <a:off x="8604448" y="6490211"/>
            <a:ext cx="504056" cy="323165"/>
          </a:xfrm>
          <a:prstGeom prst="rect">
            <a:avLst/>
          </a:prstGeom>
        </p:spPr>
        <p:txBody>
          <a:bodyPr wrap="square">
            <a:spAutoFit/>
          </a:bodyPr>
          <a:lstStyle/>
          <a:p>
            <a:r>
              <a:rPr lang="en-US" dirty="0" smtClean="0"/>
              <a:t>2</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Integration of the HPC resources into WLCG ecosystem</a:t>
            </a:r>
          </a:p>
          <a:p>
            <a:pPr algn="ctr" eaLnBrk="1" hangingPunct="1">
              <a:defRPr/>
            </a:pPr>
            <a:endParaRPr lang="cs-CZ" altLang="en-US" sz="2400" i="0" dirty="0">
              <a:effectLst>
                <a:outerShdw blurRad="38100" dist="38100" dir="2700000" algn="tl">
                  <a:srgbClr val="000000"/>
                </a:outerShdw>
              </a:effectLst>
            </a:endParaRPr>
          </a:p>
        </p:txBody>
      </p:sp>
      <p:sp>
        <p:nvSpPr>
          <p:cNvPr id="3" name="Obdélník 2"/>
          <p:cNvSpPr/>
          <p:nvPr/>
        </p:nvSpPr>
        <p:spPr>
          <a:xfrm>
            <a:off x="107504" y="1025441"/>
            <a:ext cx="8892480" cy="1323439"/>
          </a:xfrm>
          <a:prstGeom prst="rect">
            <a:avLst/>
          </a:prstGeom>
          <a:ln w="15875">
            <a:solidFill>
              <a:srgbClr val="FF0000"/>
            </a:solidFill>
          </a:ln>
        </p:spPr>
        <p:txBody>
          <a:bodyPr wrap="square">
            <a:spAutoFit/>
          </a:bodyPr>
          <a:lstStyle/>
          <a:p>
            <a:pPr marL="457200" indent="-457200"/>
            <a:r>
              <a:rPr lang="en-US" sz="1600" u="sng" dirty="0">
                <a:solidFill>
                  <a:srgbClr val="FF0000"/>
                </a:solidFill>
                <a:latin typeface="Calibri" pitchFamily="34" charset="0"/>
              </a:rPr>
              <a:t>Motivation</a:t>
            </a:r>
            <a:r>
              <a:rPr lang="en-US" sz="1600" i="0" dirty="0">
                <a:latin typeface="Calibri" pitchFamily="34" charset="0"/>
              </a:rPr>
              <a:t> for the use/integration of HPC resources:</a:t>
            </a:r>
          </a:p>
          <a:p>
            <a:pPr marL="457200" indent="-457200"/>
            <a:r>
              <a:rPr lang="en-US" sz="1600" i="0" dirty="0">
                <a:solidFill>
                  <a:srgbClr val="0432FF"/>
                </a:solidFill>
                <a:latin typeface="Calibri" pitchFamily="34" charset="0"/>
              </a:rPr>
              <a:t>● Growing funding in HPC </a:t>
            </a:r>
            <a:r>
              <a:rPr lang="en-US" sz="1600" b="0" i="0" dirty="0">
                <a:latin typeface="Calibri" pitchFamily="34" charset="0"/>
              </a:rPr>
              <a:t>infrastructures looking onwards to deploying Exascale machines</a:t>
            </a:r>
          </a:p>
          <a:p>
            <a:pPr marL="457200" indent="-457200"/>
            <a:r>
              <a:rPr lang="en-US" sz="1600" i="0" dirty="0">
                <a:latin typeface="Calibri" pitchFamily="34" charset="0"/>
              </a:rPr>
              <a:t>● </a:t>
            </a:r>
            <a:r>
              <a:rPr lang="en-US" sz="1600" b="0" i="0" dirty="0">
                <a:latin typeface="Calibri" pitchFamily="34" charset="0"/>
              </a:rPr>
              <a:t>Countries/Funding agencies</a:t>
            </a:r>
            <a:r>
              <a:rPr lang="en-US" sz="1600" i="0" dirty="0">
                <a:latin typeface="Calibri" pitchFamily="34" charset="0"/>
              </a:rPr>
              <a:t> </a:t>
            </a:r>
            <a:r>
              <a:rPr lang="en-US" sz="1600" i="0" dirty="0">
                <a:solidFill>
                  <a:srgbClr val="0432FF"/>
                </a:solidFill>
                <a:latin typeface="Calibri" pitchFamily="34" charset="0"/>
              </a:rPr>
              <a:t>pushing HEP communities to make use of these resources</a:t>
            </a:r>
          </a:p>
          <a:p>
            <a:pPr marL="457200" indent="-457200"/>
            <a:r>
              <a:rPr lang="en-US" sz="1600" i="0" dirty="0">
                <a:latin typeface="Calibri" pitchFamily="34" charset="0"/>
              </a:rPr>
              <a:t>● </a:t>
            </a:r>
            <a:r>
              <a:rPr lang="en-US" sz="1600" b="0" i="0" dirty="0">
                <a:latin typeface="Calibri" pitchFamily="34" charset="0"/>
              </a:rPr>
              <a:t>Interest in HEP experiments</a:t>
            </a:r>
            <a:r>
              <a:rPr lang="en-US" sz="1600" i="0" dirty="0">
                <a:latin typeface="Calibri" pitchFamily="34" charset="0"/>
              </a:rPr>
              <a:t> </a:t>
            </a:r>
            <a:r>
              <a:rPr lang="en-US" sz="1600" i="0" dirty="0">
                <a:solidFill>
                  <a:srgbClr val="0432FF"/>
                </a:solidFill>
                <a:latin typeface="Calibri" pitchFamily="34" charset="0"/>
              </a:rPr>
              <a:t>to access best technologies available</a:t>
            </a:r>
            <a:r>
              <a:rPr lang="en-US" sz="1600" b="0" i="0" dirty="0">
                <a:latin typeface="Calibri" pitchFamily="34" charset="0"/>
              </a:rPr>
              <a:t>, usually employed at HPC sites</a:t>
            </a:r>
          </a:p>
          <a:p>
            <a:pPr marL="457200" indent="-457200"/>
            <a:r>
              <a:rPr lang="en-US" sz="1600" i="0" dirty="0">
                <a:latin typeface="Calibri" pitchFamily="34" charset="0"/>
              </a:rPr>
              <a:t>● </a:t>
            </a:r>
            <a:r>
              <a:rPr lang="en-US" sz="1600" b="0" i="0" dirty="0">
                <a:latin typeface="Calibri" pitchFamily="34" charset="0"/>
              </a:rPr>
              <a:t>HPC contribution in the future regarded as</a:t>
            </a:r>
            <a:r>
              <a:rPr lang="en-US" sz="1600" i="0" dirty="0">
                <a:latin typeface="Calibri" pitchFamily="34" charset="0"/>
              </a:rPr>
              <a:t> </a:t>
            </a:r>
            <a:r>
              <a:rPr lang="en-US" sz="1600" i="0" dirty="0">
                <a:solidFill>
                  <a:srgbClr val="0432FF"/>
                </a:solidFill>
                <a:latin typeface="Calibri" pitchFamily="34" charset="0"/>
              </a:rPr>
              <a:t>integral part of WLCG strategy towards HL-LHC</a:t>
            </a:r>
          </a:p>
        </p:txBody>
      </p:sp>
      <p:sp>
        <p:nvSpPr>
          <p:cNvPr id="4" name="Obdélník 3"/>
          <p:cNvSpPr/>
          <p:nvPr/>
        </p:nvSpPr>
        <p:spPr>
          <a:xfrm>
            <a:off x="107504" y="2564904"/>
            <a:ext cx="8892480" cy="584775"/>
          </a:xfrm>
          <a:prstGeom prst="rect">
            <a:avLst/>
          </a:prstGeom>
          <a:ln w="15875">
            <a:solidFill>
              <a:schemeClr val="accent1">
                <a:lumMod val="75000"/>
              </a:schemeClr>
            </a:solidFill>
          </a:ln>
        </p:spPr>
        <p:txBody>
          <a:bodyPr wrap="square">
            <a:spAutoFit/>
          </a:bodyPr>
          <a:lstStyle/>
          <a:p>
            <a:pPr marL="457200" indent="-457200"/>
            <a:r>
              <a:rPr lang="en-US" sz="1600" i="0" dirty="0">
                <a:solidFill>
                  <a:srgbClr val="0432FF"/>
                </a:solidFill>
                <a:latin typeface="Calibri" pitchFamily="34" charset="0"/>
              </a:rPr>
              <a:t>Integration of CNAF (WLCG T1) HPCC CINECA (the largest Italian HPCC provided by PRACE) into a virtual facility, transparent (as much as possible) to the experiments and WLCG.</a:t>
            </a:r>
          </a:p>
        </p:txBody>
      </p:sp>
      <p:pic>
        <p:nvPicPr>
          <p:cNvPr id="2050" name="Picture 2"/>
          <p:cNvPicPr>
            <a:picLocks noChangeAspect="1" noChangeArrowheads="1"/>
          </p:cNvPicPr>
          <p:nvPr/>
        </p:nvPicPr>
        <p:blipFill>
          <a:blip r:embed="rId3" cstate="print"/>
          <a:srcRect/>
          <a:stretch>
            <a:fillRect/>
          </a:stretch>
        </p:blipFill>
        <p:spPr bwMode="auto">
          <a:xfrm>
            <a:off x="1340743" y="3284984"/>
            <a:ext cx="2943225" cy="2790825"/>
          </a:xfrm>
          <a:prstGeom prst="rect">
            <a:avLst/>
          </a:prstGeom>
          <a:noFill/>
          <a:ln w="9525">
            <a:noFill/>
            <a:miter lim="800000"/>
            <a:headEnd/>
            <a:tailEnd/>
          </a:ln>
        </p:spPr>
      </p:pic>
      <p:sp>
        <p:nvSpPr>
          <p:cNvPr id="7" name="Obdélník 6"/>
          <p:cNvSpPr/>
          <p:nvPr/>
        </p:nvSpPr>
        <p:spPr>
          <a:xfrm>
            <a:off x="179512" y="3861048"/>
            <a:ext cx="1512168" cy="1384995"/>
          </a:xfrm>
          <a:prstGeom prst="rect">
            <a:avLst/>
          </a:prstGeom>
        </p:spPr>
        <p:txBody>
          <a:bodyPr wrap="square">
            <a:spAutoFit/>
          </a:bodyPr>
          <a:lstStyle/>
          <a:p>
            <a:r>
              <a:rPr lang="en-US" sz="1400" dirty="0"/>
              <a:t>ATLAS: CINECA provided  </a:t>
            </a:r>
          </a:p>
          <a:p>
            <a:r>
              <a:rPr lang="en-US" sz="1400" dirty="0"/>
              <a:t>~ 17% of the CNAF HS06 in 3 months</a:t>
            </a:r>
          </a:p>
        </p:txBody>
      </p:sp>
      <p:pic>
        <p:nvPicPr>
          <p:cNvPr id="8" name="Picture 3"/>
          <p:cNvPicPr>
            <a:picLocks noChangeAspect="1" noChangeArrowheads="1"/>
          </p:cNvPicPr>
          <p:nvPr/>
        </p:nvPicPr>
        <p:blipFill>
          <a:blip r:embed="rId4" cstate="print"/>
          <a:srcRect/>
          <a:stretch>
            <a:fillRect/>
          </a:stretch>
        </p:blipFill>
        <p:spPr bwMode="auto">
          <a:xfrm>
            <a:off x="5868144" y="3414489"/>
            <a:ext cx="3143250" cy="2390775"/>
          </a:xfrm>
          <a:prstGeom prst="rect">
            <a:avLst/>
          </a:prstGeom>
          <a:noFill/>
          <a:ln w="9525">
            <a:noFill/>
            <a:miter lim="800000"/>
            <a:headEnd/>
            <a:tailEnd/>
          </a:ln>
        </p:spPr>
      </p:pic>
      <p:sp>
        <p:nvSpPr>
          <p:cNvPr id="9" name="Obdélník 8"/>
          <p:cNvSpPr/>
          <p:nvPr/>
        </p:nvSpPr>
        <p:spPr>
          <a:xfrm>
            <a:off x="4788024" y="4437112"/>
            <a:ext cx="1224136" cy="954107"/>
          </a:xfrm>
          <a:prstGeom prst="rect">
            <a:avLst/>
          </a:prstGeom>
        </p:spPr>
        <p:txBody>
          <a:bodyPr wrap="square">
            <a:spAutoFit/>
          </a:bodyPr>
          <a:lstStyle/>
          <a:p>
            <a:r>
              <a:rPr lang="en-US" sz="1400" dirty="0"/>
              <a:t>CINECA utilization per experiment</a:t>
            </a:r>
          </a:p>
        </p:txBody>
      </p:sp>
      <p:sp>
        <p:nvSpPr>
          <p:cNvPr id="10" name="Obdélník 9"/>
          <p:cNvSpPr/>
          <p:nvPr/>
        </p:nvSpPr>
        <p:spPr>
          <a:xfrm>
            <a:off x="8532440" y="6418203"/>
            <a:ext cx="504056" cy="323165"/>
          </a:xfrm>
          <a:prstGeom prst="rect">
            <a:avLst/>
          </a:prstGeom>
        </p:spPr>
        <p:txBody>
          <a:bodyPr wrap="square">
            <a:spAutoFit/>
          </a:bodyPr>
          <a:lstStyle/>
          <a:p>
            <a:r>
              <a:rPr lang="en-US" dirty="0" smtClean="0"/>
              <a:t>20</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ATLAS data treatment: DataCarousel</a:t>
            </a:r>
            <a:endParaRPr lang="cs-CZ" altLang="en-US" sz="2400" i="0" dirty="0">
              <a:effectLst>
                <a:outerShdw blurRad="38100" dist="38100" dir="2700000" algn="tl">
                  <a:srgbClr val="000000"/>
                </a:outerShdw>
              </a:effectLst>
            </a:endParaRPr>
          </a:p>
        </p:txBody>
      </p:sp>
      <p:pic>
        <p:nvPicPr>
          <p:cNvPr id="3074" name="Picture 2"/>
          <p:cNvPicPr>
            <a:picLocks noChangeAspect="1" noChangeArrowheads="1"/>
          </p:cNvPicPr>
          <p:nvPr/>
        </p:nvPicPr>
        <p:blipFill>
          <a:blip r:embed="rId3" cstate="print"/>
          <a:srcRect/>
          <a:stretch>
            <a:fillRect/>
          </a:stretch>
        </p:blipFill>
        <p:spPr bwMode="auto">
          <a:xfrm>
            <a:off x="612424" y="3790341"/>
            <a:ext cx="7776000" cy="2518979"/>
          </a:xfrm>
          <a:prstGeom prst="rect">
            <a:avLst/>
          </a:prstGeom>
          <a:noFill/>
          <a:ln w="9525">
            <a:noFill/>
            <a:miter lim="800000"/>
            <a:headEnd/>
            <a:tailEnd/>
          </a:ln>
        </p:spPr>
      </p:pic>
      <p:sp>
        <p:nvSpPr>
          <p:cNvPr id="4" name="Obdélník 3"/>
          <p:cNvSpPr/>
          <p:nvPr/>
        </p:nvSpPr>
        <p:spPr>
          <a:xfrm>
            <a:off x="107504" y="1052736"/>
            <a:ext cx="8892480" cy="2554545"/>
          </a:xfrm>
          <a:prstGeom prst="rect">
            <a:avLst/>
          </a:prstGeom>
          <a:ln w="15875">
            <a:solidFill>
              <a:srgbClr val="FF0000"/>
            </a:solidFill>
          </a:ln>
        </p:spPr>
        <p:txBody>
          <a:bodyPr wrap="square">
            <a:spAutoFit/>
          </a:bodyPr>
          <a:lstStyle/>
          <a:p>
            <a:pPr marL="457200" indent="-457200"/>
            <a:r>
              <a:rPr lang="en-US" sz="2000" b="0" i="0" dirty="0">
                <a:latin typeface="Calibri" pitchFamily="34" charset="0"/>
              </a:rPr>
              <a:t>-  </a:t>
            </a:r>
            <a:r>
              <a:rPr lang="en-US" sz="2000" dirty="0">
                <a:solidFill>
                  <a:srgbClr val="CC0000"/>
                </a:solidFill>
                <a:latin typeface="Calibri" pitchFamily="34" charset="0"/>
              </a:rPr>
              <a:t>Objective:</a:t>
            </a:r>
            <a:r>
              <a:rPr lang="en-US" sz="2000" b="0" dirty="0">
                <a:solidFill>
                  <a:srgbClr val="CC0000"/>
                </a:solidFill>
                <a:latin typeface="Calibri" pitchFamily="34" charset="0"/>
              </a:rPr>
              <a:t> use tape as input for I/O intensive workflows to reduce the expensive storage of data on disks</a:t>
            </a:r>
          </a:p>
          <a:p>
            <a:pPr marL="457200" indent="-457200"/>
            <a:r>
              <a:rPr lang="en-US" sz="2000" b="0" i="0" dirty="0">
                <a:latin typeface="Calibri" pitchFamily="34" charset="0"/>
              </a:rPr>
              <a:t> -  It is a sliding window approach to orchestrate </a:t>
            </a:r>
            <a:r>
              <a:rPr lang="en-US" sz="2000" b="0" dirty="0">
                <a:solidFill>
                  <a:srgbClr val="CC0000"/>
                </a:solidFill>
                <a:latin typeface="Calibri" pitchFamily="34" charset="0"/>
              </a:rPr>
              <a:t>data processing with the majority of data resident on tape storage</a:t>
            </a:r>
          </a:p>
          <a:p>
            <a:pPr marL="457200" indent="-457200"/>
            <a:r>
              <a:rPr lang="en-US" sz="2000" b="0" i="0" dirty="0">
                <a:latin typeface="Calibri" pitchFamily="34" charset="0"/>
              </a:rPr>
              <a:t> - The processing is executed by </a:t>
            </a:r>
            <a:r>
              <a:rPr lang="en-US" sz="2000" b="0" dirty="0">
                <a:solidFill>
                  <a:srgbClr val="CC0000"/>
                </a:solidFill>
                <a:latin typeface="Calibri" pitchFamily="34" charset="0"/>
              </a:rPr>
              <a:t>staging the data onto disk storage and promptly processing them</a:t>
            </a:r>
          </a:p>
          <a:p>
            <a:pPr marL="457200" indent="-457200"/>
            <a:r>
              <a:rPr lang="en-US" sz="2000" b="0" i="0" dirty="0">
                <a:latin typeface="Calibri" pitchFamily="34" charset="0"/>
              </a:rPr>
              <a:t>- </a:t>
            </a:r>
            <a:r>
              <a:rPr lang="en-US" sz="2000" b="0" dirty="0">
                <a:solidFill>
                  <a:srgbClr val="CC0000"/>
                </a:solidFill>
                <a:latin typeface="Calibri" pitchFamily="34" charset="0"/>
              </a:rPr>
              <a:t>Only the minimum required input data are located on disk at any time</a:t>
            </a:r>
          </a:p>
          <a:p>
            <a:pPr marL="457200" indent="-457200"/>
            <a:r>
              <a:rPr lang="en-US" sz="2000" b="0" i="0" dirty="0">
                <a:latin typeface="Calibri" pitchFamily="34" charset="0"/>
              </a:rPr>
              <a:t>- Tested on full Run2 RAW data reprocessing (18 PB staged over several weeks)</a:t>
            </a:r>
          </a:p>
        </p:txBody>
      </p:sp>
      <p:sp>
        <p:nvSpPr>
          <p:cNvPr id="5" name="Obdélník 4"/>
          <p:cNvSpPr/>
          <p:nvPr/>
        </p:nvSpPr>
        <p:spPr>
          <a:xfrm>
            <a:off x="8532440" y="6418203"/>
            <a:ext cx="504056" cy="323165"/>
          </a:xfrm>
          <a:prstGeom prst="rect">
            <a:avLst/>
          </a:prstGeom>
        </p:spPr>
        <p:txBody>
          <a:bodyPr wrap="square">
            <a:spAutoFit/>
          </a:bodyPr>
          <a:lstStyle/>
          <a:p>
            <a:r>
              <a:rPr lang="en-US" dirty="0" smtClean="0"/>
              <a:t>21</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Conclusions (1)</a:t>
            </a:r>
            <a:endParaRPr lang="cs-CZ" altLang="en-US" sz="2400" i="0" dirty="0">
              <a:effectLst>
                <a:outerShdw blurRad="38100" dist="38100" dir="2700000" algn="tl">
                  <a:srgbClr val="000000"/>
                </a:outerShdw>
              </a:effectLst>
            </a:endParaRPr>
          </a:p>
        </p:txBody>
      </p:sp>
      <p:sp>
        <p:nvSpPr>
          <p:cNvPr id="4" name="Obdélník 3"/>
          <p:cNvSpPr/>
          <p:nvPr/>
        </p:nvSpPr>
        <p:spPr>
          <a:xfrm>
            <a:off x="107504" y="1200809"/>
            <a:ext cx="8892480" cy="5016758"/>
          </a:xfrm>
          <a:prstGeom prst="rect">
            <a:avLst/>
          </a:prstGeom>
          <a:ln w="15875">
            <a:solidFill>
              <a:srgbClr val="FF0000"/>
            </a:solidFill>
          </a:ln>
        </p:spPr>
        <p:txBody>
          <a:bodyPr wrap="square">
            <a:spAutoFit/>
          </a:bodyPr>
          <a:lstStyle/>
          <a:p>
            <a:pPr marL="457200" indent="-457200"/>
            <a:r>
              <a:rPr lang="en-US" sz="2000" b="0" i="0" dirty="0">
                <a:latin typeface="Calibri" pitchFamily="34" charset="0"/>
              </a:rPr>
              <a:t>-	</a:t>
            </a:r>
            <a:r>
              <a:rPr lang="en-US" sz="2000" b="0" dirty="0">
                <a:solidFill>
                  <a:srgbClr val="CC0000"/>
                </a:solidFill>
                <a:latin typeface="Calibri" pitchFamily="34" charset="0"/>
              </a:rPr>
              <a:t>WLCG infrastructure  is running smoothly in LS2</a:t>
            </a:r>
          </a:p>
          <a:p>
            <a:pPr marL="457200" indent="-457200">
              <a:buFontTx/>
              <a:buChar char="-"/>
            </a:pPr>
            <a:r>
              <a:rPr lang="en-US" sz="2000" b="0" i="0" dirty="0">
                <a:latin typeface="Calibri" pitchFamily="34" charset="0"/>
              </a:rPr>
              <a:t>COVID-19 has had only little impact on operations so far</a:t>
            </a:r>
          </a:p>
          <a:p>
            <a:pPr marL="457200" indent="-457200"/>
            <a:endParaRPr lang="en-US" sz="2000" b="0" i="0" dirty="0">
              <a:latin typeface="Calibri" pitchFamily="34" charset="0"/>
            </a:endParaRPr>
          </a:p>
          <a:p>
            <a:pPr marL="457200" indent="-457200">
              <a:buFontTx/>
              <a:buChar char="-"/>
            </a:pPr>
            <a:r>
              <a:rPr lang="en-US" sz="2000" b="0" i="0" dirty="0">
                <a:latin typeface="Calibri" pitchFamily="34" charset="0"/>
              </a:rPr>
              <a:t>The HEP community has </a:t>
            </a:r>
            <a:r>
              <a:rPr lang="en-US" sz="2000" b="0" dirty="0">
                <a:solidFill>
                  <a:srgbClr val="CC0000"/>
                </a:solidFill>
                <a:latin typeface="Calibri" pitchFamily="34" charset="0"/>
              </a:rPr>
              <a:t>a number of challenges </a:t>
            </a:r>
            <a:r>
              <a:rPr lang="en-US" sz="2000" b="0" i="0" dirty="0">
                <a:latin typeface="Calibri" pitchFamily="34" charset="0"/>
              </a:rPr>
              <a:t>to address with respect to computing and software </a:t>
            </a:r>
            <a:r>
              <a:rPr lang="en-US" sz="2000" b="0" dirty="0">
                <a:solidFill>
                  <a:srgbClr val="CC0000"/>
                </a:solidFill>
                <a:latin typeface="Calibri" pitchFamily="34" charset="0"/>
              </a:rPr>
              <a:t>before the HL-LHC era</a:t>
            </a:r>
            <a:r>
              <a:rPr lang="en-US" sz="2000" b="0" i="0" dirty="0">
                <a:latin typeface="Calibri" pitchFamily="34" charset="0"/>
              </a:rPr>
              <a:t>: </a:t>
            </a:r>
          </a:p>
          <a:p>
            <a:pPr marL="457200" indent="-457200"/>
            <a:r>
              <a:rPr lang="en-US" sz="2000" b="0" i="0" dirty="0">
                <a:latin typeface="Calibri" pitchFamily="34" charset="0"/>
              </a:rPr>
              <a:t>		</a:t>
            </a:r>
            <a:r>
              <a:rPr lang="en-US" sz="2000" b="0" dirty="0">
                <a:solidFill>
                  <a:srgbClr val="CC0000"/>
                </a:solidFill>
                <a:latin typeface="Calibri" pitchFamily="34" charset="0"/>
              </a:rPr>
              <a:t>Computation, Portability, Storage and Data Delivery, Analysis</a:t>
            </a:r>
            <a:r>
              <a:rPr lang="en-US" sz="2000" b="0" i="0" dirty="0">
                <a:latin typeface="Calibri" pitchFamily="34" charset="0"/>
              </a:rPr>
              <a:t>.</a:t>
            </a:r>
          </a:p>
          <a:p>
            <a:pPr marL="457200" indent="-457200">
              <a:buFontTx/>
              <a:buChar char="-"/>
            </a:pPr>
            <a:r>
              <a:rPr lang="en-US" sz="2000" b="0" i="0" dirty="0">
                <a:latin typeface="Calibri" pitchFamily="34" charset="0"/>
              </a:rPr>
              <a:t>Fortunately, there are </a:t>
            </a:r>
            <a:r>
              <a:rPr lang="en-US" sz="2000" b="0" dirty="0">
                <a:solidFill>
                  <a:srgbClr val="CC0000"/>
                </a:solidFill>
                <a:latin typeface="Calibri" pitchFamily="34" charset="0"/>
              </a:rPr>
              <a:t>tools available for us </a:t>
            </a:r>
            <a:r>
              <a:rPr lang="en-US" sz="2000" b="0" i="0" dirty="0">
                <a:latin typeface="Calibri" pitchFamily="34" charset="0"/>
              </a:rPr>
              <a:t>to deal with the challenges .</a:t>
            </a:r>
          </a:p>
          <a:p>
            <a:pPr marL="457200" indent="-457200">
              <a:buFontTx/>
              <a:buChar char="-"/>
            </a:pPr>
            <a:r>
              <a:rPr lang="en-US" sz="2000" b="0" i="0" dirty="0">
                <a:latin typeface="Calibri" pitchFamily="34" charset="0"/>
              </a:rPr>
              <a:t>Funding agencies and institutes must realize that </a:t>
            </a:r>
            <a:r>
              <a:rPr lang="en-US" sz="2000" b="0" dirty="0">
                <a:solidFill>
                  <a:srgbClr val="CC0000"/>
                </a:solidFill>
                <a:latin typeface="Calibri" pitchFamily="34" charset="0"/>
              </a:rPr>
              <a:t>computing and software are as important for physics as detector development and construction</a:t>
            </a:r>
            <a:r>
              <a:rPr lang="en-US" sz="2000" b="0" i="0" dirty="0">
                <a:latin typeface="Calibri" pitchFamily="34" charset="0"/>
              </a:rPr>
              <a:t>.</a:t>
            </a:r>
          </a:p>
          <a:p>
            <a:pPr marL="457200" indent="-457200">
              <a:buFontTx/>
              <a:buChar char="-"/>
            </a:pPr>
            <a:r>
              <a:rPr lang="en-US" sz="2000" b="0" dirty="0">
                <a:solidFill>
                  <a:srgbClr val="CC0000"/>
                </a:solidFill>
                <a:latin typeface="Calibri" pitchFamily="34" charset="0"/>
              </a:rPr>
              <a:t>Flat budget </a:t>
            </a:r>
            <a:r>
              <a:rPr lang="en-US" sz="2000" b="0" i="0" dirty="0">
                <a:latin typeface="Calibri" pitchFamily="34" charset="0"/>
              </a:rPr>
              <a:t>planning is appreciated very much but </a:t>
            </a:r>
            <a:r>
              <a:rPr lang="en-US" sz="2000" b="0" dirty="0">
                <a:solidFill>
                  <a:srgbClr val="CC0000"/>
                </a:solidFill>
                <a:latin typeface="Calibri" pitchFamily="34" charset="0"/>
              </a:rPr>
              <a:t>may not be sufficient </a:t>
            </a:r>
            <a:r>
              <a:rPr lang="en-US" sz="2000" b="0" i="0" dirty="0">
                <a:latin typeface="Calibri" pitchFamily="34" charset="0"/>
              </a:rPr>
              <a:t>to take full advantage of the HL-LHC potential.</a:t>
            </a:r>
          </a:p>
          <a:p>
            <a:pPr marL="457200" indent="-457200">
              <a:buFontTx/>
              <a:buChar char="-"/>
            </a:pPr>
            <a:r>
              <a:rPr lang="en-US" sz="2000" b="0" i="0" dirty="0">
                <a:latin typeface="Calibri" pitchFamily="34" charset="0"/>
              </a:rPr>
              <a:t>Computing systems for HEP now require detailed project planning, management and sustainability over coming years.</a:t>
            </a:r>
          </a:p>
          <a:p>
            <a:pPr marL="457200" indent="-457200">
              <a:buFontTx/>
              <a:buChar char="-"/>
            </a:pPr>
            <a:r>
              <a:rPr lang="en-US" sz="2000" b="0" dirty="0">
                <a:solidFill>
                  <a:srgbClr val="CC0000"/>
                </a:solidFill>
                <a:latin typeface="Calibri" pitchFamily="34" charset="0"/>
              </a:rPr>
              <a:t>WLCG engaged with other HEP experiments </a:t>
            </a:r>
            <a:r>
              <a:rPr lang="en-US" sz="2000" b="0" i="0" dirty="0">
                <a:latin typeface="Calibri" pitchFamily="34" charset="0"/>
              </a:rPr>
              <a:t>(DUNE, Belle 2) </a:t>
            </a:r>
            <a:r>
              <a:rPr lang="en-US" sz="2000" b="0" dirty="0">
                <a:solidFill>
                  <a:srgbClr val="CC0000"/>
                </a:solidFill>
                <a:latin typeface="Calibri" pitchFamily="34" charset="0"/>
              </a:rPr>
              <a:t>and communities </a:t>
            </a:r>
            <a:r>
              <a:rPr lang="en-US" sz="2000" b="0" i="0" dirty="0">
                <a:latin typeface="Calibri" pitchFamily="34" charset="0"/>
              </a:rPr>
              <a:t>(astronomy) </a:t>
            </a:r>
            <a:r>
              <a:rPr lang="en-US" sz="2000" b="0" dirty="0">
                <a:solidFill>
                  <a:srgbClr val="CC0000"/>
                </a:solidFill>
                <a:latin typeface="Calibri" pitchFamily="34" charset="0"/>
              </a:rPr>
              <a:t>to </a:t>
            </a:r>
            <a:r>
              <a:rPr lang="en-US" sz="2000" b="0" i="0" dirty="0">
                <a:solidFill>
                  <a:srgbClr val="CC0000"/>
                </a:solidFill>
                <a:latin typeface="Calibri" pitchFamily="34" charset="0"/>
              </a:rPr>
              <a:t>collaborate on evolving the infrastructure </a:t>
            </a:r>
            <a:r>
              <a:rPr lang="en-US" sz="2000" b="0" i="0" dirty="0">
                <a:latin typeface="Calibri" pitchFamily="34" charset="0"/>
              </a:rPr>
              <a:t>according to the challenges ahead.</a:t>
            </a:r>
          </a:p>
        </p:txBody>
      </p:sp>
      <p:sp>
        <p:nvSpPr>
          <p:cNvPr id="5" name="Obdélník 4"/>
          <p:cNvSpPr/>
          <p:nvPr/>
        </p:nvSpPr>
        <p:spPr>
          <a:xfrm>
            <a:off x="8532440" y="6418203"/>
            <a:ext cx="504056" cy="323165"/>
          </a:xfrm>
          <a:prstGeom prst="rect">
            <a:avLst/>
          </a:prstGeom>
        </p:spPr>
        <p:txBody>
          <a:bodyPr wrap="square">
            <a:spAutoFit/>
          </a:bodyPr>
          <a:lstStyle/>
          <a:p>
            <a:r>
              <a:rPr lang="en-US" dirty="0" smtClean="0"/>
              <a:t>22</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IONOS.jpg"/>
          <p:cNvPicPr>
            <a:picLocks noChangeAspect="1"/>
          </p:cNvPicPr>
          <p:nvPr/>
        </p:nvPicPr>
        <p:blipFill>
          <a:blip r:embed="rId3" cstate="print"/>
          <a:stretch>
            <a:fillRect/>
          </a:stretch>
        </p:blipFill>
        <p:spPr>
          <a:xfrm>
            <a:off x="0" y="1052736"/>
            <a:ext cx="9144000" cy="4800600"/>
          </a:xfrm>
          <a:prstGeom prst="rect">
            <a:avLst/>
          </a:prstGeom>
        </p:spPr>
      </p:pic>
      <p:sp>
        <p:nvSpPr>
          <p:cNvPr id="15"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PART 2</a:t>
            </a:r>
            <a:endParaRPr lang="cs-CZ" altLang="en-US" sz="2800" i="0" dirty="0">
              <a:effectLst>
                <a:outerShdw blurRad="38100" dist="38100" dir="2700000" algn="tl">
                  <a:srgbClr val="000000"/>
                </a:outerShdw>
              </a:effectLst>
            </a:endParaRPr>
          </a:p>
        </p:txBody>
      </p:sp>
      <p:sp>
        <p:nvSpPr>
          <p:cNvPr id="5" name="Rectangle 27"/>
          <p:cNvSpPr>
            <a:spLocks noChangeArrowheads="1"/>
          </p:cNvSpPr>
          <p:nvPr/>
        </p:nvSpPr>
        <p:spPr bwMode="auto">
          <a:xfrm>
            <a:off x="395536" y="2060848"/>
            <a:ext cx="8353425" cy="2880320"/>
          </a:xfrm>
          <a:prstGeom prst="rect">
            <a:avLst/>
          </a:prstGeom>
          <a:noFill/>
          <a:ln w="12700">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3600" i="0" dirty="0" smtClean="0">
                <a:effectLst>
                  <a:outerShdw blurRad="38100" dist="38100" dir="2700000" algn="tl">
                    <a:srgbClr val="000000"/>
                  </a:outerShdw>
                </a:effectLst>
              </a:rPr>
              <a:t>Czech contribution to the WLCG operations</a:t>
            </a:r>
            <a:endParaRPr lang="en-US" altLang="en-US" sz="3600" i="0" dirty="0">
              <a:effectLst>
                <a:outerShdw blurRad="38100" dist="38100" dir="2700000" algn="tl">
                  <a:srgbClr val="000000"/>
                </a:outerShdw>
              </a:effectLst>
            </a:endParaRPr>
          </a:p>
        </p:txBody>
      </p:sp>
      <p:sp>
        <p:nvSpPr>
          <p:cNvPr id="6" name="Obdélník 5"/>
          <p:cNvSpPr/>
          <p:nvPr/>
        </p:nvSpPr>
        <p:spPr>
          <a:xfrm>
            <a:off x="8604448" y="6490211"/>
            <a:ext cx="504056" cy="323165"/>
          </a:xfrm>
          <a:prstGeom prst="rect">
            <a:avLst/>
          </a:prstGeom>
        </p:spPr>
        <p:txBody>
          <a:bodyPr wrap="square">
            <a:spAutoFit/>
          </a:bodyPr>
          <a:lstStyle/>
          <a:p>
            <a:r>
              <a:rPr lang="en-US" dirty="0" smtClean="0"/>
              <a:t>23</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532440" y="6418203"/>
            <a:ext cx="504056" cy="323165"/>
          </a:xfrm>
          <a:prstGeom prst="rect">
            <a:avLst/>
          </a:prstGeom>
        </p:spPr>
        <p:txBody>
          <a:bodyPr wrap="square">
            <a:spAutoFit/>
          </a:bodyPr>
          <a:lstStyle/>
          <a:p>
            <a:r>
              <a:rPr lang="en-US" dirty="0" smtClean="0"/>
              <a:t>24</a:t>
            </a:r>
            <a:endParaRPr lang="en-US" dirty="0"/>
          </a:p>
        </p:txBody>
      </p:sp>
      <p:pic>
        <p:nvPicPr>
          <p:cNvPr id="8" name="Obrázek 7" descr="WLCG-TiersJun14_v9.png"/>
          <p:cNvPicPr>
            <a:picLocks noChangeAspect="1"/>
          </p:cNvPicPr>
          <p:nvPr/>
        </p:nvPicPr>
        <p:blipFill>
          <a:blip r:embed="rId3" cstate="print"/>
          <a:stretch>
            <a:fillRect/>
          </a:stretch>
        </p:blipFill>
        <p:spPr>
          <a:xfrm>
            <a:off x="1403648" y="695609"/>
            <a:ext cx="6372000" cy="5973751"/>
          </a:xfrm>
          <a:prstGeom prst="rect">
            <a:avLst/>
          </a:prstGeom>
        </p:spPr>
      </p:pic>
      <p:sp>
        <p:nvSpPr>
          <p:cNvPr id="10" name="Zaoblený obdélník 9"/>
          <p:cNvSpPr/>
          <p:nvPr/>
        </p:nvSpPr>
        <p:spPr bwMode="auto">
          <a:xfrm flipH="1">
            <a:off x="1115616" y="1844824"/>
            <a:ext cx="6912768" cy="1008112"/>
          </a:xfrm>
          <a:prstGeom prst="roundRect">
            <a:avLst/>
          </a:prstGeom>
          <a:solidFill>
            <a:srgbClr val="C1E2E5"/>
          </a:solidFill>
          <a:ln w="25400" cap="flat" cmpd="sng" algn="ctr">
            <a:solidFill>
              <a:srgbClr val="CC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i="0" dirty="0" smtClean="0">
                <a:latin typeface="Calibri" pitchFamily="34" charset="0"/>
                <a:ea typeface="ＭＳ Ｐゴシック" pitchFamily="-107" charset="-128"/>
                <a:cs typeface="Calibri" pitchFamily="34" charset="0"/>
              </a:rPr>
              <a:t>The WLCG ecosystem consists of sites ranked as Tier-0, Tier-1 and Tier-2. Tier-0 is CERN, 14 Tier-1s are large computing centers and 146 Tier-2s are smaller size centers..</a:t>
            </a:r>
            <a:endParaRPr kumimoji="0" lang="en-US" sz="1800" i="0" u="none" strike="noStrike" cap="none" normalizeH="0" baseline="0" dirty="0">
              <a:ln>
                <a:noFill/>
              </a:ln>
              <a:solidFill>
                <a:schemeClr val="tx1"/>
              </a:solidFill>
              <a:effectLst/>
              <a:latin typeface="Calibri" pitchFamily="34" charset="0"/>
              <a:ea typeface="ＭＳ Ｐゴシック" pitchFamily="-107" charset="-128"/>
              <a:cs typeface="Calibri" pitchFamily="34" charset="0"/>
            </a:endParaRPr>
          </a:p>
        </p:txBody>
      </p:sp>
      <p:sp>
        <p:nvSpPr>
          <p:cNvPr id="11" name="Elipsa 10"/>
          <p:cNvSpPr/>
          <p:nvPr/>
        </p:nvSpPr>
        <p:spPr bwMode="auto">
          <a:xfrm>
            <a:off x="1403648" y="3212976"/>
            <a:ext cx="6264696" cy="2232248"/>
          </a:xfrm>
          <a:prstGeom prst="ellipse">
            <a:avLst/>
          </a:prstGeom>
          <a:solidFill>
            <a:srgbClr val="C1E2E5"/>
          </a:solidFill>
          <a:ln w="38100" cap="flat" cmpd="sng" algn="ctr">
            <a:solidFill>
              <a:srgbClr val="CC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400" i="1" dirty="0" smtClean="0">
                <a:solidFill>
                  <a:srgbClr val="CC00CC"/>
                </a:solidFill>
                <a:latin typeface="Calibri" pitchFamily="34" charset="0"/>
                <a:ea typeface="ＭＳ Ｐゴシック" pitchFamily="-107" charset="-128"/>
                <a:cs typeface="Calibri" pitchFamily="34" charset="0"/>
              </a:rPr>
              <a:t>The role of Tier-2s in the WLCG ecosystem is crucial:  they deliver resources same as Tier-1s.</a:t>
            </a:r>
            <a:endParaRPr lang="en-US" sz="2400" i="1" dirty="0">
              <a:solidFill>
                <a:srgbClr val="CC00CC"/>
              </a:solidFill>
              <a:latin typeface="Calibri" pitchFamily="34" charset="0"/>
              <a:ea typeface="ＭＳ Ｐゴシック" pitchFamily="-107" charset="-128"/>
              <a:cs typeface="Calibri" pitchFamily="34" charset="0"/>
            </a:endParaRPr>
          </a:p>
        </p:txBody>
      </p:sp>
      <p:sp>
        <p:nvSpPr>
          <p:cNvPr id="12" name="Rectangle 13"/>
          <p:cNvSpPr>
            <a:spLocks noChangeArrowheads="1"/>
          </p:cNvSpPr>
          <p:nvPr/>
        </p:nvSpPr>
        <p:spPr bwMode="auto">
          <a:xfrm>
            <a:off x="179512" y="261467"/>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Tier-T2 sites in the WLCG ecosystem</a:t>
            </a:r>
            <a:endParaRPr lang="cs-CZ" altLang="en-US" sz="2400" i="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532440" y="6418203"/>
            <a:ext cx="504056" cy="323165"/>
          </a:xfrm>
          <a:prstGeom prst="rect">
            <a:avLst/>
          </a:prstGeom>
        </p:spPr>
        <p:txBody>
          <a:bodyPr wrap="square">
            <a:spAutoFit/>
          </a:bodyPr>
          <a:lstStyle/>
          <a:p>
            <a:r>
              <a:rPr lang="en-US" dirty="0" smtClean="0"/>
              <a:t>25</a:t>
            </a:r>
            <a:endParaRPr lang="en-US" dirty="0"/>
          </a:p>
        </p:txBody>
      </p:sp>
      <p:sp>
        <p:nvSpPr>
          <p:cNvPr id="7" name="Zaoblený obdélník 6"/>
          <p:cNvSpPr/>
          <p:nvPr/>
        </p:nvSpPr>
        <p:spPr bwMode="auto">
          <a:xfrm flipH="1">
            <a:off x="35496" y="116632"/>
            <a:ext cx="9108504" cy="6480720"/>
          </a:xfrm>
          <a:prstGeom prst="roundRect">
            <a:avLst/>
          </a:prstGeom>
          <a:solidFill>
            <a:srgbClr val="FFFFCC"/>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FontTx/>
              <a:buChar char="-"/>
            </a:pPr>
            <a:endParaRPr lang="en-US" sz="2400" b="0" i="0" u="sng" dirty="0" smtClean="0">
              <a:solidFill>
                <a:srgbClr val="0000CC"/>
              </a:solidFill>
              <a:latin typeface="Calibri" pitchFamily="34" charset="0"/>
              <a:ea typeface="ＭＳ Ｐゴシック" pitchFamily="-107" charset="-128"/>
              <a:cs typeface="Calibri" pitchFamily="34" charset="0"/>
            </a:endParaRPr>
          </a:p>
          <a:p>
            <a:pPr>
              <a:buFontTx/>
              <a:buChar char="-"/>
            </a:pPr>
            <a:r>
              <a:rPr lang="en-US" sz="2400" b="0" i="0" u="sng" dirty="0" smtClean="0">
                <a:solidFill>
                  <a:srgbClr val="0000CC"/>
                </a:solidFill>
                <a:latin typeface="Calibri" pitchFamily="34" charset="0"/>
                <a:ea typeface="ＭＳ Ｐゴシック" pitchFamily="-107" charset="-128"/>
                <a:cs typeface="Calibri" pitchFamily="34" charset="0"/>
              </a:rPr>
              <a:t>praguelcg2</a:t>
            </a:r>
            <a:r>
              <a:rPr lang="en-US" sz="2400" b="0" i="0" dirty="0" smtClean="0">
                <a:latin typeface="Calibri" pitchFamily="34" charset="0"/>
                <a:ea typeface="ＭＳ Ｐゴシック" pitchFamily="-107" charset="-128"/>
                <a:cs typeface="Calibri" pitchFamily="34" charset="0"/>
              </a:rPr>
              <a:t> </a:t>
            </a:r>
            <a:r>
              <a:rPr lang="en-US" sz="2000" b="0" i="0" dirty="0" smtClean="0">
                <a:latin typeface="Calibri" pitchFamily="34" charset="0"/>
                <a:ea typeface="ＭＳ Ｐゴシック" pitchFamily="-107" charset="-128"/>
                <a:cs typeface="Calibri" pitchFamily="34" charset="0"/>
              </a:rPr>
              <a:t>was one of the first computing centers included in WLCG. Its operations started already in 2004 and have been running steadily ever since delivering services of ever growing capacity.</a:t>
            </a:r>
          </a:p>
          <a:p>
            <a:pPr>
              <a:buFontTx/>
              <a:buChar char="-"/>
            </a:pPr>
            <a:endParaRPr lang="en-US" sz="2000" b="0" i="0" dirty="0" smtClean="0">
              <a:latin typeface="Calibri" pitchFamily="34" charset="0"/>
              <a:ea typeface="ＭＳ Ｐゴシック" pitchFamily="-107" charset="-128"/>
              <a:cs typeface="Calibri" pitchFamily="34" charset="0"/>
            </a:endParaRPr>
          </a:p>
          <a:p>
            <a:pPr>
              <a:buFontTx/>
              <a:buChar char="-"/>
            </a:pPr>
            <a:r>
              <a:rPr lang="en-US" sz="2000" b="0" i="0" dirty="0" smtClean="0">
                <a:latin typeface="Calibri" pitchFamily="34" charset="0"/>
                <a:ea typeface="ＭＳ Ｐゴシック" pitchFamily="-107" charset="-128"/>
                <a:cs typeface="Calibri" pitchFamily="34" charset="0"/>
              </a:rPr>
              <a:t>Currently praguelcg2 is a modest size Tier-2 site with distributed resources. The main part is installed at the Institute of Physics of the CAS (FZU) in Prague, additional resources are provided by two other institutions in Prague, by Nuclear Physics Institute of the CAS (NPI) in </a:t>
            </a:r>
            <a:r>
              <a:rPr lang="en-US" sz="2000" b="0" i="0" dirty="0" err="1" smtClean="0">
                <a:latin typeface="Calibri" pitchFamily="34" charset="0"/>
                <a:ea typeface="ＭＳ Ｐゴシック" pitchFamily="-107" charset="-128"/>
                <a:cs typeface="Calibri" pitchFamily="34" charset="0"/>
              </a:rPr>
              <a:t>Rez</a:t>
            </a:r>
            <a:r>
              <a:rPr lang="en-US" sz="2000" b="0" i="0" dirty="0" smtClean="0">
                <a:latin typeface="Calibri" pitchFamily="34" charset="0"/>
                <a:ea typeface="ＭＳ Ｐゴシック" pitchFamily="-107" charset="-128"/>
                <a:cs typeface="Calibri" pitchFamily="34" charset="0"/>
              </a:rPr>
              <a:t> near Prague and by the CESNET association and HPC center in the city of Ostrava (cf. the map).</a:t>
            </a:r>
          </a:p>
          <a:p>
            <a:pPr>
              <a:buFontTx/>
              <a:buChar char="-"/>
            </a:pPr>
            <a:endParaRPr lang="en-US" sz="2000" b="0" i="0" dirty="0" smtClean="0">
              <a:latin typeface="Calibri" pitchFamily="34" charset="0"/>
              <a:ea typeface="ＭＳ Ｐゴシック" pitchFamily="-107" charset="-128"/>
              <a:cs typeface="Calibri" pitchFamily="34" charset="0"/>
            </a:endParaRPr>
          </a:p>
          <a:p>
            <a:pPr>
              <a:buFontTx/>
              <a:buChar char="-"/>
            </a:pPr>
            <a:r>
              <a:rPr lang="en-US" sz="2000" b="0" i="0" dirty="0" smtClean="0">
                <a:latin typeface="Calibri" pitchFamily="34" charset="0"/>
                <a:ea typeface="ＭＳ Ｐゴシック" pitchFamily="-107" charset="-128"/>
                <a:cs typeface="Calibri" pitchFamily="34" charset="0"/>
              </a:rPr>
              <a:t>The complete stack of resources involves ~ 10,000 CPUs,   6.65 </a:t>
            </a:r>
            <a:r>
              <a:rPr lang="en-US" sz="2000" b="0" i="0" dirty="0" err="1" smtClean="0">
                <a:latin typeface="Calibri" pitchFamily="34" charset="0"/>
                <a:ea typeface="ＭＳ Ｐゴシック" pitchFamily="-107" charset="-128"/>
                <a:cs typeface="Calibri" pitchFamily="34" charset="0"/>
              </a:rPr>
              <a:t>PBytes</a:t>
            </a:r>
            <a:r>
              <a:rPr lang="en-US" sz="2000" b="0" i="0" dirty="0" smtClean="0">
                <a:latin typeface="Calibri" pitchFamily="34" charset="0"/>
                <a:ea typeface="ＭＳ Ｐゴシック" pitchFamily="-107" charset="-128"/>
                <a:cs typeface="Calibri" pitchFamily="34" charset="0"/>
              </a:rPr>
              <a:t> of disk space and network connectivity of the range between 10 </a:t>
            </a:r>
            <a:r>
              <a:rPr lang="en-US" sz="2000" b="0" i="0" dirty="0" err="1" smtClean="0">
                <a:latin typeface="Calibri" pitchFamily="34" charset="0"/>
                <a:ea typeface="ＭＳ Ｐゴシック" pitchFamily="-107" charset="-128"/>
                <a:cs typeface="Calibri" pitchFamily="34" charset="0"/>
              </a:rPr>
              <a:t>Gb</a:t>
            </a:r>
            <a:r>
              <a:rPr lang="en-US" sz="2000" b="0" i="0" dirty="0" smtClean="0">
                <a:latin typeface="Calibri" pitchFamily="34" charset="0"/>
                <a:ea typeface="ＭＳ Ｐゴシック" pitchFamily="-107" charset="-128"/>
                <a:cs typeface="Calibri" pitchFamily="34" charset="0"/>
              </a:rPr>
              <a:t>/s and 100 </a:t>
            </a:r>
            <a:r>
              <a:rPr lang="en-US" sz="2000" b="0" i="0" dirty="0" err="1" smtClean="0">
                <a:latin typeface="Calibri" pitchFamily="34" charset="0"/>
                <a:ea typeface="ＭＳ Ｐゴシック" pitchFamily="-107" charset="-128"/>
                <a:cs typeface="Calibri" pitchFamily="34" charset="0"/>
              </a:rPr>
              <a:t>Gb</a:t>
            </a:r>
            <a:r>
              <a:rPr lang="en-US" sz="2000" b="0" i="0" dirty="0" smtClean="0">
                <a:latin typeface="Calibri" pitchFamily="34" charset="0"/>
                <a:ea typeface="ＭＳ Ｐゴシック" pitchFamily="-107" charset="-128"/>
                <a:cs typeface="Calibri" pitchFamily="34" charset="0"/>
              </a:rPr>
              <a:t>/s. Very few links in WLCG top 100 </a:t>
            </a:r>
            <a:r>
              <a:rPr lang="en-US" sz="2000" b="0" i="0" dirty="0" err="1" smtClean="0">
                <a:latin typeface="Calibri" pitchFamily="34" charset="0"/>
                <a:ea typeface="ＭＳ Ｐゴシック" pitchFamily="-107" charset="-128"/>
                <a:cs typeface="Calibri" pitchFamily="34" charset="0"/>
              </a:rPr>
              <a:t>Gb</a:t>
            </a:r>
            <a:r>
              <a:rPr lang="en-US" sz="2000" b="0" i="0" dirty="0" smtClean="0">
                <a:latin typeface="Calibri" pitchFamily="34" charset="0"/>
                <a:ea typeface="ＭＳ Ｐゴシック" pitchFamily="-107" charset="-128"/>
                <a:cs typeface="Calibri" pitchFamily="34" charset="0"/>
              </a:rPr>
              <a:t>/s.</a:t>
            </a:r>
          </a:p>
          <a:p>
            <a:pPr>
              <a:buFontTx/>
              <a:buChar char="-"/>
            </a:pPr>
            <a:endParaRPr lang="en-US" sz="2000" b="0" i="0" dirty="0" smtClean="0">
              <a:latin typeface="Calibri" pitchFamily="34" charset="0"/>
              <a:ea typeface="ＭＳ Ｐゴシック" pitchFamily="-107" charset="-128"/>
              <a:cs typeface="Calibri" pitchFamily="34" charset="0"/>
            </a:endParaRPr>
          </a:p>
          <a:p>
            <a:r>
              <a:rPr lang="en-US" sz="2000" b="0" i="0" dirty="0" smtClean="0">
                <a:latin typeface="Calibri" pitchFamily="34" charset="0"/>
                <a:ea typeface="ＭＳ Ｐゴシック" pitchFamily="-107" charset="-128"/>
                <a:cs typeface="Calibri" pitchFamily="34" charset="0"/>
              </a:rPr>
              <a:t>- The compute, storage and data management services provided by praguelcg2 are used predominantly by ATLAS and ALICE @LHC but also by other HEP and </a:t>
            </a:r>
            <a:r>
              <a:rPr lang="en-US" sz="2000" b="0" i="0" dirty="0" err="1" smtClean="0">
                <a:latin typeface="Calibri" pitchFamily="34" charset="0"/>
                <a:ea typeface="ＭＳ Ｐゴシック" pitchFamily="-107" charset="-128"/>
                <a:cs typeface="Calibri" pitchFamily="34" charset="0"/>
              </a:rPr>
              <a:t>astroparticle</a:t>
            </a:r>
            <a:r>
              <a:rPr lang="en-US" sz="2000" b="0" i="0" dirty="0" smtClean="0">
                <a:latin typeface="Calibri" pitchFamily="34" charset="0"/>
                <a:ea typeface="ＭＳ Ｐゴシック" pitchFamily="-107" charset="-128"/>
                <a:cs typeface="Calibri" pitchFamily="34" charset="0"/>
              </a:rPr>
              <a:t> experiments. </a:t>
            </a:r>
          </a:p>
          <a:p>
            <a:endParaRPr lang="en-US" sz="2000" b="0" i="0" dirty="0">
              <a:latin typeface="Calibri" pitchFamily="34" charset="0"/>
              <a:ea typeface="ＭＳ Ｐゴシック" pitchFamily="-107" charset="-128"/>
              <a:cs typeface="Calibri" pitchFamily="34" charset="0"/>
            </a:endParaRPr>
          </a:p>
        </p:txBody>
      </p:sp>
      <p:sp>
        <p:nvSpPr>
          <p:cNvPr id="8" name="Rectangle 13"/>
          <p:cNvSpPr>
            <a:spLocks noChangeArrowheads="1"/>
          </p:cNvSpPr>
          <p:nvPr/>
        </p:nvSpPr>
        <p:spPr bwMode="auto">
          <a:xfrm>
            <a:off x="250130" y="188640"/>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Czech WLCG Tier-T2 site: praguelcg2</a:t>
            </a:r>
            <a:endParaRPr lang="cs-CZ" altLang="en-US" sz="2400" i="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532440" y="6418203"/>
            <a:ext cx="504056" cy="323165"/>
          </a:xfrm>
          <a:prstGeom prst="rect">
            <a:avLst/>
          </a:prstGeom>
        </p:spPr>
        <p:txBody>
          <a:bodyPr wrap="square">
            <a:spAutoFit/>
          </a:bodyPr>
          <a:lstStyle/>
          <a:p>
            <a:r>
              <a:rPr lang="en-US" dirty="0" smtClean="0"/>
              <a:t>26</a:t>
            </a:r>
            <a:endParaRPr lang="en-US" dirty="0"/>
          </a:p>
        </p:txBody>
      </p:sp>
      <p:pic>
        <p:nvPicPr>
          <p:cNvPr id="6" name="Obrázek 5" descr="GOLIAS.PHOTO.2018.jpg"/>
          <p:cNvPicPr>
            <a:picLocks noChangeAspect="1"/>
          </p:cNvPicPr>
          <p:nvPr/>
        </p:nvPicPr>
        <p:blipFill>
          <a:blip r:embed="rId3" cstate="print"/>
          <a:stretch>
            <a:fillRect/>
          </a:stretch>
        </p:blipFill>
        <p:spPr>
          <a:xfrm>
            <a:off x="-36512" y="1148323"/>
            <a:ext cx="9180000" cy="5160997"/>
          </a:xfrm>
          <a:prstGeom prst="rect">
            <a:avLst/>
          </a:prstGeom>
        </p:spPr>
      </p:pic>
      <p:pic>
        <p:nvPicPr>
          <p:cNvPr id="8" name="Obrázek 7"/>
          <p:cNvPicPr/>
          <p:nvPr/>
        </p:nvPicPr>
        <p:blipFill>
          <a:blip r:embed="rId4" cstate="print"/>
          <a:srcRect/>
          <a:stretch>
            <a:fillRect/>
          </a:stretch>
        </p:blipFill>
        <p:spPr bwMode="auto">
          <a:xfrm>
            <a:off x="864392" y="2204864"/>
            <a:ext cx="7236000" cy="3816000"/>
          </a:xfrm>
          <a:prstGeom prst="rect">
            <a:avLst/>
          </a:prstGeom>
          <a:noFill/>
          <a:ln w="9525">
            <a:noFill/>
            <a:miter lim="800000"/>
            <a:headEnd/>
            <a:tailEnd/>
          </a:ln>
        </p:spPr>
      </p:pic>
      <p:sp>
        <p:nvSpPr>
          <p:cNvPr id="9" name="Zaoblený obdélník 8"/>
          <p:cNvSpPr/>
          <p:nvPr/>
        </p:nvSpPr>
        <p:spPr bwMode="auto">
          <a:xfrm flipH="1">
            <a:off x="179512" y="1052736"/>
            <a:ext cx="9001000" cy="720080"/>
          </a:xfrm>
          <a:prstGeom prst="roundRect">
            <a:avLst/>
          </a:prstGeom>
          <a:solidFill>
            <a:srgbClr val="FFFFCC">
              <a:alpha val="64000"/>
            </a:srgbClr>
          </a:solid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i="0" dirty="0" smtClean="0">
                <a:latin typeface="Calibri" pitchFamily="34" charset="0"/>
                <a:ea typeface="ＭＳ Ｐゴシック" pitchFamily="-107" charset="-128"/>
                <a:cs typeface="Calibri" pitchFamily="34" charset="0"/>
              </a:rPr>
              <a:t>Map of locations of the individual sites contributing to praguelcg2 operations. Connectivity between sites is 10 </a:t>
            </a:r>
            <a:r>
              <a:rPr lang="en-US" sz="1800" i="0" dirty="0" err="1" smtClean="0">
                <a:latin typeface="Calibri" pitchFamily="34" charset="0"/>
                <a:ea typeface="ＭＳ Ｐゴシック" pitchFamily="-107" charset="-128"/>
                <a:cs typeface="Calibri" pitchFamily="34" charset="0"/>
              </a:rPr>
              <a:t>Gb</a:t>
            </a:r>
            <a:r>
              <a:rPr lang="en-US" sz="1800" i="0" dirty="0" smtClean="0">
                <a:latin typeface="Calibri" pitchFamily="34" charset="0"/>
                <a:ea typeface="ＭＳ Ｐゴシック" pitchFamily="-107" charset="-128"/>
                <a:cs typeface="Calibri" pitchFamily="34" charset="0"/>
              </a:rPr>
              <a:t>/s</a:t>
            </a:r>
            <a:r>
              <a:rPr lang="en-US" sz="1800" dirty="0" smtClean="0">
                <a:solidFill>
                  <a:srgbClr val="FF0000"/>
                </a:solidFill>
                <a:latin typeface="Calibri" pitchFamily="34" charset="0"/>
                <a:ea typeface="ＭＳ Ｐゴシック" pitchFamily="-107" charset="-128"/>
                <a:cs typeface="Calibri" pitchFamily="34" charset="0"/>
              </a:rPr>
              <a:t>. Connection to LHCONE is 100 </a:t>
            </a:r>
            <a:r>
              <a:rPr lang="en-US" sz="1800" dirty="0" err="1" smtClean="0">
                <a:solidFill>
                  <a:srgbClr val="FF0000"/>
                </a:solidFill>
                <a:latin typeface="Calibri" pitchFamily="34" charset="0"/>
                <a:ea typeface="ＭＳ Ｐゴシック" pitchFamily="-107" charset="-128"/>
                <a:cs typeface="Calibri" pitchFamily="34" charset="0"/>
              </a:rPr>
              <a:t>Gb</a:t>
            </a:r>
            <a:r>
              <a:rPr lang="en-US" sz="1800" dirty="0" smtClean="0">
                <a:solidFill>
                  <a:srgbClr val="FF0000"/>
                </a:solidFill>
                <a:latin typeface="Calibri" pitchFamily="34" charset="0"/>
                <a:ea typeface="ＭＳ Ｐゴシック" pitchFamily="-107" charset="-128"/>
                <a:cs typeface="Calibri" pitchFamily="34" charset="0"/>
              </a:rPr>
              <a:t>/s.</a:t>
            </a:r>
            <a:endParaRPr kumimoji="0" lang="en-US" sz="1800" u="none" strike="noStrike" cap="none" normalizeH="0" baseline="0" dirty="0">
              <a:ln>
                <a:noFill/>
              </a:ln>
              <a:solidFill>
                <a:srgbClr val="FF0000"/>
              </a:solidFill>
              <a:effectLst/>
              <a:latin typeface="Calibri" pitchFamily="34" charset="0"/>
              <a:ea typeface="ＭＳ Ｐゴシック" pitchFamily="-107" charset="-128"/>
              <a:cs typeface="Calibri" pitchFamily="34" charset="0"/>
            </a:endParaRPr>
          </a:p>
        </p:txBody>
      </p:sp>
      <p:sp>
        <p:nvSpPr>
          <p:cNvPr id="10" name="Rectangle 13"/>
          <p:cNvSpPr>
            <a:spLocks noChangeArrowheads="1"/>
          </p:cNvSpPr>
          <p:nvPr/>
        </p:nvSpPr>
        <p:spPr bwMode="auto">
          <a:xfrm>
            <a:off x="250130"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praguelcg2</a:t>
            </a:r>
            <a:endParaRPr lang="cs-CZ" altLang="en-US" sz="2400" i="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116632"/>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Performance plots</a:t>
            </a:r>
            <a:endParaRPr lang="cs-CZ" altLang="en-US" sz="2400" i="0" dirty="0">
              <a:effectLst>
                <a:outerShdw blurRad="38100" dist="38100" dir="2700000" algn="tl">
                  <a:srgbClr val="000000"/>
                </a:outerShdw>
              </a:effectLst>
            </a:endParaRPr>
          </a:p>
        </p:txBody>
      </p:sp>
      <p:sp>
        <p:nvSpPr>
          <p:cNvPr id="3" name="Obdélník 2"/>
          <p:cNvSpPr/>
          <p:nvPr/>
        </p:nvSpPr>
        <p:spPr>
          <a:xfrm>
            <a:off x="8532440" y="6418203"/>
            <a:ext cx="504056" cy="323165"/>
          </a:xfrm>
          <a:prstGeom prst="rect">
            <a:avLst/>
          </a:prstGeom>
        </p:spPr>
        <p:txBody>
          <a:bodyPr wrap="square">
            <a:spAutoFit/>
          </a:bodyPr>
          <a:lstStyle/>
          <a:p>
            <a:r>
              <a:rPr lang="en-US" dirty="0" smtClean="0"/>
              <a:t>27</a:t>
            </a:r>
            <a:endParaRPr lang="en-US" dirty="0"/>
          </a:p>
        </p:txBody>
      </p:sp>
      <p:pic>
        <p:nvPicPr>
          <p:cNvPr id="4" name="Obrázek 3" descr="GRAFANA.bila.JOBS.7DAYS.PNG"/>
          <p:cNvPicPr>
            <a:picLocks noChangeAspect="1"/>
          </p:cNvPicPr>
          <p:nvPr/>
        </p:nvPicPr>
        <p:blipFill>
          <a:blip r:embed="rId3" cstate="print"/>
          <a:stretch>
            <a:fillRect/>
          </a:stretch>
        </p:blipFill>
        <p:spPr>
          <a:xfrm>
            <a:off x="72152" y="783032"/>
            <a:ext cx="5868000" cy="2934000"/>
          </a:xfrm>
          <a:prstGeom prst="rect">
            <a:avLst/>
          </a:prstGeom>
          <a:ln w="22225">
            <a:solidFill>
              <a:schemeClr val="bg1"/>
            </a:solidFill>
          </a:ln>
        </p:spPr>
      </p:pic>
      <p:pic>
        <p:nvPicPr>
          <p:cNvPr id="5" name="Obrázek 4" descr="TRAFFIC.6MONYHS.FZU.LHCONR.PNG"/>
          <p:cNvPicPr>
            <a:picLocks noChangeAspect="1"/>
          </p:cNvPicPr>
          <p:nvPr/>
        </p:nvPicPr>
        <p:blipFill>
          <a:blip r:embed="rId4" cstate="print"/>
          <a:stretch>
            <a:fillRect/>
          </a:stretch>
        </p:blipFill>
        <p:spPr>
          <a:xfrm>
            <a:off x="395536" y="4005064"/>
            <a:ext cx="5364000" cy="1978839"/>
          </a:xfrm>
          <a:prstGeom prst="rect">
            <a:avLst/>
          </a:prstGeom>
          <a:ln w="22225">
            <a:solidFill>
              <a:schemeClr val="bg1"/>
            </a:solidFill>
          </a:ln>
        </p:spPr>
      </p:pic>
      <p:sp>
        <p:nvSpPr>
          <p:cNvPr id="6" name="Zaoblený obdélník 5"/>
          <p:cNvSpPr/>
          <p:nvPr/>
        </p:nvSpPr>
        <p:spPr bwMode="auto">
          <a:xfrm flipH="1">
            <a:off x="6012160" y="1268760"/>
            <a:ext cx="3024336" cy="1872208"/>
          </a:xfrm>
          <a:prstGeom prst="roundRect">
            <a:avLst/>
          </a:prstGeom>
          <a:solidFill>
            <a:srgbClr val="FFFFCC"/>
          </a:solid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b="0" i="0" dirty="0" smtClean="0">
                <a:latin typeface="Calibri" pitchFamily="34" charset="0"/>
                <a:ea typeface="ＭＳ Ｐゴシック" pitchFamily="-107" charset="-128"/>
                <a:cs typeface="Calibri" pitchFamily="34" charset="0"/>
              </a:rPr>
              <a:t>Running jobs profile for the recent 9 months provided by the local monitoring at the central site in Prague. </a:t>
            </a:r>
            <a:r>
              <a:rPr lang="en-US" sz="1800" dirty="0" smtClean="0">
                <a:solidFill>
                  <a:srgbClr val="FF0000"/>
                </a:solidFill>
                <a:latin typeface="Calibri" pitchFamily="34" charset="0"/>
                <a:ea typeface="ＭＳ Ｐゴシック" pitchFamily="-107" charset="-128"/>
                <a:cs typeface="Calibri" pitchFamily="34" charset="0"/>
              </a:rPr>
              <a:t>Main CPU consumers are ALICE and ATLAS.</a:t>
            </a:r>
            <a:endParaRPr kumimoji="0" lang="en-US" sz="1800" u="none" strike="noStrike" cap="none" normalizeH="0" baseline="0" dirty="0">
              <a:ln>
                <a:noFill/>
              </a:ln>
              <a:solidFill>
                <a:srgbClr val="FF0000"/>
              </a:solidFill>
              <a:effectLst/>
              <a:latin typeface="Calibri" pitchFamily="34" charset="0"/>
              <a:ea typeface="ＭＳ Ｐゴシック" pitchFamily="-107" charset="-128"/>
              <a:cs typeface="Calibri" pitchFamily="34" charset="0"/>
            </a:endParaRPr>
          </a:p>
        </p:txBody>
      </p:sp>
      <p:sp>
        <p:nvSpPr>
          <p:cNvPr id="7" name="Zaoblený obdélník 6"/>
          <p:cNvSpPr/>
          <p:nvPr/>
        </p:nvSpPr>
        <p:spPr bwMode="auto">
          <a:xfrm flipH="1">
            <a:off x="5868144" y="3861048"/>
            <a:ext cx="3024336" cy="2304256"/>
          </a:xfrm>
          <a:prstGeom prst="roundRect">
            <a:avLst/>
          </a:prstGeom>
          <a:solidFill>
            <a:srgbClr val="FFFFCC"/>
          </a:solid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b="0" i="0" dirty="0" smtClean="0">
                <a:latin typeface="Calibri" pitchFamily="34" charset="0"/>
                <a:ea typeface="ＭＳ Ｐゴシック" pitchFamily="-107" charset="-128"/>
                <a:cs typeface="Calibri" pitchFamily="34" charset="0"/>
              </a:rPr>
              <a:t>Network traffic between the main site of praguelcg2 and LHCONE during last 6 months. Maximum </a:t>
            </a:r>
            <a:r>
              <a:rPr lang="en-US" sz="1800" dirty="0" smtClean="0">
                <a:solidFill>
                  <a:srgbClr val="FF0000"/>
                </a:solidFill>
                <a:latin typeface="Calibri" pitchFamily="34" charset="0"/>
                <a:ea typeface="ＭＳ Ｐゴシック" pitchFamily="-107" charset="-128"/>
                <a:cs typeface="Calibri" pitchFamily="34" charset="0"/>
              </a:rPr>
              <a:t>throughput reaches to 60 </a:t>
            </a:r>
            <a:r>
              <a:rPr lang="en-US" sz="1800" dirty="0" err="1" smtClean="0">
                <a:solidFill>
                  <a:srgbClr val="FF0000"/>
                </a:solidFill>
                <a:latin typeface="Calibri" pitchFamily="34" charset="0"/>
                <a:ea typeface="ＭＳ Ｐゴシック" pitchFamily="-107" charset="-128"/>
                <a:cs typeface="Calibri" pitchFamily="34" charset="0"/>
              </a:rPr>
              <a:t>Gb</a:t>
            </a:r>
            <a:r>
              <a:rPr lang="en-US" sz="1800" dirty="0" smtClean="0">
                <a:solidFill>
                  <a:srgbClr val="FF0000"/>
                </a:solidFill>
                <a:latin typeface="Calibri" pitchFamily="34" charset="0"/>
                <a:ea typeface="ＭＳ Ｐゴシック" pitchFamily="-107" charset="-128"/>
                <a:cs typeface="Calibri" pitchFamily="34" charset="0"/>
              </a:rPr>
              <a:t>/s, the nominal capacity is 100 </a:t>
            </a:r>
            <a:r>
              <a:rPr lang="en-US" sz="1800" dirty="0" err="1" smtClean="0">
                <a:solidFill>
                  <a:srgbClr val="FF0000"/>
                </a:solidFill>
                <a:latin typeface="Calibri" pitchFamily="34" charset="0"/>
                <a:ea typeface="ＭＳ Ｐゴシック" pitchFamily="-107" charset="-128"/>
                <a:cs typeface="Calibri" pitchFamily="34" charset="0"/>
              </a:rPr>
              <a:t>Gb</a:t>
            </a:r>
            <a:r>
              <a:rPr lang="en-US" sz="1800" dirty="0" smtClean="0">
                <a:solidFill>
                  <a:srgbClr val="FF0000"/>
                </a:solidFill>
                <a:latin typeface="Calibri" pitchFamily="34" charset="0"/>
                <a:ea typeface="ＭＳ Ｐゴシック" pitchFamily="-107" charset="-128"/>
                <a:cs typeface="Calibri" pitchFamily="34" charset="0"/>
              </a:rPr>
              <a:t>/s.</a:t>
            </a:r>
            <a:endParaRPr kumimoji="0" lang="en-US" sz="1800" u="none" strike="noStrike" cap="none" normalizeH="0" baseline="0" dirty="0">
              <a:ln>
                <a:noFill/>
              </a:ln>
              <a:solidFill>
                <a:srgbClr val="FF0000"/>
              </a:solidFill>
              <a:effectLst/>
              <a:latin typeface="Calibri" pitchFamily="34" charset="0"/>
              <a:ea typeface="ＭＳ Ｐゴシック" pitchFamily="-107" charset="-128"/>
              <a:cs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260648"/>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ALICE operations at praguelcg2 </a:t>
            </a:r>
          </a:p>
          <a:p>
            <a:pPr algn="ctr" eaLnBrk="1" hangingPunct="1">
              <a:defRPr/>
            </a:pPr>
            <a:endParaRPr lang="cs-CZ" altLang="en-US" sz="2400" i="0" dirty="0">
              <a:effectLst>
                <a:outerShdw blurRad="38100" dist="38100" dir="2700000" algn="tl">
                  <a:srgbClr val="000000"/>
                </a:outerShdw>
              </a:effectLst>
            </a:endParaRPr>
          </a:p>
        </p:txBody>
      </p:sp>
      <p:sp>
        <p:nvSpPr>
          <p:cNvPr id="3" name="Obdélník 2"/>
          <p:cNvSpPr/>
          <p:nvPr/>
        </p:nvSpPr>
        <p:spPr>
          <a:xfrm>
            <a:off x="8532440" y="6418203"/>
            <a:ext cx="504056" cy="323165"/>
          </a:xfrm>
          <a:prstGeom prst="rect">
            <a:avLst/>
          </a:prstGeom>
        </p:spPr>
        <p:txBody>
          <a:bodyPr wrap="square">
            <a:spAutoFit/>
          </a:bodyPr>
          <a:lstStyle/>
          <a:p>
            <a:r>
              <a:rPr lang="en-US" dirty="0" smtClean="0"/>
              <a:t>28</a:t>
            </a:r>
            <a:endParaRPr lang="en-US" dirty="0"/>
          </a:p>
        </p:txBody>
      </p:sp>
      <p:sp>
        <p:nvSpPr>
          <p:cNvPr id="4" name="Zaoblený obdélník 3"/>
          <p:cNvSpPr/>
          <p:nvPr/>
        </p:nvSpPr>
        <p:spPr bwMode="auto">
          <a:xfrm flipH="1">
            <a:off x="72004" y="1053382"/>
            <a:ext cx="8892481" cy="5111922"/>
          </a:xfrm>
          <a:prstGeom prst="roundRect">
            <a:avLst/>
          </a:prstGeom>
          <a:solidFill>
            <a:srgbClr val="FFF6D9"/>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FontTx/>
              <a:buChar char="-"/>
            </a:pPr>
            <a:r>
              <a:rPr lang="en-US" sz="2000" b="0" i="0" dirty="0" smtClean="0">
                <a:latin typeface="Calibri" pitchFamily="34" charset="0"/>
                <a:ea typeface="ＭＳ Ｐゴシック" pitchFamily="-107" charset="-128"/>
                <a:cs typeface="Calibri" pitchFamily="34" charset="0"/>
              </a:rPr>
              <a:t>ALICE computing is special due to the obligation of each participating institution to deliver compute and storage capacities based on ALICE </a:t>
            </a:r>
            <a:r>
              <a:rPr lang="en-US" sz="2000" b="0" i="0" dirty="0" err="1" smtClean="0">
                <a:latin typeface="Calibri" pitchFamily="34" charset="0"/>
                <a:ea typeface="ＭＳ Ｐゴシック" pitchFamily="-107" charset="-128"/>
                <a:cs typeface="Calibri" pitchFamily="34" charset="0"/>
              </a:rPr>
              <a:t>MoU</a:t>
            </a:r>
            <a:r>
              <a:rPr lang="en-US" sz="2000" b="0" i="0" dirty="0" smtClean="0">
                <a:latin typeface="Calibri" pitchFamily="34" charset="0"/>
                <a:ea typeface="ＭＳ Ｐゴシック" pitchFamily="-107" charset="-128"/>
                <a:cs typeface="Calibri" pitchFamily="34" charset="0"/>
              </a:rPr>
              <a:t>-A.</a:t>
            </a:r>
          </a:p>
          <a:p>
            <a:pPr>
              <a:buFontTx/>
              <a:buChar char="-"/>
            </a:pPr>
            <a:r>
              <a:rPr lang="en-US" sz="2000" b="0" i="0" dirty="0" smtClean="0">
                <a:latin typeface="Calibri" pitchFamily="34" charset="0"/>
                <a:ea typeface="ＭＳ Ｐゴシック" pitchFamily="-107" charset="-128"/>
                <a:cs typeface="Calibri" pitchFamily="34" charset="0"/>
              </a:rPr>
              <a:t> Czech ALICE group is quite small and this translates also into a smaller share in available stack of resources. </a:t>
            </a:r>
          </a:p>
          <a:p>
            <a:pPr>
              <a:buFontTx/>
              <a:buChar char="-"/>
            </a:pPr>
            <a:r>
              <a:rPr lang="en-US" sz="2000" b="0" i="0" dirty="0" smtClean="0">
                <a:latin typeface="Calibri" pitchFamily="34" charset="0"/>
                <a:ea typeface="ＭＳ Ｐゴシック" pitchFamily="-107" charset="-128"/>
                <a:cs typeface="Calibri" pitchFamily="34" charset="0"/>
              </a:rPr>
              <a:t> Despite this disadvantage we manage to deliver required capacities. </a:t>
            </a:r>
          </a:p>
          <a:p>
            <a:pPr>
              <a:buFontTx/>
              <a:buChar char="-"/>
            </a:pPr>
            <a:r>
              <a:rPr lang="en-US" sz="2000" b="0" i="0" dirty="0" smtClean="0">
                <a:latin typeface="Calibri" pitchFamily="34" charset="0"/>
                <a:ea typeface="ＭＳ Ｐゴシック" pitchFamily="-107" charset="-128"/>
                <a:cs typeface="Calibri" pitchFamily="34" charset="0"/>
              </a:rPr>
              <a:t> pragelcg2 site is able to operate almost without interruptions and longer downtimes.  </a:t>
            </a:r>
          </a:p>
          <a:p>
            <a:pPr>
              <a:buFontTx/>
              <a:buChar char="-"/>
            </a:pPr>
            <a:r>
              <a:rPr lang="en-US" sz="2000" b="0" i="0" dirty="0" smtClean="0">
                <a:latin typeface="Calibri" pitchFamily="34" charset="0"/>
                <a:ea typeface="ＭＳ Ｐゴシック" pitchFamily="-107" charset="-128"/>
                <a:cs typeface="Calibri" pitchFamily="34" charset="0"/>
              </a:rPr>
              <a:t> A suitable </a:t>
            </a:r>
            <a:r>
              <a:rPr lang="en-US" sz="2000" b="0" i="0" dirty="0" err="1" smtClean="0">
                <a:latin typeface="Calibri" pitchFamily="34" charset="0"/>
                <a:ea typeface="ＭＳ Ｐゴシック" pitchFamily="-107" charset="-128"/>
                <a:cs typeface="Calibri" pitchFamily="34" charset="0"/>
              </a:rPr>
              <a:t>fairshare</a:t>
            </a:r>
            <a:r>
              <a:rPr lang="en-US" sz="2000" b="0" i="0" dirty="0" smtClean="0">
                <a:latin typeface="Calibri" pitchFamily="34" charset="0"/>
                <a:ea typeface="ＭＳ Ｐゴシック" pitchFamily="-107" charset="-128"/>
                <a:cs typeface="Calibri" pitchFamily="34" charset="0"/>
              </a:rPr>
              <a:t> is set at the main site at FZU.  </a:t>
            </a:r>
          </a:p>
          <a:p>
            <a:pPr>
              <a:buFontTx/>
              <a:buChar char="-"/>
            </a:pPr>
            <a:r>
              <a:rPr lang="en-US" sz="2000" b="0" i="0" dirty="0" smtClean="0">
                <a:latin typeface="Calibri" pitchFamily="34" charset="0"/>
                <a:ea typeface="ＭＳ Ｐゴシック" pitchFamily="-107" charset="-128"/>
                <a:cs typeface="Calibri" pitchFamily="34" charset="0"/>
              </a:rPr>
              <a:t> In addition, the ALICE jobs are very efficient in using any opportunistic resources.</a:t>
            </a:r>
          </a:p>
          <a:p>
            <a:pPr>
              <a:buFontTx/>
              <a:buChar char="-"/>
            </a:pPr>
            <a:r>
              <a:rPr lang="en-US" sz="2000" b="0" i="0" dirty="0" smtClean="0">
                <a:latin typeface="Calibri" pitchFamily="34" charset="0"/>
                <a:ea typeface="ＭＳ Ｐゴシック" pitchFamily="-107" charset="-128"/>
                <a:cs typeface="Calibri" pitchFamily="34" charset="0"/>
              </a:rPr>
              <a:t> As a result, millions of ALICE jobs are processed at praguelcg2 each year (e.g. 16,5M in 2015 – 2019; 5,46M during 3/2020 – 4/2021). </a:t>
            </a:r>
          </a:p>
          <a:p>
            <a:pPr>
              <a:buFontTx/>
              <a:buChar char="-"/>
            </a:pPr>
            <a:r>
              <a:rPr lang="en-US" sz="2000" b="0" i="0" dirty="0" smtClean="0">
                <a:latin typeface="Calibri" pitchFamily="34" charset="0"/>
                <a:ea typeface="ＭＳ Ｐゴシック" pitchFamily="-107" charset="-128"/>
                <a:cs typeface="Calibri" pitchFamily="34" charset="0"/>
              </a:rPr>
              <a:t> Our </a:t>
            </a:r>
            <a:r>
              <a:rPr lang="en-US" sz="2000" b="0" i="0" dirty="0" err="1" smtClean="0">
                <a:latin typeface="Calibri" pitchFamily="34" charset="0"/>
                <a:ea typeface="ＭＳ Ｐゴシック" pitchFamily="-107" charset="-128"/>
                <a:cs typeface="Calibri" pitchFamily="34" charset="0"/>
              </a:rPr>
              <a:t>XRootD</a:t>
            </a:r>
            <a:r>
              <a:rPr lang="en-US" sz="2000" b="0" i="0" dirty="0" smtClean="0">
                <a:latin typeface="Calibri" pitchFamily="34" charset="0"/>
                <a:ea typeface="ＭＳ Ｐゴシック" pitchFamily="-107" charset="-128"/>
                <a:cs typeface="Calibri" pitchFamily="34" charset="0"/>
              </a:rPr>
              <a:t> ALICE storage kept up to </a:t>
            </a:r>
          </a:p>
          <a:p>
            <a:r>
              <a:rPr lang="en-US" sz="2000" b="0" i="0" dirty="0" smtClean="0">
                <a:latin typeface="Calibri" pitchFamily="34" charset="0"/>
                <a:ea typeface="ＭＳ Ｐゴシック" pitchFamily="-107" charset="-128"/>
                <a:cs typeface="Calibri" pitchFamily="34" charset="0"/>
              </a:rPr>
              <a:t>~ 48,131,572 data files and ~ 67 PB of data was downloaded from our storage during 3/2020 – 4/2021.</a:t>
            </a:r>
          </a:p>
          <a:p>
            <a:pPr>
              <a:buFontTx/>
              <a:buChar char="-"/>
            </a:pPr>
            <a:endParaRPr lang="en-US" sz="2000" b="0" i="0" dirty="0" smtClean="0">
              <a:latin typeface="Calibri" pitchFamily="34" charset="0"/>
              <a:ea typeface="ＭＳ Ｐゴシック" pitchFamily="-107" charset="-128"/>
              <a:cs typeface="Calibri" pitchFamily="34" charset="0"/>
            </a:endParaRPr>
          </a:p>
          <a:p>
            <a:pPr>
              <a:buFontTx/>
              <a:buChar char="-"/>
            </a:pPr>
            <a:endParaRPr lang="en-US" sz="2000" b="0" i="0" dirty="0" smtClean="0">
              <a:latin typeface="Calibri" pitchFamily="34" charset="0"/>
              <a:ea typeface="ＭＳ Ｐゴシック" pitchFamily="-107" charset="-128"/>
              <a:cs typeface="Calibri" pitchFamily="34" charset="0"/>
            </a:endParaRPr>
          </a:p>
        </p:txBody>
      </p:sp>
      <p:pic>
        <p:nvPicPr>
          <p:cNvPr id="5" name="Picture 15">
            <a:extLst>
              <a:ext uri="{FF2B5EF4-FFF2-40B4-BE49-F238E27FC236}">
                <a16:creationId xmlns:a16="http://schemas.microsoft.com/office/drawing/2014/main" xmlns="" id="{26E530ED-13CC-8D46-8D7A-03024D7AAB67}"/>
              </a:ext>
            </a:extLst>
          </p:cNvPr>
          <p:cNvPicPr>
            <a:picLocks noChangeAspect="1"/>
          </p:cNvPicPr>
          <p:nvPr/>
        </p:nvPicPr>
        <p:blipFill>
          <a:blip r:embed="rId3" cstate="print">
            <a:lum contrast="1000"/>
          </a:blip>
          <a:stretch>
            <a:fillRect/>
          </a:stretch>
        </p:blipFill>
        <p:spPr>
          <a:xfrm>
            <a:off x="7596336" y="188647"/>
            <a:ext cx="1224000" cy="12382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532440" y="6418203"/>
            <a:ext cx="504056" cy="323165"/>
          </a:xfrm>
          <a:prstGeom prst="rect">
            <a:avLst/>
          </a:prstGeom>
        </p:spPr>
        <p:txBody>
          <a:bodyPr wrap="square">
            <a:spAutoFit/>
          </a:bodyPr>
          <a:lstStyle/>
          <a:p>
            <a:r>
              <a:rPr lang="en-US" dirty="0" smtClean="0"/>
              <a:t>29</a:t>
            </a:r>
            <a:endParaRPr lang="en-US" dirty="0"/>
          </a:p>
        </p:txBody>
      </p:sp>
      <p:pic>
        <p:nvPicPr>
          <p:cNvPr id="4" name="Obrázek 3" descr="PIE.SHORT.jpg"/>
          <p:cNvPicPr>
            <a:picLocks noChangeAspect="1"/>
          </p:cNvPicPr>
          <p:nvPr/>
        </p:nvPicPr>
        <p:blipFill>
          <a:blip r:embed="rId3" cstate="print"/>
          <a:stretch>
            <a:fillRect/>
          </a:stretch>
        </p:blipFill>
        <p:spPr>
          <a:xfrm>
            <a:off x="179512" y="980728"/>
            <a:ext cx="8496000" cy="4665132"/>
          </a:xfrm>
          <a:prstGeom prst="rect">
            <a:avLst/>
          </a:prstGeom>
          <a:ln w="25400">
            <a:solidFill>
              <a:schemeClr val="tx1"/>
            </a:solidFill>
          </a:ln>
        </p:spPr>
      </p:pic>
      <p:sp>
        <p:nvSpPr>
          <p:cNvPr id="5" name="Rectangle 13"/>
          <p:cNvSpPr>
            <a:spLocks noChangeArrowheads="1"/>
          </p:cNvSpPr>
          <p:nvPr/>
        </p:nvSpPr>
        <p:spPr bwMode="auto">
          <a:xfrm>
            <a:off x="250130" y="405483"/>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Performance plots</a:t>
            </a:r>
            <a:endParaRPr lang="cs-CZ" altLang="en-US" sz="2400" i="0" dirty="0">
              <a:effectLst>
                <a:outerShdw blurRad="38100" dist="38100" dir="2700000" algn="tl">
                  <a:srgbClr val="000000"/>
                </a:outerShdw>
              </a:effectLst>
            </a:endParaRPr>
          </a:p>
        </p:txBody>
      </p:sp>
      <p:sp>
        <p:nvSpPr>
          <p:cNvPr id="6" name="Zaoblený obdélník 5"/>
          <p:cNvSpPr/>
          <p:nvPr/>
        </p:nvSpPr>
        <p:spPr bwMode="auto">
          <a:xfrm flipH="1">
            <a:off x="1259632" y="3356992"/>
            <a:ext cx="2520280" cy="504056"/>
          </a:xfrm>
          <a:prstGeom prst="round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kumimoji="0" lang="en-US" sz="1600" i="0" u="none" strike="noStrike" cap="none" normalizeH="0" dirty="0" smtClean="0">
                <a:ln>
                  <a:noFill/>
                </a:ln>
                <a:effectLst/>
                <a:latin typeface="Calibri" pitchFamily="34" charset="0"/>
                <a:ea typeface="ＭＳ Ｐゴシック" pitchFamily="-107" charset="-128"/>
                <a:cs typeface="Calibri" pitchFamily="34" charset="0"/>
              </a:rPr>
              <a:t>  praguelcg2: 5.2 %</a:t>
            </a:r>
            <a:endParaRPr kumimoji="0" lang="en-US" sz="1600" i="0" u="none" strike="noStrike" cap="none" normalizeH="0" baseline="0" dirty="0">
              <a:ln>
                <a:noFill/>
              </a:ln>
              <a:effectLst/>
              <a:latin typeface="Calibri" pitchFamily="34" charset="0"/>
              <a:ea typeface="ＭＳ Ｐゴシック" pitchFamily="-107" charset="-128"/>
              <a:cs typeface="Calibri" pitchFamily="34" charset="0"/>
            </a:endParaRPr>
          </a:p>
        </p:txBody>
      </p:sp>
      <p:sp>
        <p:nvSpPr>
          <p:cNvPr id="7" name="Zaoblený obdélník 6"/>
          <p:cNvSpPr/>
          <p:nvPr/>
        </p:nvSpPr>
        <p:spPr bwMode="auto">
          <a:xfrm flipH="1">
            <a:off x="1259632" y="5229200"/>
            <a:ext cx="6048672" cy="504056"/>
          </a:xfrm>
          <a:prstGeom prst="round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smtClean="0">
                <a:latin typeface="Calibri" pitchFamily="34" charset="0"/>
                <a:ea typeface="ＭＳ Ｐゴシック" pitchFamily="-107" charset="-128"/>
                <a:cs typeface="Calibri" pitchFamily="34" charset="0"/>
              </a:rPr>
              <a:t>p</a:t>
            </a:r>
            <a:r>
              <a:rPr kumimoji="0" lang="en-US" sz="1600" i="0" u="none" strike="noStrike" cap="none" normalizeH="0" dirty="0" smtClean="0">
                <a:ln>
                  <a:noFill/>
                </a:ln>
                <a:effectLst/>
                <a:latin typeface="Calibri" pitchFamily="34" charset="0"/>
                <a:ea typeface="ＭＳ Ｐゴシック" pitchFamily="-107" charset="-128"/>
                <a:cs typeface="Calibri" pitchFamily="34" charset="0"/>
              </a:rPr>
              <a:t>raguelcg2 </a:t>
            </a:r>
            <a:r>
              <a:rPr lang="en-US" sz="1600" dirty="0" smtClean="0">
                <a:latin typeface="Calibri" pitchFamily="34" charset="0"/>
                <a:ea typeface="ＭＳ Ｐゴシック" pitchFamily="-107" charset="-128"/>
                <a:cs typeface="Calibri" pitchFamily="34" charset="0"/>
              </a:rPr>
              <a:t>was</a:t>
            </a:r>
            <a:r>
              <a:rPr kumimoji="0" lang="en-US" sz="1600" i="0" u="none" strike="noStrike" cap="none" normalizeH="0" dirty="0" smtClean="0">
                <a:ln>
                  <a:noFill/>
                </a:ln>
                <a:effectLst/>
                <a:latin typeface="Calibri" pitchFamily="34" charset="0"/>
                <a:ea typeface="ＭＳ Ｐゴシック" pitchFamily="-107" charset="-128"/>
                <a:cs typeface="Calibri" pitchFamily="34" charset="0"/>
              </a:rPr>
              <a:t> among top 10 Tier-2 contributors </a:t>
            </a:r>
            <a:endParaRPr kumimoji="0" lang="en-US" sz="1600" i="0" u="none" strike="noStrike" cap="none" normalizeH="0" baseline="0" dirty="0">
              <a:ln>
                <a:noFill/>
              </a:ln>
              <a:effectLst/>
              <a:latin typeface="Calibri" pitchFamily="34" charset="0"/>
              <a:ea typeface="ＭＳ Ｐゴシック" pitchFamily="-107" charset="-128"/>
              <a:cs typeface="Calibri" pitchFamily="34" charset="0"/>
            </a:endParaRPr>
          </a:p>
        </p:txBody>
      </p:sp>
      <p:sp>
        <p:nvSpPr>
          <p:cNvPr id="8" name="Zaoblený obdélník 7"/>
          <p:cNvSpPr/>
          <p:nvPr/>
        </p:nvSpPr>
        <p:spPr bwMode="auto">
          <a:xfrm flipH="1">
            <a:off x="251520" y="5877272"/>
            <a:ext cx="8640960" cy="432048"/>
          </a:xfrm>
          <a:prstGeom prst="roundRect">
            <a:avLst/>
          </a:prstGeom>
          <a:solidFill>
            <a:srgbClr val="FFF6D9"/>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800" b="0" i="0" dirty="0" smtClean="0">
                <a:latin typeface="Calibri" pitchFamily="34" charset="0"/>
                <a:ea typeface="ＭＳ Ｐゴシック" pitchFamily="-107" charset="-128"/>
                <a:cs typeface="Calibri" pitchFamily="34" charset="0"/>
              </a:rPr>
              <a:t>Delivery of ALICE compute resources: Tier-2s share. 3/2020 – 4/2021 </a:t>
            </a:r>
            <a:endParaRPr kumimoji="0" lang="en-US" sz="1800" b="0" i="0" u="none" strike="noStrike" cap="none" normalizeH="0" baseline="0" dirty="0">
              <a:ln>
                <a:noFill/>
              </a:ln>
              <a:solidFill>
                <a:schemeClr val="tx1"/>
              </a:solidFill>
              <a:effectLst/>
              <a:latin typeface="Calibri" pitchFamily="34" charset="0"/>
              <a:ea typeface="ＭＳ Ｐゴシック" pitchFamily="-107" charset="-128"/>
              <a:cs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Worldwide LHC Computing Grid  topology</a:t>
            </a:r>
            <a:endParaRPr lang="cs-CZ" altLang="en-US" sz="2400" i="0" dirty="0">
              <a:effectLst>
                <a:outerShdw blurRad="38100" dist="38100" dir="2700000" algn="tl">
                  <a:srgbClr val="000000"/>
                </a:outerShdw>
              </a:effectLst>
            </a:endParaRPr>
          </a:p>
        </p:txBody>
      </p:sp>
      <p:pic>
        <p:nvPicPr>
          <p:cNvPr id="2051" name="Picture 3"/>
          <p:cNvPicPr>
            <a:picLocks noChangeAspect="1" noChangeArrowheads="1"/>
          </p:cNvPicPr>
          <p:nvPr/>
        </p:nvPicPr>
        <p:blipFill>
          <a:blip r:embed="rId3" cstate="print"/>
          <a:srcRect/>
          <a:stretch>
            <a:fillRect/>
          </a:stretch>
        </p:blipFill>
        <p:spPr bwMode="auto">
          <a:xfrm>
            <a:off x="0" y="969264"/>
            <a:ext cx="2830449" cy="5888736"/>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664200" y="943029"/>
            <a:ext cx="3708000" cy="5206992"/>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3491880" y="5329762"/>
            <a:ext cx="2061972" cy="1483614"/>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6372200" y="942343"/>
            <a:ext cx="2772000" cy="5583001"/>
          </a:xfrm>
          <a:prstGeom prst="rect">
            <a:avLst/>
          </a:prstGeom>
          <a:noFill/>
          <a:ln w="9525">
            <a:noFill/>
            <a:miter lim="800000"/>
            <a:headEnd/>
            <a:tailEnd/>
          </a:ln>
        </p:spPr>
      </p:pic>
      <p:sp>
        <p:nvSpPr>
          <p:cNvPr id="11" name="Obdélník 10"/>
          <p:cNvSpPr/>
          <p:nvPr/>
        </p:nvSpPr>
        <p:spPr>
          <a:xfrm>
            <a:off x="251520" y="5661248"/>
            <a:ext cx="1800000" cy="1015663"/>
          </a:xfrm>
          <a:prstGeom prst="rect">
            <a:avLst/>
          </a:prstGeom>
          <a:solidFill>
            <a:srgbClr val="FFFF00"/>
          </a:solidFill>
          <a:ln>
            <a:solidFill>
              <a:schemeClr val="bg1"/>
            </a:solidFill>
          </a:ln>
        </p:spPr>
        <p:txBody>
          <a:bodyPr wrap="square">
            <a:spAutoFit/>
          </a:bodyPr>
          <a:lstStyle/>
          <a:p>
            <a:r>
              <a:rPr lang="en-US" sz="2000" i="0" dirty="0">
                <a:latin typeface="Calibri" pitchFamily="34" charset="0"/>
                <a:cs typeface="Calibri" pitchFamily="34" charset="0"/>
              </a:rPr>
              <a:t>66 </a:t>
            </a:r>
            <a:r>
              <a:rPr lang="en-US" sz="2000" i="0" dirty="0" err="1">
                <a:latin typeface="Calibri" pitchFamily="34" charset="0"/>
                <a:cs typeface="Calibri" pitchFamily="34" charset="0"/>
              </a:rPr>
              <a:t>MoUs</a:t>
            </a:r>
            <a:endParaRPr lang="en-US" sz="2000" i="0" dirty="0">
              <a:latin typeface="Calibri" pitchFamily="34" charset="0"/>
              <a:cs typeface="Calibri" pitchFamily="34" charset="0"/>
            </a:endParaRPr>
          </a:p>
          <a:p>
            <a:r>
              <a:rPr lang="en-US" sz="2000" i="0" dirty="0">
                <a:latin typeface="Calibri" pitchFamily="34" charset="0"/>
                <a:cs typeface="Calibri" pitchFamily="34" charset="0"/>
              </a:rPr>
              <a:t>161 sites</a:t>
            </a:r>
          </a:p>
          <a:p>
            <a:r>
              <a:rPr lang="en-US" sz="2000" i="0" dirty="0">
                <a:latin typeface="Calibri" pitchFamily="34" charset="0"/>
                <a:cs typeface="Calibri" pitchFamily="34" charset="0"/>
              </a:rPr>
              <a:t>42 countries</a:t>
            </a:r>
          </a:p>
        </p:txBody>
      </p:sp>
      <p:sp>
        <p:nvSpPr>
          <p:cNvPr id="8" name="Obdélník 7"/>
          <p:cNvSpPr/>
          <p:nvPr/>
        </p:nvSpPr>
        <p:spPr>
          <a:xfrm>
            <a:off x="8604448" y="6490211"/>
            <a:ext cx="504056" cy="323165"/>
          </a:xfrm>
          <a:prstGeom prst="rect">
            <a:avLst/>
          </a:prstGeom>
        </p:spPr>
        <p:txBody>
          <a:bodyPr wrap="square">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532440" y="6418203"/>
            <a:ext cx="504056" cy="323165"/>
          </a:xfrm>
          <a:prstGeom prst="rect">
            <a:avLst/>
          </a:prstGeom>
        </p:spPr>
        <p:txBody>
          <a:bodyPr wrap="square">
            <a:spAutoFit/>
          </a:bodyPr>
          <a:lstStyle/>
          <a:p>
            <a:r>
              <a:rPr lang="en-US" dirty="0" smtClean="0"/>
              <a:t>30</a:t>
            </a:r>
            <a:endParaRPr lang="en-US" dirty="0"/>
          </a:p>
        </p:txBody>
      </p:sp>
      <p:sp>
        <p:nvSpPr>
          <p:cNvPr id="4" name="Rectangle 13"/>
          <p:cNvSpPr>
            <a:spLocks noChangeArrowheads="1"/>
          </p:cNvSpPr>
          <p:nvPr/>
        </p:nvSpPr>
        <p:spPr bwMode="auto">
          <a:xfrm>
            <a:off x="250130" y="260648"/>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Performance plots</a:t>
            </a:r>
            <a:endParaRPr lang="cs-CZ" altLang="en-US" sz="2400" i="0" dirty="0">
              <a:effectLst>
                <a:outerShdw blurRad="38100" dist="38100" dir="2700000" algn="tl">
                  <a:srgbClr val="000000"/>
                </a:outerShdw>
              </a:effectLst>
            </a:endParaRPr>
          </a:p>
        </p:txBody>
      </p:sp>
      <p:pic>
        <p:nvPicPr>
          <p:cNvPr id="5" name="Obrázek 4" descr="ACCOUNTING.PNG"/>
          <p:cNvPicPr>
            <a:picLocks noChangeAspect="1"/>
          </p:cNvPicPr>
          <p:nvPr/>
        </p:nvPicPr>
        <p:blipFill>
          <a:blip r:embed="rId3" cstate="print"/>
          <a:stretch>
            <a:fillRect/>
          </a:stretch>
        </p:blipFill>
        <p:spPr>
          <a:xfrm>
            <a:off x="179512" y="836708"/>
            <a:ext cx="5580000" cy="2045538"/>
          </a:xfrm>
          <a:prstGeom prst="rect">
            <a:avLst/>
          </a:prstGeom>
          <a:ln w="34925">
            <a:solidFill>
              <a:schemeClr val="tx1"/>
            </a:solidFill>
          </a:ln>
        </p:spPr>
      </p:pic>
      <p:sp>
        <p:nvSpPr>
          <p:cNvPr id="6" name="Zaoblený obdélník 5"/>
          <p:cNvSpPr/>
          <p:nvPr/>
        </p:nvSpPr>
        <p:spPr bwMode="auto">
          <a:xfrm flipH="1">
            <a:off x="2627784" y="1196752"/>
            <a:ext cx="1224136" cy="504056"/>
          </a:xfrm>
          <a:prstGeom prst="round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kumimoji="0" lang="en-US" sz="1400" i="0" u="none" strike="noStrike" cap="none" normalizeH="0" dirty="0" smtClean="0">
                <a:ln>
                  <a:noFill/>
                </a:ln>
                <a:solidFill>
                  <a:schemeClr val="tx1"/>
                </a:solidFill>
                <a:effectLst/>
                <a:latin typeface="Calibri" pitchFamily="34" charset="0"/>
                <a:ea typeface="ＭＳ Ｐゴシック" pitchFamily="-107" charset="-128"/>
                <a:cs typeface="Calibri" pitchFamily="34" charset="0"/>
              </a:rPr>
              <a:t>  </a:t>
            </a:r>
            <a:r>
              <a:rPr kumimoji="0" lang="en-US" sz="1050" i="0" u="none" strike="noStrike" cap="none" normalizeH="0" dirty="0" smtClean="0">
                <a:ln>
                  <a:noFill/>
                </a:ln>
                <a:solidFill>
                  <a:srgbClr val="0000CC"/>
                </a:solidFill>
                <a:effectLst/>
                <a:latin typeface="Calibri" pitchFamily="34" charset="0"/>
                <a:ea typeface="ＭＳ Ｐゴシック" pitchFamily="-107" charset="-128"/>
                <a:cs typeface="Calibri" pitchFamily="34" charset="0"/>
              </a:rPr>
              <a:t>ATLAS</a:t>
            </a:r>
            <a:endParaRPr kumimoji="0" lang="en-US" sz="1400" i="0" u="none" strike="noStrike" cap="none" normalizeH="0" baseline="0" dirty="0">
              <a:ln>
                <a:noFill/>
              </a:ln>
              <a:solidFill>
                <a:srgbClr val="0000CC"/>
              </a:solidFill>
              <a:effectLst/>
              <a:latin typeface="Calibri" pitchFamily="34" charset="0"/>
              <a:ea typeface="ＭＳ Ｐゴシック" pitchFamily="-107" charset="-128"/>
              <a:cs typeface="Calibri" pitchFamily="34" charset="0"/>
            </a:endParaRPr>
          </a:p>
        </p:txBody>
      </p:sp>
      <p:sp>
        <p:nvSpPr>
          <p:cNvPr id="7" name="Zaoblený obdélník 6"/>
          <p:cNvSpPr/>
          <p:nvPr/>
        </p:nvSpPr>
        <p:spPr bwMode="auto">
          <a:xfrm flipH="1">
            <a:off x="3275856" y="1916832"/>
            <a:ext cx="2088232" cy="504056"/>
          </a:xfrm>
          <a:prstGeom prst="roundRect">
            <a:avLst/>
          </a:prstGeom>
          <a:no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kumimoji="0" lang="en-US" sz="1000" i="0" u="none" strike="noStrike" cap="none" normalizeH="0" dirty="0" smtClean="0">
                <a:ln>
                  <a:noFill/>
                </a:ln>
                <a:solidFill>
                  <a:schemeClr val="tx1"/>
                </a:solidFill>
                <a:effectLst/>
                <a:latin typeface="Calibri" pitchFamily="34" charset="0"/>
                <a:ea typeface="ＭＳ Ｐゴシック" pitchFamily="-107" charset="-128"/>
                <a:cs typeface="Calibri" pitchFamily="34" charset="0"/>
              </a:rPr>
              <a:t>  </a:t>
            </a:r>
            <a:r>
              <a:rPr kumimoji="0" lang="en-US" sz="1000" i="0" u="none" strike="noStrike" cap="none" normalizeH="0" dirty="0" smtClean="0">
                <a:ln>
                  <a:noFill/>
                </a:ln>
                <a:solidFill>
                  <a:srgbClr val="663300"/>
                </a:solidFill>
                <a:effectLst/>
                <a:latin typeface="Calibri" pitchFamily="34" charset="0"/>
                <a:ea typeface="ＭＳ Ｐゴシック" pitchFamily="-107" charset="-128"/>
                <a:cs typeface="Calibri" pitchFamily="34" charset="0"/>
              </a:rPr>
              <a:t>ALICE: delivery according to </a:t>
            </a:r>
          </a:p>
          <a:p>
            <a:pPr algn="ctr"/>
            <a:r>
              <a:rPr kumimoji="0" lang="en-US" sz="1000" i="0" u="none" strike="noStrike" cap="none" normalizeH="0" dirty="0" smtClean="0">
                <a:ln>
                  <a:noFill/>
                </a:ln>
                <a:solidFill>
                  <a:srgbClr val="663300"/>
                </a:solidFill>
                <a:effectLst/>
                <a:latin typeface="Calibri" pitchFamily="34" charset="0"/>
                <a:ea typeface="ＭＳ Ｐゴシック" pitchFamily="-107" charset="-128"/>
                <a:cs typeface="Calibri" pitchFamily="34" charset="0"/>
              </a:rPr>
              <a:t>the requirements</a:t>
            </a:r>
            <a:endParaRPr kumimoji="0" lang="en-US" sz="1000" i="0" u="none" strike="noStrike" cap="none" normalizeH="0" baseline="0" dirty="0">
              <a:ln>
                <a:noFill/>
              </a:ln>
              <a:solidFill>
                <a:srgbClr val="663300"/>
              </a:solidFill>
              <a:effectLst/>
              <a:latin typeface="Calibri" pitchFamily="34" charset="0"/>
              <a:ea typeface="ＭＳ Ｐゴシック" pitchFamily="-107" charset="-128"/>
              <a:cs typeface="Calibri" pitchFamily="34" charset="0"/>
            </a:endParaRPr>
          </a:p>
        </p:txBody>
      </p:sp>
      <p:pic>
        <p:nvPicPr>
          <p:cNvPr id="8" name="Obrázek 7" descr="PRAGUE.STORAGE.USAGE.png"/>
          <p:cNvPicPr>
            <a:picLocks noChangeAspect="1"/>
          </p:cNvPicPr>
          <p:nvPr/>
        </p:nvPicPr>
        <p:blipFill>
          <a:blip r:embed="rId4" cstate="print"/>
          <a:stretch>
            <a:fillRect/>
          </a:stretch>
        </p:blipFill>
        <p:spPr>
          <a:xfrm>
            <a:off x="251520" y="3015081"/>
            <a:ext cx="5868000" cy="3438255"/>
          </a:xfrm>
          <a:prstGeom prst="rect">
            <a:avLst/>
          </a:prstGeom>
        </p:spPr>
      </p:pic>
      <p:sp>
        <p:nvSpPr>
          <p:cNvPr id="9" name="Zaoblený obdélník 8"/>
          <p:cNvSpPr/>
          <p:nvPr/>
        </p:nvSpPr>
        <p:spPr bwMode="auto">
          <a:xfrm flipH="1">
            <a:off x="5940152" y="1052736"/>
            <a:ext cx="2808312" cy="1656184"/>
          </a:xfrm>
          <a:prstGeom prst="roundRect">
            <a:avLst/>
          </a:prstGeom>
          <a:solidFill>
            <a:srgbClr val="FFFFCC"/>
          </a:solid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b="0" i="0" dirty="0" smtClean="0">
                <a:latin typeface="Calibri" pitchFamily="34" charset="0"/>
                <a:ea typeface="ＭＳ Ｐゴシック" pitchFamily="-107" charset="-128"/>
                <a:cs typeface="Calibri" pitchFamily="34" charset="0"/>
              </a:rPr>
              <a:t>EGI accounting: </a:t>
            </a:r>
          </a:p>
          <a:p>
            <a:r>
              <a:rPr lang="en-US" sz="1800" b="0" i="0" dirty="0" smtClean="0">
                <a:latin typeface="Calibri" pitchFamily="34" charset="0"/>
                <a:ea typeface="ＭＳ Ｐゴシック" pitchFamily="-107" charset="-128"/>
                <a:cs typeface="Calibri" pitchFamily="34" charset="0"/>
              </a:rPr>
              <a:t>delivery of compute resources for ALICE and ATLAS by praguelcg2. 3/2020 – 4/2021 </a:t>
            </a:r>
          </a:p>
          <a:p>
            <a:endParaRPr kumimoji="0" lang="en-US" sz="1800" u="none" strike="noStrike" cap="none" normalizeH="0" baseline="0" dirty="0">
              <a:ln>
                <a:noFill/>
              </a:ln>
              <a:solidFill>
                <a:srgbClr val="FF0000"/>
              </a:solidFill>
              <a:effectLst/>
              <a:latin typeface="Calibri" pitchFamily="34" charset="0"/>
              <a:ea typeface="ＭＳ Ｐゴシック" pitchFamily="-107" charset="-128"/>
              <a:cs typeface="Calibri" pitchFamily="34" charset="0"/>
            </a:endParaRPr>
          </a:p>
        </p:txBody>
      </p:sp>
      <p:sp>
        <p:nvSpPr>
          <p:cNvPr id="10" name="Zaoblený obdélník 9"/>
          <p:cNvSpPr/>
          <p:nvPr/>
        </p:nvSpPr>
        <p:spPr bwMode="auto">
          <a:xfrm flipH="1">
            <a:off x="6192688" y="3861048"/>
            <a:ext cx="2843808" cy="2304256"/>
          </a:xfrm>
          <a:prstGeom prst="roundRect">
            <a:avLst/>
          </a:prstGeom>
          <a:solidFill>
            <a:srgbClr val="FFFFCC"/>
          </a:solid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b="0" i="0" dirty="0" smtClean="0">
                <a:latin typeface="Calibri" pitchFamily="34" charset="0"/>
                <a:ea typeface="ＭＳ Ｐゴシック" pitchFamily="-107" charset="-128"/>
                <a:cs typeface="Calibri" pitchFamily="34" charset="0"/>
              </a:rPr>
              <a:t>Delivery of ALICE storage resources: according to the requirements. 3/2020 –  4/2021 </a:t>
            </a:r>
            <a:r>
              <a:rPr lang="en-US" sz="1800" b="0" i="0" dirty="0" smtClean="0">
                <a:latin typeface="Calibri" pitchFamily="34" charset="0"/>
                <a:ea typeface="ＭＳ Ｐゴシック" pitchFamily="-107" charset="-128"/>
                <a:cs typeface="Calibri" pitchFamily="34" charset="0"/>
              </a:rPr>
              <a:t>. Our </a:t>
            </a:r>
            <a:r>
              <a:rPr lang="en-US" sz="1800" b="0" i="0" dirty="0" err="1" smtClean="0">
                <a:latin typeface="Calibri" pitchFamily="34" charset="0"/>
                <a:ea typeface="ＭＳ Ｐゴシック" pitchFamily="-107" charset="-128"/>
                <a:cs typeface="Calibri" pitchFamily="34" charset="0"/>
              </a:rPr>
              <a:t>XRootD</a:t>
            </a:r>
            <a:r>
              <a:rPr lang="en-US" sz="1800" b="0" i="0" dirty="0" smtClean="0">
                <a:latin typeface="Calibri" pitchFamily="34" charset="0"/>
                <a:ea typeface="ＭＳ Ｐゴシック" pitchFamily="-107" charset="-128"/>
                <a:cs typeface="Calibri" pitchFamily="34" charset="0"/>
              </a:rPr>
              <a:t> ALICE storage kept up to </a:t>
            </a:r>
          </a:p>
          <a:p>
            <a:r>
              <a:rPr lang="en-US" sz="1800" b="0" i="0" dirty="0" smtClean="0">
                <a:latin typeface="Calibri" pitchFamily="34" charset="0"/>
                <a:ea typeface="ＭＳ Ｐゴシック" pitchFamily="-107" charset="-128"/>
                <a:cs typeface="Calibri" pitchFamily="34" charset="0"/>
              </a:rPr>
              <a:t>~ 48,131,572 data </a:t>
            </a:r>
            <a:r>
              <a:rPr lang="en-US" sz="1800" b="0" i="0" dirty="0" smtClean="0">
                <a:latin typeface="Calibri" pitchFamily="34" charset="0"/>
                <a:ea typeface="ＭＳ Ｐゴシック" pitchFamily="-107" charset="-128"/>
                <a:cs typeface="Calibri" pitchFamily="34" charset="0"/>
              </a:rPr>
              <a:t>files. </a:t>
            </a:r>
            <a:endParaRPr lang="en-US" sz="1800" b="0" i="0" dirty="0" smtClean="0">
              <a:latin typeface="Calibri" pitchFamily="34" charset="0"/>
              <a:ea typeface="ＭＳ Ｐゴシック" pitchFamily="-107" charset="-128"/>
              <a:cs typeface="Calibri" pitchFamily="34" charset="0"/>
            </a:endParaRPr>
          </a:p>
          <a:p>
            <a:endParaRPr kumimoji="0" lang="en-US" sz="1800" u="none" strike="noStrike" cap="none" normalizeH="0" baseline="0" dirty="0">
              <a:ln>
                <a:noFill/>
              </a:ln>
              <a:solidFill>
                <a:srgbClr val="FF0000"/>
              </a:solidFill>
              <a:effectLst/>
              <a:latin typeface="Calibri" pitchFamily="34" charset="0"/>
              <a:ea typeface="ＭＳ Ｐゴシック" pitchFamily="-107" charset="-128"/>
              <a:cs typeface="Calibri"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Conclusions (2)</a:t>
            </a:r>
            <a:endParaRPr lang="cs-CZ" altLang="en-US" sz="2400" i="0" dirty="0">
              <a:effectLst>
                <a:outerShdw blurRad="38100" dist="38100" dir="2700000" algn="tl">
                  <a:srgbClr val="000000"/>
                </a:outerShdw>
              </a:effectLst>
            </a:endParaRPr>
          </a:p>
        </p:txBody>
      </p:sp>
      <p:sp>
        <p:nvSpPr>
          <p:cNvPr id="4" name="Obdélník 3"/>
          <p:cNvSpPr/>
          <p:nvPr/>
        </p:nvSpPr>
        <p:spPr>
          <a:xfrm>
            <a:off x="107504" y="1148546"/>
            <a:ext cx="8892480" cy="5016758"/>
          </a:xfrm>
          <a:prstGeom prst="rect">
            <a:avLst/>
          </a:prstGeom>
          <a:ln w="15875">
            <a:solidFill>
              <a:srgbClr val="FF0000"/>
            </a:solidFill>
          </a:ln>
        </p:spPr>
        <p:txBody>
          <a:bodyPr wrap="square">
            <a:spAutoFit/>
          </a:bodyPr>
          <a:lstStyle/>
          <a:p>
            <a:pPr marL="457200" indent="-457200">
              <a:buFontTx/>
              <a:buChar char="-"/>
            </a:pPr>
            <a:r>
              <a:rPr lang="en-US" sz="2000" b="0" i="0" dirty="0" smtClean="0">
                <a:latin typeface="Calibri" pitchFamily="34" charset="0"/>
              </a:rPr>
              <a:t>The Czech Tier-2 , praguelcg2 , is a modest size Tier-2 site with distributed resources involving </a:t>
            </a:r>
            <a:r>
              <a:rPr lang="en-US" sz="2000" b="0" i="0" dirty="0" smtClean="0">
                <a:latin typeface="Calibri" pitchFamily="34" charset="0"/>
              </a:rPr>
              <a:t>Prague</a:t>
            </a:r>
            <a:r>
              <a:rPr lang="en-US" sz="2000" b="0" i="0" dirty="0" smtClean="0">
                <a:latin typeface="Calibri" pitchFamily="34" charset="0"/>
              </a:rPr>
              <a:t>, </a:t>
            </a:r>
            <a:r>
              <a:rPr lang="en-US" sz="2000" b="0" i="0" dirty="0" err="1" smtClean="0">
                <a:latin typeface="Calibri" pitchFamily="34" charset="0"/>
              </a:rPr>
              <a:t>Rez</a:t>
            </a:r>
            <a:r>
              <a:rPr lang="en-US" sz="2000" b="0" i="0" dirty="0" smtClean="0">
                <a:latin typeface="Calibri" pitchFamily="34" charset="0"/>
              </a:rPr>
              <a:t> and the city of Ostrava.</a:t>
            </a:r>
          </a:p>
          <a:p>
            <a:pPr marL="457200" indent="-457200">
              <a:buFontTx/>
              <a:buChar char="-"/>
            </a:pPr>
            <a:r>
              <a:rPr lang="en-US" sz="2000" b="0" i="0" dirty="0" smtClean="0">
                <a:latin typeface="Calibri" pitchFamily="34" charset="0"/>
              </a:rPr>
              <a:t>Smart management of the computing servers and the batch system combined with quite large data storage and good networking allows for delivery of compute and storage services </a:t>
            </a:r>
            <a:r>
              <a:rPr lang="en-US" sz="2000" b="0" i="0" dirty="0" smtClean="0">
                <a:latin typeface="Calibri" pitchFamily="34" charset="0"/>
              </a:rPr>
              <a:t>well visible </a:t>
            </a:r>
            <a:r>
              <a:rPr lang="en-US" sz="2000" b="0" i="0" dirty="0" smtClean="0">
                <a:latin typeface="Calibri" pitchFamily="34" charset="0"/>
              </a:rPr>
              <a:t>within Tier-2 ecosystem. We are very active in keeping the site operational without major interruptions and continually fighting for financial support for computing.</a:t>
            </a:r>
          </a:p>
          <a:p>
            <a:pPr marL="457200" indent="-457200">
              <a:buFontTx/>
              <a:buChar char="-"/>
            </a:pPr>
            <a:r>
              <a:rPr lang="en-US" sz="2000" b="0" i="0" dirty="0" smtClean="0">
                <a:latin typeface="Calibri" pitchFamily="34" charset="0"/>
              </a:rPr>
              <a:t>The ALICE group is one of the largest </a:t>
            </a:r>
            <a:r>
              <a:rPr lang="en-US" sz="2000" b="0" i="0" dirty="0" smtClean="0">
                <a:latin typeface="Calibri" pitchFamily="34" charset="0"/>
              </a:rPr>
              <a:t>consumers </a:t>
            </a:r>
            <a:r>
              <a:rPr lang="en-US" sz="2000" b="0" i="0" dirty="0" smtClean="0">
                <a:latin typeface="Calibri" pitchFamily="34" charset="0"/>
              </a:rPr>
              <a:t>of the praguelcg2 resources.  ALICE computing is special due to the obligation to deliver compute and storage capacities based on ALICE </a:t>
            </a:r>
            <a:r>
              <a:rPr lang="en-US" sz="2000" b="0" i="0" dirty="0" err="1" smtClean="0">
                <a:latin typeface="Calibri" pitchFamily="34" charset="0"/>
              </a:rPr>
              <a:t>MoU</a:t>
            </a:r>
            <a:r>
              <a:rPr lang="en-US" sz="2000" b="0" i="0" dirty="0" smtClean="0">
                <a:latin typeface="Calibri" pitchFamily="34" charset="0"/>
              </a:rPr>
              <a:t>-A.</a:t>
            </a:r>
          </a:p>
          <a:p>
            <a:pPr marL="457200" indent="-457200">
              <a:buFontTx/>
              <a:buChar char="-"/>
            </a:pPr>
            <a:r>
              <a:rPr lang="en-US" sz="2000" b="0" i="0" dirty="0" smtClean="0">
                <a:latin typeface="Calibri" pitchFamily="34" charset="0"/>
              </a:rPr>
              <a:t>Although </a:t>
            </a:r>
            <a:r>
              <a:rPr lang="en-US" sz="2000" b="0" i="0" dirty="0" smtClean="0">
                <a:latin typeface="Calibri" pitchFamily="34" charset="0"/>
              </a:rPr>
              <a:t>ALICE has </a:t>
            </a:r>
            <a:r>
              <a:rPr lang="en-US" sz="2000" b="0" i="0" dirty="0" smtClean="0">
                <a:latin typeface="Calibri" pitchFamily="34" charset="0"/>
              </a:rPr>
              <a:t>a smaller share in available stack of local resources, we manage to deliver required capacities, partly due to an efficient use of  opportunistic resources and partly due to the site ability to operate almost without interruptions and downtimes.</a:t>
            </a:r>
          </a:p>
          <a:p>
            <a:pPr marL="457200" indent="-457200">
              <a:buFontTx/>
              <a:buChar char="-"/>
            </a:pPr>
            <a:r>
              <a:rPr lang="en-US" sz="2000" b="0" i="0" dirty="0" smtClean="0">
                <a:latin typeface="Calibri" pitchFamily="34" charset="0"/>
              </a:rPr>
              <a:t>We will do our best to keep up this performance into the future, meeting the challenges of the HL-LHC.</a:t>
            </a:r>
          </a:p>
        </p:txBody>
      </p:sp>
      <p:sp>
        <p:nvSpPr>
          <p:cNvPr id="5" name="Obdélník 4"/>
          <p:cNvSpPr/>
          <p:nvPr/>
        </p:nvSpPr>
        <p:spPr>
          <a:xfrm>
            <a:off x="8532440" y="6418203"/>
            <a:ext cx="504056" cy="323165"/>
          </a:xfrm>
          <a:prstGeom prst="rect">
            <a:avLst/>
          </a:prstGeom>
        </p:spPr>
        <p:txBody>
          <a:bodyPr wrap="square">
            <a:spAutoFit/>
          </a:bodyPr>
          <a:lstStyle/>
          <a:p>
            <a:r>
              <a:rPr lang="en-US" dirty="0" smtClean="0"/>
              <a:t>31</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REMINDER</a:t>
            </a:r>
            <a:endParaRPr lang="cs-CZ" altLang="en-US" sz="2400" i="0" dirty="0">
              <a:effectLst>
                <a:outerShdw blurRad="38100" dist="38100" dir="2700000" algn="tl">
                  <a:srgbClr val="000000"/>
                </a:outerShdw>
              </a:effectLst>
            </a:endParaRPr>
          </a:p>
        </p:txBody>
      </p:sp>
      <p:sp>
        <p:nvSpPr>
          <p:cNvPr id="4" name="Obdélník 3"/>
          <p:cNvSpPr/>
          <p:nvPr/>
        </p:nvSpPr>
        <p:spPr>
          <a:xfrm>
            <a:off x="179512" y="2132856"/>
            <a:ext cx="8784976" cy="2215991"/>
          </a:xfrm>
          <a:prstGeom prst="rect">
            <a:avLst/>
          </a:prstGeom>
          <a:ln>
            <a:solidFill>
              <a:srgbClr val="FF0000"/>
            </a:solidFill>
          </a:ln>
        </p:spPr>
        <p:txBody>
          <a:bodyPr wrap="square">
            <a:spAutoFit/>
          </a:bodyPr>
          <a:lstStyle/>
          <a:p>
            <a:pPr algn="ctr"/>
            <a:r>
              <a:rPr lang="en-US" sz="2400" u="sng" dirty="0">
                <a:solidFill>
                  <a:srgbClr val="FF0000"/>
                </a:solidFill>
                <a:latin typeface="Calibri" pitchFamily="34" charset="0"/>
              </a:rPr>
              <a:t>“The amount of data that experiments can collect and process </a:t>
            </a:r>
          </a:p>
          <a:p>
            <a:pPr algn="ctr"/>
            <a:r>
              <a:rPr lang="en-US" sz="2400" u="sng" dirty="0">
                <a:solidFill>
                  <a:srgbClr val="FF0000"/>
                </a:solidFill>
                <a:latin typeface="Calibri" pitchFamily="34" charset="0"/>
              </a:rPr>
              <a:t>in the future </a:t>
            </a:r>
          </a:p>
          <a:p>
            <a:pPr algn="ctr"/>
            <a:r>
              <a:rPr lang="en-US" sz="2400" u="sng" dirty="0">
                <a:solidFill>
                  <a:srgbClr val="FF0000"/>
                </a:solidFill>
                <a:latin typeface="Calibri" pitchFamily="34" charset="0"/>
              </a:rPr>
              <a:t>will be limited by affordable software and computing, </a:t>
            </a:r>
          </a:p>
          <a:p>
            <a:pPr algn="ctr"/>
            <a:r>
              <a:rPr lang="en-US" sz="2400" u="sng" dirty="0">
                <a:solidFill>
                  <a:srgbClr val="FF0000"/>
                </a:solidFill>
                <a:latin typeface="Calibri" pitchFamily="34" charset="0"/>
              </a:rPr>
              <a:t>not by physics”</a:t>
            </a:r>
          </a:p>
          <a:p>
            <a:pPr algn="r"/>
            <a:endParaRPr lang="en-GB" sz="1400" b="0" i="0" dirty="0">
              <a:latin typeface="Calibri" pitchFamily="34" charset="0"/>
            </a:endParaRPr>
          </a:p>
          <a:p>
            <a:pPr algn="r"/>
            <a:r>
              <a:rPr lang="en-GB" sz="1400" b="0" i="0" dirty="0">
                <a:latin typeface="Calibri" pitchFamily="34" charset="0"/>
              </a:rPr>
              <a:t>Cited  from “Community White Paper” of the HEP Software Foundation : </a:t>
            </a:r>
            <a:r>
              <a:rPr lang="en-GB" sz="1400" b="0" u="sng" dirty="0">
                <a:solidFill>
                  <a:schemeClr val="accent1">
                    <a:lumMod val="75000"/>
                  </a:schemeClr>
                </a:solidFill>
                <a:latin typeface="Calibri" pitchFamily="34" charset="0"/>
              </a:rPr>
              <a:t>http://hepsoftwarefoundation.org/activities/cwp.html</a:t>
            </a:r>
          </a:p>
        </p:txBody>
      </p:sp>
      <p:sp>
        <p:nvSpPr>
          <p:cNvPr id="5" name="Obdélník 4"/>
          <p:cNvSpPr/>
          <p:nvPr/>
        </p:nvSpPr>
        <p:spPr>
          <a:xfrm>
            <a:off x="8532440" y="6418203"/>
            <a:ext cx="504056" cy="323165"/>
          </a:xfrm>
          <a:prstGeom prst="rect">
            <a:avLst/>
          </a:prstGeom>
        </p:spPr>
        <p:txBody>
          <a:bodyPr wrap="square">
            <a:spAutoFit/>
          </a:bodyPr>
          <a:lstStyle/>
          <a:p>
            <a:r>
              <a:rPr lang="en-US" dirty="0" smtClean="0"/>
              <a:t>32</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2565723"/>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BACKUP SLIDES</a:t>
            </a:r>
            <a:endParaRPr lang="cs-CZ" altLang="en-US" sz="2400" i="0" dirty="0">
              <a:effectLst>
                <a:outerShdw blurRad="38100" dist="38100" dir="2700000" algn="tl">
                  <a:srgbClr val="000000"/>
                </a:outerShdw>
              </a:effectLst>
            </a:endParaRPr>
          </a:p>
        </p:txBody>
      </p:sp>
      <p:sp>
        <p:nvSpPr>
          <p:cNvPr id="3" name="Obdélník 2"/>
          <p:cNvSpPr/>
          <p:nvPr/>
        </p:nvSpPr>
        <p:spPr>
          <a:xfrm>
            <a:off x="8532440" y="6418203"/>
            <a:ext cx="504056" cy="323165"/>
          </a:xfrm>
          <a:prstGeom prst="rect">
            <a:avLst/>
          </a:prstGeom>
        </p:spPr>
        <p:txBody>
          <a:bodyPr wrap="square">
            <a:spAutoFit/>
          </a:bodyPr>
          <a:lstStyle/>
          <a:p>
            <a:r>
              <a:rPr lang="en-US" dirty="0" smtClean="0"/>
              <a:t>33</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A glance at the numbers in the business ecosystem</a:t>
            </a:r>
            <a:endParaRPr lang="cs-CZ" altLang="en-US" sz="2400" i="0" dirty="0">
              <a:effectLst>
                <a:outerShdw blurRad="38100" dist="38100" dir="2700000" algn="tl">
                  <a:srgbClr val="000000"/>
                </a:outerShdw>
              </a:effectLst>
            </a:endParaRPr>
          </a:p>
        </p:txBody>
      </p:sp>
      <p:sp>
        <p:nvSpPr>
          <p:cNvPr id="3" name="Obdélník 2"/>
          <p:cNvSpPr/>
          <p:nvPr/>
        </p:nvSpPr>
        <p:spPr>
          <a:xfrm>
            <a:off x="72008" y="836712"/>
            <a:ext cx="8892480" cy="1815882"/>
          </a:xfrm>
          <a:prstGeom prst="rect">
            <a:avLst/>
          </a:prstGeom>
          <a:ln w="15875">
            <a:solidFill>
              <a:srgbClr val="FF0000"/>
            </a:solidFill>
          </a:ln>
        </p:spPr>
        <p:txBody>
          <a:bodyPr wrap="square">
            <a:spAutoFit/>
          </a:bodyPr>
          <a:lstStyle/>
          <a:p>
            <a:pPr marL="457200" indent="-457200">
              <a:buFontTx/>
              <a:buChar char="-"/>
            </a:pPr>
            <a:r>
              <a:rPr lang="en-US" sz="1600" b="0" i="0" dirty="0">
                <a:latin typeface="Calibri" pitchFamily="34" charset="0"/>
              </a:rPr>
              <a:t>Google, Facebook, Microsoft, and Amazon store at least </a:t>
            </a:r>
            <a:r>
              <a:rPr lang="en-US" sz="1600" u="sng" dirty="0">
                <a:latin typeface="Calibri" pitchFamily="34" charset="0"/>
              </a:rPr>
              <a:t>1200 </a:t>
            </a:r>
            <a:r>
              <a:rPr lang="en-US" sz="1600" u="sng" dirty="0" err="1">
                <a:latin typeface="Calibri" pitchFamily="34" charset="0"/>
              </a:rPr>
              <a:t>PetaBytes</a:t>
            </a:r>
            <a:r>
              <a:rPr lang="en-US" sz="1600" u="sng" dirty="0">
                <a:latin typeface="Calibri" pitchFamily="34" charset="0"/>
              </a:rPr>
              <a:t> </a:t>
            </a:r>
            <a:r>
              <a:rPr lang="en-US" sz="1600" b="0" i="0" dirty="0">
                <a:latin typeface="Calibri" pitchFamily="34" charset="0"/>
              </a:rPr>
              <a:t>of information </a:t>
            </a:r>
            <a:r>
              <a:rPr lang="en-US" sz="1600" u="sng" dirty="0">
                <a:latin typeface="Calibri" pitchFamily="34" charset="0"/>
              </a:rPr>
              <a:t>per day</a:t>
            </a:r>
            <a:r>
              <a:rPr lang="en-US" sz="1600" b="0" i="0" dirty="0">
                <a:latin typeface="Calibri" pitchFamily="34" charset="0"/>
              </a:rPr>
              <a:t> at present.</a:t>
            </a:r>
          </a:p>
          <a:p>
            <a:pPr marL="457200" indent="-457200">
              <a:buFontTx/>
              <a:buChar char="-"/>
            </a:pPr>
            <a:r>
              <a:rPr lang="en-US" sz="1600" b="0" i="0" dirty="0">
                <a:latin typeface="Calibri" pitchFamily="34" charset="0"/>
              </a:rPr>
              <a:t>By 2025, the amount of data generated each day is expected to reach </a:t>
            </a:r>
          </a:p>
          <a:p>
            <a:pPr marL="457200" indent="-457200">
              <a:buFontTx/>
              <a:buChar char="-"/>
            </a:pPr>
            <a:r>
              <a:rPr lang="en-US" sz="1600" u="sng" dirty="0">
                <a:latin typeface="Calibri" pitchFamily="34" charset="0"/>
              </a:rPr>
              <a:t>463 ExaBytes globally.</a:t>
            </a:r>
          </a:p>
          <a:p>
            <a:pPr marL="457200" indent="-457200">
              <a:buFontTx/>
              <a:buChar char="-"/>
            </a:pPr>
            <a:r>
              <a:rPr lang="en-US" sz="1600" b="0" i="0" dirty="0">
                <a:latin typeface="Calibri" pitchFamily="34" charset="0"/>
              </a:rPr>
              <a:t>The entire digital universe is expected to reach </a:t>
            </a:r>
            <a:r>
              <a:rPr lang="en-US" sz="1600" u="sng" dirty="0">
                <a:latin typeface="Calibri" pitchFamily="34" charset="0"/>
              </a:rPr>
              <a:t>44 </a:t>
            </a:r>
            <a:r>
              <a:rPr lang="en-US" sz="1600" u="sng" dirty="0" err="1">
                <a:latin typeface="Calibri" pitchFamily="34" charset="0"/>
              </a:rPr>
              <a:t>ZettaBytes</a:t>
            </a:r>
            <a:r>
              <a:rPr lang="en-US" sz="1600" u="sng" dirty="0">
                <a:latin typeface="Calibri" pitchFamily="34" charset="0"/>
              </a:rPr>
              <a:t> by 2020.</a:t>
            </a:r>
          </a:p>
          <a:p>
            <a:pPr marL="457200" indent="-457200">
              <a:buFontTx/>
              <a:buChar char="-"/>
            </a:pPr>
            <a:r>
              <a:rPr lang="en-US" sz="1600" b="0" i="0" dirty="0">
                <a:latin typeface="Calibri" pitchFamily="34" charset="0"/>
              </a:rPr>
              <a:t>If  this number is correct</a:t>
            </a:r>
            <a:r>
              <a:rPr lang="en-US" sz="1600" b="0" dirty="0">
                <a:solidFill>
                  <a:srgbClr val="C00000"/>
                </a:solidFill>
                <a:latin typeface="Calibri" pitchFamily="34" charset="0"/>
              </a:rPr>
              <a:t>, it will mean there are 40 times more bytes than there are stars in the observable universe. </a:t>
            </a:r>
            <a:r>
              <a:rPr lang="en-US" sz="1100" b="0" dirty="0">
                <a:latin typeface="Calibri" pitchFamily="34" charset="0"/>
              </a:rPr>
              <a:t>(World Economic Forum)</a:t>
            </a:r>
            <a:endParaRPr lang="en-US" sz="1600" b="0" dirty="0">
              <a:latin typeface="Calibri" pitchFamily="34" charset="0"/>
            </a:endParaRPr>
          </a:p>
        </p:txBody>
      </p:sp>
      <p:pic>
        <p:nvPicPr>
          <p:cNvPr id="7" name="Obrázek 6" descr="Global Internet Growth and Trends by 2022.jpg"/>
          <p:cNvPicPr>
            <a:picLocks noChangeAspect="1"/>
          </p:cNvPicPr>
          <p:nvPr/>
        </p:nvPicPr>
        <p:blipFill>
          <a:blip r:embed="rId3" cstate="print"/>
          <a:stretch>
            <a:fillRect/>
          </a:stretch>
        </p:blipFill>
        <p:spPr>
          <a:xfrm>
            <a:off x="3672504" y="2603498"/>
            <a:ext cx="5436000" cy="3057750"/>
          </a:xfrm>
          <a:prstGeom prst="rect">
            <a:avLst/>
          </a:prstGeom>
          <a:ln>
            <a:solidFill>
              <a:schemeClr val="bg1"/>
            </a:solidFill>
          </a:ln>
        </p:spPr>
      </p:pic>
      <p:pic>
        <p:nvPicPr>
          <p:cNvPr id="8" name="Obrázek 7" descr="Screenshot_2020-11-06 Cisco Visual Networking Index Forecast and Trends, 2017–2022 White Paper - cisco-vni-feb2019 pdf.png"/>
          <p:cNvPicPr>
            <a:picLocks noChangeAspect="1"/>
          </p:cNvPicPr>
          <p:nvPr/>
        </p:nvPicPr>
        <p:blipFill>
          <a:blip r:embed="rId4" cstate="print"/>
          <a:stretch>
            <a:fillRect/>
          </a:stretch>
        </p:blipFill>
        <p:spPr>
          <a:xfrm>
            <a:off x="323528" y="4064061"/>
            <a:ext cx="4608512" cy="2389275"/>
          </a:xfrm>
          <a:prstGeom prst="rect">
            <a:avLst/>
          </a:prstGeom>
          <a:ln>
            <a:solidFill>
              <a:schemeClr val="bg1"/>
            </a:solidFill>
          </a:ln>
        </p:spPr>
      </p:pic>
      <p:sp>
        <p:nvSpPr>
          <p:cNvPr id="9" name="Rectangle 15"/>
          <p:cNvSpPr>
            <a:spLocks noChangeArrowheads="1"/>
          </p:cNvSpPr>
          <p:nvPr/>
        </p:nvSpPr>
        <p:spPr bwMode="auto">
          <a:xfrm>
            <a:off x="395536" y="3284984"/>
            <a:ext cx="3024336" cy="576064"/>
          </a:xfrm>
          <a:prstGeom prst="rect">
            <a:avLst/>
          </a:prstGeom>
          <a:noFill/>
          <a:ln w="9525">
            <a:solidFill>
              <a:srgbClr val="0066FF"/>
            </a:solidFill>
            <a:miter lim="800000"/>
            <a:headEnd/>
            <a:tailEnd/>
          </a:ln>
          <a:effectLst/>
        </p:spPr>
        <p:txBody>
          <a:bodyPr anchorCtr="1"/>
          <a:lstStyle/>
          <a:p>
            <a:pPr algn="ctr" eaLnBrk="1" hangingPunct="1"/>
            <a:r>
              <a:rPr lang="en-US" altLang="en-US" sz="1200" b="0" i="0" dirty="0">
                <a:solidFill>
                  <a:srgbClr val="000000"/>
                </a:solidFill>
                <a:latin typeface="Calibri" pitchFamily="34" charset="0"/>
              </a:rPr>
              <a:t> CISCO forecasts  396 </a:t>
            </a:r>
            <a:r>
              <a:rPr lang="en-US" altLang="en-US" sz="1200" b="0" i="0" dirty="0" err="1">
                <a:solidFill>
                  <a:srgbClr val="000000"/>
                </a:solidFill>
                <a:latin typeface="Calibri" pitchFamily="34" charset="0"/>
              </a:rPr>
              <a:t>ExaBytes</a:t>
            </a:r>
            <a:r>
              <a:rPr lang="en-US" altLang="en-US" sz="1200" b="0" i="0" dirty="0">
                <a:solidFill>
                  <a:srgbClr val="000000"/>
                </a:solidFill>
                <a:latin typeface="Calibri" pitchFamily="34" charset="0"/>
              </a:rPr>
              <a:t> per month  of IP traffic by 2022. </a:t>
            </a:r>
          </a:p>
          <a:p>
            <a:pPr algn="ctr" eaLnBrk="1" hangingPunct="1"/>
            <a:r>
              <a:rPr lang="en-US" altLang="en-US" sz="1200" b="0" i="0" dirty="0">
                <a:solidFill>
                  <a:srgbClr val="000000"/>
                </a:solidFill>
                <a:latin typeface="Calibri" pitchFamily="34" charset="0"/>
              </a:rPr>
              <a:t>(Source: Cisco Visual Networking Index)</a:t>
            </a:r>
          </a:p>
        </p:txBody>
      </p:sp>
      <p:sp>
        <p:nvSpPr>
          <p:cNvPr id="10" name="Obdélník 9"/>
          <p:cNvSpPr/>
          <p:nvPr/>
        </p:nvSpPr>
        <p:spPr>
          <a:xfrm>
            <a:off x="8532440" y="6418203"/>
            <a:ext cx="504056" cy="323165"/>
          </a:xfrm>
          <a:prstGeom prst="rect">
            <a:avLst/>
          </a:prstGeom>
        </p:spPr>
        <p:txBody>
          <a:bodyPr wrap="square">
            <a:spAutoFit/>
          </a:bodyPr>
          <a:lstStyle/>
          <a:p>
            <a:r>
              <a:rPr lang="en-US" dirty="0" smtClean="0"/>
              <a:t>34</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Future of global network traffic</a:t>
            </a:r>
            <a:endParaRPr lang="cs-CZ" altLang="en-US" sz="2400" i="0" dirty="0">
              <a:effectLst>
                <a:outerShdw blurRad="38100" dist="38100" dir="2700000" algn="tl">
                  <a:srgbClr val="000000"/>
                </a:outerShdw>
              </a:effectLst>
            </a:endParaRPr>
          </a:p>
        </p:txBody>
      </p:sp>
      <p:pic>
        <p:nvPicPr>
          <p:cNvPr id="4" name="Obrázek 3" descr="CISCO.TRAFFIC.DEVICE.PNG"/>
          <p:cNvPicPr>
            <a:picLocks noChangeAspect="1"/>
          </p:cNvPicPr>
          <p:nvPr/>
        </p:nvPicPr>
        <p:blipFill>
          <a:blip r:embed="rId3" cstate="print"/>
          <a:stretch>
            <a:fillRect/>
          </a:stretch>
        </p:blipFill>
        <p:spPr>
          <a:xfrm>
            <a:off x="324480" y="1628800"/>
            <a:ext cx="8568000" cy="3936663"/>
          </a:xfrm>
          <a:prstGeom prst="rect">
            <a:avLst/>
          </a:prstGeom>
        </p:spPr>
      </p:pic>
      <p:sp>
        <p:nvSpPr>
          <p:cNvPr id="6" name="Rectangle 15"/>
          <p:cNvSpPr>
            <a:spLocks noChangeArrowheads="1"/>
          </p:cNvSpPr>
          <p:nvPr/>
        </p:nvSpPr>
        <p:spPr bwMode="auto">
          <a:xfrm>
            <a:off x="467544" y="1052736"/>
            <a:ext cx="3312368" cy="360040"/>
          </a:xfrm>
          <a:prstGeom prst="rect">
            <a:avLst/>
          </a:prstGeom>
          <a:noFill/>
          <a:ln w="9525">
            <a:solidFill>
              <a:srgbClr val="0066FF"/>
            </a:solidFill>
            <a:miter lim="800000"/>
            <a:headEnd/>
            <a:tailEnd/>
          </a:ln>
          <a:effectLst/>
        </p:spPr>
        <p:txBody>
          <a:bodyPr anchorCtr="1"/>
          <a:lstStyle/>
          <a:p>
            <a:pPr eaLnBrk="1" hangingPunct="1"/>
            <a:r>
              <a:rPr lang="en-US" altLang="en-US" sz="2000" i="0" dirty="0">
                <a:solidFill>
                  <a:schemeClr val="accent1">
                    <a:lumMod val="75000"/>
                  </a:schemeClr>
                </a:solidFill>
                <a:latin typeface="Calibri" pitchFamily="34" charset="0"/>
              </a:rPr>
              <a:t>Global IP traffic by devices</a:t>
            </a:r>
          </a:p>
        </p:txBody>
      </p:sp>
      <p:sp>
        <p:nvSpPr>
          <p:cNvPr id="7" name="Obdélník 6"/>
          <p:cNvSpPr/>
          <p:nvPr/>
        </p:nvSpPr>
        <p:spPr>
          <a:xfrm>
            <a:off x="8532440" y="6418203"/>
            <a:ext cx="504056" cy="323165"/>
          </a:xfrm>
          <a:prstGeom prst="rect">
            <a:avLst/>
          </a:prstGeom>
        </p:spPr>
        <p:txBody>
          <a:bodyPr wrap="square">
            <a:spAutoFit/>
          </a:bodyPr>
          <a:lstStyle/>
          <a:p>
            <a:r>
              <a:rPr lang="en-US" dirty="0" smtClean="0"/>
              <a:t>35</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Future of global network traffic</a:t>
            </a:r>
            <a:endParaRPr lang="cs-CZ" altLang="en-US" sz="2400" i="0" dirty="0">
              <a:effectLst>
                <a:outerShdw blurRad="38100" dist="38100" dir="2700000" algn="tl">
                  <a:srgbClr val="000000"/>
                </a:outerShdw>
              </a:effectLst>
            </a:endParaRPr>
          </a:p>
        </p:txBody>
      </p:sp>
      <p:sp>
        <p:nvSpPr>
          <p:cNvPr id="4" name="Obdélník 3"/>
          <p:cNvSpPr/>
          <p:nvPr/>
        </p:nvSpPr>
        <p:spPr>
          <a:xfrm>
            <a:off x="323528" y="1074510"/>
            <a:ext cx="8568952" cy="3323987"/>
          </a:xfrm>
          <a:prstGeom prst="rect">
            <a:avLst/>
          </a:prstGeom>
        </p:spPr>
        <p:txBody>
          <a:bodyPr wrap="square">
            <a:spAutoFit/>
          </a:bodyPr>
          <a:lstStyle/>
          <a:p>
            <a:endParaRPr lang="en-US" dirty="0"/>
          </a:p>
          <a:p>
            <a:endParaRPr lang="en-US" dirty="0"/>
          </a:p>
          <a:p>
            <a:endParaRPr lang="en-US" dirty="0"/>
          </a:p>
          <a:p>
            <a:r>
              <a:rPr lang="en-US" dirty="0"/>
              <a:t>Global IP traffic will more than triple </a:t>
            </a:r>
          </a:p>
          <a:p>
            <a:endParaRPr lang="en-US" dirty="0"/>
          </a:p>
          <a:p>
            <a:r>
              <a:rPr lang="en-US" dirty="0"/>
              <a:t>Global IP traffic is expected to reach 396 </a:t>
            </a:r>
            <a:r>
              <a:rPr lang="en-US" dirty="0" err="1"/>
              <a:t>ExaBytes</a:t>
            </a:r>
            <a:r>
              <a:rPr lang="en-US" dirty="0"/>
              <a:t> per month by 2022, up from 122 </a:t>
            </a:r>
            <a:r>
              <a:rPr lang="en-US" dirty="0" err="1"/>
              <a:t>ExaBytes</a:t>
            </a:r>
            <a:r>
              <a:rPr lang="en-US" dirty="0"/>
              <a:t> 	per month in 2017. That’s 4.8 </a:t>
            </a:r>
            <a:r>
              <a:rPr lang="en-US" dirty="0" err="1"/>
              <a:t>ZettaBytes</a:t>
            </a:r>
            <a:r>
              <a:rPr lang="en-US" dirty="0"/>
              <a:t> of traffic per year by 2022. </a:t>
            </a:r>
          </a:p>
          <a:p>
            <a:endParaRPr lang="en-US" dirty="0"/>
          </a:p>
          <a:p>
            <a:endParaRPr lang="en-US" dirty="0"/>
          </a:p>
          <a:p>
            <a:r>
              <a:rPr lang="en-US" dirty="0"/>
              <a:t>By 2022, the busiest hour of internet traffic will be six times more active than the average. Busy  hour internet traffic will grow by nearly five times (37 percent CAGR) from 2017 to 2022, reaching 7.2 </a:t>
            </a:r>
            <a:r>
              <a:rPr lang="en-US" dirty="0" err="1"/>
              <a:t>PetaBytes</a:t>
            </a:r>
            <a:r>
              <a:rPr lang="en-US" dirty="0"/>
              <a:t>  per second by 2022. In comparison, average internet traffic will grow by nearly four times (30 percent CAGR) over the same period to reach  1 </a:t>
            </a:r>
            <a:r>
              <a:rPr lang="en-US" dirty="0" err="1"/>
              <a:t>PetaBbyte</a:t>
            </a:r>
            <a:r>
              <a:rPr lang="en-US" dirty="0"/>
              <a:t> by 2022. </a:t>
            </a:r>
          </a:p>
        </p:txBody>
      </p:sp>
      <p:sp>
        <p:nvSpPr>
          <p:cNvPr id="5" name="Obdélník 4"/>
          <p:cNvSpPr/>
          <p:nvPr/>
        </p:nvSpPr>
        <p:spPr>
          <a:xfrm>
            <a:off x="8532440" y="6418203"/>
            <a:ext cx="504056" cy="323165"/>
          </a:xfrm>
          <a:prstGeom prst="rect">
            <a:avLst/>
          </a:prstGeom>
        </p:spPr>
        <p:txBody>
          <a:bodyPr wrap="square">
            <a:spAutoFit/>
          </a:bodyPr>
          <a:lstStyle/>
          <a:p>
            <a:r>
              <a:rPr lang="en-US" dirty="0" smtClean="0"/>
              <a:t>36</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Worldwide LHC Computing </a:t>
            </a:r>
            <a:r>
              <a:rPr lang="en-US" altLang="en-US" sz="2400" i="0" dirty="0" smtClean="0">
                <a:effectLst>
                  <a:outerShdw blurRad="38100" dist="38100" dir="2700000" algn="tl">
                    <a:srgbClr val="000000"/>
                  </a:outerShdw>
                </a:effectLst>
              </a:rPr>
              <a:t>Grid resources</a:t>
            </a:r>
            <a:endParaRPr lang="cs-CZ" altLang="en-US" sz="2400" i="0" dirty="0">
              <a:effectLst>
                <a:outerShdw blurRad="38100" dist="38100" dir="2700000" algn="tl">
                  <a:srgbClr val="000000"/>
                </a:outerShdw>
              </a:effectLst>
            </a:endParaRPr>
          </a:p>
        </p:txBody>
      </p:sp>
      <p:pic>
        <p:nvPicPr>
          <p:cNvPr id="8" name="Obrázek 7" descr="GLOBE.2.jpg"/>
          <p:cNvPicPr>
            <a:picLocks noChangeAspect="1"/>
          </p:cNvPicPr>
          <p:nvPr/>
        </p:nvPicPr>
        <p:blipFill>
          <a:blip r:embed="rId3" cstate="print"/>
          <a:stretch>
            <a:fillRect/>
          </a:stretch>
        </p:blipFill>
        <p:spPr>
          <a:xfrm>
            <a:off x="19050" y="980728"/>
            <a:ext cx="9105900" cy="5324475"/>
          </a:xfrm>
          <a:prstGeom prst="rect">
            <a:avLst/>
          </a:prstGeom>
        </p:spPr>
      </p:pic>
      <p:sp>
        <p:nvSpPr>
          <p:cNvPr id="5" name="Obdélník 4"/>
          <p:cNvSpPr/>
          <p:nvPr/>
        </p:nvSpPr>
        <p:spPr>
          <a:xfrm>
            <a:off x="107504" y="4797152"/>
            <a:ext cx="3456384" cy="1631216"/>
          </a:xfrm>
          <a:prstGeom prst="rect">
            <a:avLst/>
          </a:prstGeom>
          <a:solidFill>
            <a:srgbClr val="FFFF00"/>
          </a:solidFill>
          <a:ln>
            <a:solidFill>
              <a:schemeClr val="bg1"/>
            </a:solidFill>
          </a:ln>
        </p:spPr>
        <p:txBody>
          <a:bodyPr wrap="square">
            <a:spAutoFit/>
          </a:bodyPr>
          <a:lstStyle/>
          <a:p>
            <a:r>
              <a:rPr lang="en-US" sz="2000" i="0" dirty="0">
                <a:latin typeface="Calibri" pitchFamily="34" charset="0"/>
                <a:cs typeface="Calibri" pitchFamily="34" charset="0"/>
              </a:rPr>
              <a:t>52 GB/second</a:t>
            </a:r>
          </a:p>
          <a:p>
            <a:r>
              <a:rPr lang="en-US" sz="2000" i="0" dirty="0">
                <a:latin typeface="Calibri" pitchFamily="34" charset="0"/>
                <a:cs typeface="Calibri" pitchFamily="34" charset="0"/>
              </a:rPr>
              <a:t>50 million files/week</a:t>
            </a:r>
          </a:p>
          <a:p>
            <a:r>
              <a:rPr lang="en-US" sz="2000" i="0" dirty="0">
                <a:latin typeface="Calibri" pitchFamily="34" charset="0"/>
                <a:cs typeface="Calibri" pitchFamily="34" charset="0"/>
              </a:rPr>
              <a:t>&gt; 1 </a:t>
            </a:r>
            <a:r>
              <a:rPr lang="en-US" sz="2000" i="0" dirty="0" err="1" smtClean="0">
                <a:latin typeface="Calibri" pitchFamily="34" charset="0"/>
                <a:cs typeface="Calibri" pitchFamily="34" charset="0"/>
              </a:rPr>
              <a:t>ExaByte</a:t>
            </a:r>
            <a:r>
              <a:rPr lang="en-US" sz="2000" i="0" dirty="0" smtClean="0">
                <a:latin typeface="Calibri" pitchFamily="34" charset="0"/>
                <a:cs typeface="Calibri" pitchFamily="34" charset="0"/>
              </a:rPr>
              <a:t> </a:t>
            </a:r>
            <a:r>
              <a:rPr lang="en-US" sz="2000" i="0" dirty="0">
                <a:latin typeface="Calibri" pitchFamily="34" charset="0"/>
                <a:cs typeface="Calibri" pitchFamily="34" charset="0"/>
              </a:rPr>
              <a:t>on disk and tape</a:t>
            </a:r>
          </a:p>
          <a:p>
            <a:r>
              <a:rPr lang="en-US" sz="2000" i="0" dirty="0" smtClean="0">
                <a:latin typeface="Calibri" pitchFamily="34" charset="0"/>
                <a:cs typeface="Calibri" pitchFamily="34" charset="0"/>
              </a:rPr>
              <a:t> ~ 1 million fully occupied computer </a:t>
            </a:r>
            <a:r>
              <a:rPr lang="en-US" sz="2000" i="0" dirty="0">
                <a:latin typeface="Calibri" pitchFamily="34" charset="0"/>
                <a:cs typeface="Calibri" pitchFamily="34" charset="0"/>
              </a:rPr>
              <a:t>cores</a:t>
            </a:r>
          </a:p>
        </p:txBody>
      </p:sp>
      <p:sp>
        <p:nvSpPr>
          <p:cNvPr id="6" name="Obdélník 5"/>
          <p:cNvSpPr/>
          <p:nvPr/>
        </p:nvSpPr>
        <p:spPr>
          <a:xfrm>
            <a:off x="8460432" y="6381328"/>
            <a:ext cx="504056" cy="323165"/>
          </a:xfrm>
          <a:prstGeom prst="rect">
            <a:avLst/>
          </a:prstGeom>
        </p:spPr>
        <p:txBody>
          <a:bodyPr wrap="square">
            <a:spAutoFit/>
          </a:bodyPr>
          <a:lstStyle/>
          <a:p>
            <a:r>
              <a:rPr lang="en-US" dirty="0" smtClean="0"/>
              <a:t>4</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smtClean="0">
                <a:effectLst>
                  <a:outerShdw blurRad="38100" dist="38100" dir="2700000" algn="tl">
                    <a:srgbClr val="000000"/>
                  </a:outerShdw>
                </a:effectLst>
              </a:rPr>
              <a:t>WLCG Fabric </a:t>
            </a:r>
            <a:r>
              <a:rPr lang="en-US" altLang="en-US" sz="2400" i="0" dirty="0">
                <a:effectLst>
                  <a:outerShdw blurRad="38100" dist="38100" dir="2700000" algn="tl">
                    <a:srgbClr val="000000"/>
                  </a:outerShdw>
                </a:effectLst>
              </a:rPr>
              <a:t>and software</a:t>
            </a:r>
            <a:endParaRPr lang="cs-CZ" altLang="en-US" sz="2400" i="0" dirty="0">
              <a:effectLst>
                <a:outerShdw blurRad="38100" dist="38100" dir="2700000" algn="tl">
                  <a:srgbClr val="000000"/>
                </a:outerShdw>
              </a:effectLst>
            </a:endParaRPr>
          </a:p>
        </p:txBody>
      </p:sp>
      <p:sp>
        <p:nvSpPr>
          <p:cNvPr id="5" name="Obdélník 4"/>
          <p:cNvSpPr/>
          <p:nvPr/>
        </p:nvSpPr>
        <p:spPr>
          <a:xfrm>
            <a:off x="72008" y="1052736"/>
            <a:ext cx="8892480" cy="5632311"/>
          </a:xfrm>
          <a:prstGeom prst="rect">
            <a:avLst/>
          </a:prstGeom>
          <a:ln w="15875">
            <a:solidFill>
              <a:srgbClr val="FF0000"/>
            </a:solidFill>
          </a:ln>
        </p:spPr>
        <p:txBody>
          <a:bodyPr wrap="square">
            <a:spAutoFit/>
          </a:bodyPr>
          <a:lstStyle/>
          <a:p>
            <a:pPr marL="457200" indent="-457200"/>
            <a:r>
              <a:rPr lang="en-US" sz="2000" b="0" i="0" dirty="0">
                <a:latin typeface="Calibri" pitchFamily="34" charset="0"/>
              </a:rPr>
              <a:t>-  	</a:t>
            </a:r>
            <a:r>
              <a:rPr lang="en-US" sz="2000" dirty="0">
                <a:solidFill>
                  <a:srgbClr val="CC3300"/>
                </a:solidFill>
                <a:latin typeface="Calibri" pitchFamily="34" charset="0"/>
              </a:rPr>
              <a:t>Computing</a:t>
            </a:r>
            <a:r>
              <a:rPr lang="en-US" sz="2000" b="0" i="0" dirty="0">
                <a:solidFill>
                  <a:srgbClr val="CC3300"/>
                </a:solidFill>
                <a:latin typeface="Calibri" pitchFamily="34" charset="0"/>
              </a:rPr>
              <a:t>: </a:t>
            </a:r>
            <a:r>
              <a:rPr lang="en-US" sz="2000" b="0" i="0" dirty="0">
                <a:latin typeface="Calibri" pitchFamily="34" charset="0"/>
              </a:rPr>
              <a:t>mostly Intel or AMD </a:t>
            </a:r>
            <a:r>
              <a:rPr lang="en-US" sz="2000" b="0" i="0" dirty="0">
                <a:solidFill>
                  <a:srgbClr val="0432FF"/>
                </a:solidFill>
                <a:latin typeface="Calibri" pitchFamily="34" charset="0"/>
              </a:rPr>
              <a:t>CPUs with x86 </a:t>
            </a:r>
            <a:r>
              <a:rPr lang="en-US" sz="2000" b="0" i="0" dirty="0">
                <a:latin typeface="Calibri" pitchFamily="34" charset="0"/>
              </a:rPr>
              <a:t>instruction sets. Multi-core.</a:t>
            </a:r>
          </a:p>
          <a:p>
            <a:pPr marL="457200" indent="-457200"/>
            <a:r>
              <a:rPr lang="en-US" sz="2000" b="0" i="0" dirty="0">
                <a:latin typeface="Calibri" pitchFamily="34" charset="0"/>
              </a:rPr>
              <a:t> 	</a:t>
            </a:r>
            <a:r>
              <a:rPr lang="en-US" sz="2000" b="0" i="0" dirty="0">
                <a:solidFill>
                  <a:srgbClr val="0432FF"/>
                </a:solidFill>
                <a:latin typeface="Calibri" pitchFamily="34" charset="0"/>
              </a:rPr>
              <a:t>Some </a:t>
            </a:r>
            <a:r>
              <a:rPr lang="en-US" sz="2000" b="0" i="0" dirty="0" smtClean="0">
                <a:solidFill>
                  <a:srgbClr val="0432FF"/>
                </a:solidFill>
                <a:latin typeface="Calibri" pitchFamily="34" charset="0"/>
              </a:rPr>
              <a:t>GPUs</a:t>
            </a:r>
            <a:r>
              <a:rPr lang="en-US" sz="2000" b="0" i="0" dirty="0" smtClean="0">
                <a:latin typeface="Calibri" pitchFamily="34" charset="0"/>
              </a:rPr>
              <a:t> </a:t>
            </a:r>
            <a:r>
              <a:rPr lang="en-US" sz="2000" b="0" i="0" dirty="0" smtClean="0">
                <a:solidFill>
                  <a:srgbClr val="0432FF"/>
                </a:solidFill>
                <a:latin typeface="Calibri" pitchFamily="34" charset="0"/>
              </a:rPr>
              <a:t>available</a:t>
            </a:r>
            <a:r>
              <a:rPr lang="en-US" sz="2000" b="0" i="0" dirty="0" smtClean="0">
                <a:latin typeface="Calibri" pitchFamily="34" charset="0"/>
              </a:rPr>
              <a:t> </a:t>
            </a:r>
            <a:r>
              <a:rPr lang="en-US" sz="2000" b="0" i="0" dirty="0">
                <a:latin typeface="Calibri" pitchFamily="34" charset="0"/>
              </a:rPr>
              <a:t>at the main Grid sites and at HPC centers.</a:t>
            </a:r>
          </a:p>
          <a:p>
            <a:pPr marL="457200" indent="-457200"/>
            <a:endParaRPr lang="en-US" sz="2000" b="0" i="0" dirty="0">
              <a:latin typeface="Calibri" pitchFamily="34" charset="0"/>
            </a:endParaRPr>
          </a:p>
          <a:p>
            <a:pPr marL="457200" indent="-457200"/>
            <a:r>
              <a:rPr lang="en-US" sz="2000" b="0" i="0" dirty="0">
                <a:latin typeface="Calibri" pitchFamily="34" charset="0"/>
              </a:rPr>
              <a:t>-  	</a:t>
            </a:r>
            <a:r>
              <a:rPr lang="en-US" sz="2000" dirty="0">
                <a:solidFill>
                  <a:srgbClr val="CC3300"/>
                </a:solidFill>
                <a:latin typeface="Calibri" pitchFamily="34" charset="0"/>
              </a:rPr>
              <a:t>Storage: </a:t>
            </a:r>
            <a:r>
              <a:rPr lang="en-US" sz="2000" b="0" i="0" dirty="0">
                <a:latin typeface="Calibri" pitchFamily="34" charset="0"/>
              </a:rPr>
              <a:t>mixture of tape and disk.  </a:t>
            </a:r>
            <a:r>
              <a:rPr lang="en-US" sz="2000" b="0" i="0" dirty="0">
                <a:solidFill>
                  <a:srgbClr val="0432FF"/>
                </a:solidFill>
                <a:latin typeface="Calibri" pitchFamily="34" charset="0"/>
              </a:rPr>
              <a:t>Since 2018</a:t>
            </a:r>
            <a:r>
              <a:rPr lang="en-US" sz="2000" b="0" i="0" dirty="0">
                <a:latin typeface="Calibri" pitchFamily="34" charset="0"/>
              </a:rPr>
              <a:t>, the “Data Organization, Management and Access” (</a:t>
            </a:r>
            <a:r>
              <a:rPr lang="en-US" sz="2000" b="0" i="0" dirty="0">
                <a:solidFill>
                  <a:srgbClr val="0432FF"/>
                </a:solidFill>
                <a:latin typeface="Calibri" pitchFamily="34" charset="0"/>
              </a:rPr>
              <a:t>DOMA</a:t>
            </a:r>
            <a:r>
              <a:rPr lang="en-US" sz="2000" b="0" i="0" dirty="0">
                <a:latin typeface="Calibri" pitchFamily="34" charset="0"/>
              </a:rPr>
              <a:t>) project is active. R&amp;D for “</a:t>
            </a:r>
            <a:r>
              <a:rPr lang="en-US" sz="2000" b="0" i="0" dirty="0">
                <a:solidFill>
                  <a:srgbClr val="0432FF"/>
                </a:solidFill>
                <a:latin typeface="Calibri" pitchFamily="34" charset="0"/>
              </a:rPr>
              <a:t>Data Lakes</a:t>
            </a:r>
            <a:r>
              <a:rPr lang="en-US" sz="2000" b="0" i="0" dirty="0">
                <a:latin typeface="Calibri" pitchFamily="34" charset="0"/>
              </a:rPr>
              <a:t>”.</a:t>
            </a:r>
          </a:p>
          <a:p>
            <a:pPr marL="457200" indent="-457200"/>
            <a:endParaRPr lang="en-US" sz="2000" b="0" i="0" dirty="0">
              <a:latin typeface="Calibri" pitchFamily="34" charset="0"/>
            </a:endParaRPr>
          </a:p>
          <a:p>
            <a:pPr marL="457200" indent="-457200">
              <a:buFontTx/>
              <a:buChar char="-"/>
            </a:pPr>
            <a:r>
              <a:rPr lang="en-US" sz="2000" dirty="0">
                <a:solidFill>
                  <a:srgbClr val="CC3300"/>
                </a:solidFill>
                <a:latin typeface="Calibri" pitchFamily="34" charset="0"/>
              </a:rPr>
              <a:t>Network:</a:t>
            </a:r>
            <a:r>
              <a:rPr lang="en-US" sz="2000" b="0" i="0" dirty="0">
                <a:latin typeface="Calibri" pitchFamily="34" charset="0"/>
              </a:rPr>
              <a:t> connection between CERN and T1s provided by a system of P2P connections of capacity of </a:t>
            </a:r>
            <a:r>
              <a:rPr lang="en-US" sz="2000" b="0" i="0" dirty="0" smtClean="0">
                <a:latin typeface="Calibri" pitchFamily="34" charset="0"/>
              </a:rPr>
              <a:t>100 </a:t>
            </a:r>
            <a:r>
              <a:rPr lang="en-US" sz="2000" b="0" i="0" dirty="0">
                <a:latin typeface="Calibri" pitchFamily="34" charset="0"/>
              </a:rPr>
              <a:t>Gb/s, so called </a:t>
            </a:r>
            <a:r>
              <a:rPr lang="en-US" sz="2000" b="0" i="0" dirty="0">
                <a:solidFill>
                  <a:srgbClr val="0432FF"/>
                </a:solidFill>
                <a:latin typeface="Calibri" pitchFamily="34" charset="0"/>
              </a:rPr>
              <a:t>LHC Optical Private Network (LHCOPN)</a:t>
            </a:r>
            <a:r>
              <a:rPr lang="en-US" sz="2000" b="0" i="0" dirty="0">
                <a:latin typeface="Calibri" pitchFamily="34" charset="0"/>
              </a:rPr>
              <a:t>. Most </a:t>
            </a:r>
            <a:r>
              <a:rPr lang="en-US" sz="2000" b="0" i="0" dirty="0" smtClean="0">
                <a:latin typeface="Calibri" pitchFamily="34" charset="0"/>
              </a:rPr>
              <a:t>T0/1/2 </a:t>
            </a:r>
            <a:r>
              <a:rPr lang="en-US" sz="2000" b="0" i="0" dirty="0">
                <a:latin typeface="Calibri" pitchFamily="34" charset="0"/>
              </a:rPr>
              <a:t>sites interconnected via </a:t>
            </a:r>
            <a:r>
              <a:rPr lang="en-US" sz="2000" b="0" i="0" dirty="0">
                <a:solidFill>
                  <a:srgbClr val="0432FF"/>
                </a:solidFill>
                <a:latin typeface="Calibri" pitchFamily="34" charset="0"/>
              </a:rPr>
              <a:t>LHC Open Network Environment (LHCONE)</a:t>
            </a:r>
            <a:r>
              <a:rPr lang="en-US" sz="2000" b="0" i="0" dirty="0">
                <a:latin typeface="Calibri" pitchFamily="34" charset="0"/>
              </a:rPr>
              <a:t>. L3VPN service over research and education networks. </a:t>
            </a:r>
          </a:p>
          <a:p>
            <a:pPr marL="457200" indent="-457200">
              <a:buFontTx/>
              <a:buChar char="-"/>
            </a:pPr>
            <a:endParaRPr lang="en-US" sz="2000" b="0" i="0" dirty="0">
              <a:latin typeface="Calibri" pitchFamily="34" charset="0"/>
            </a:endParaRPr>
          </a:p>
          <a:p>
            <a:pPr marL="457200" indent="-457200">
              <a:buFontTx/>
              <a:buChar char="-"/>
            </a:pPr>
            <a:r>
              <a:rPr lang="en-US" sz="2000" dirty="0">
                <a:solidFill>
                  <a:srgbClr val="CC3300"/>
                </a:solidFill>
                <a:latin typeface="Calibri" pitchFamily="34" charset="0"/>
              </a:rPr>
              <a:t>Software: </a:t>
            </a:r>
            <a:r>
              <a:rPr lang="en-US" sz="2000" b="0" i="0" dirty="0">
                <a:latin typeface="Calibri" pitchFamily="34" charset="0"/>
              </a:rPr>
              <a:t>complex system of experiments’ dedicated frameworks </a:t>
            </a:r>
            <a:r>
              <a:rPr lang="en-US" sz="2000" b="0" i="0" dirty="0">
                <a:solidFill>
                  <a:srgbClr val="0432FF"/>
                </a:solidFill>
                <a:latin typeface="Calibri" pitchFamily="34" charset="0"/>
              </a:rPr>
              <a:t>written in a mixture of C++ and Python. </a:t>
            </a:r>
            <a:r>
              <a:rPr lang="en-US" sz="2000" b="0" i="0" dirty="0">
                <a:latin typeface="Calibri" pitchFamily="34" charset="0"/>
              </a:rPr>
              <a:t>Rely on many external packages from within and outside the field. </a:t>
            </a:r>
            <a:r>
              <a:rPr lang="en-US" sz="2000" b="0" i="0" dirty="0">
                <a:solidFill>
                  <a:srgbClr val="0432FF"/>
                </a:solidFill>
                <a:latin typeface="Calibri" pitchFamily="34" charset="0"/>
              </a:rPr>
              <a:t>Many millions of lines of code</a:t>
            </a:r>
            <a:r>
              <a:rPr lang="en-US" sz="2000" b="0" i="0" dirty="0">
                <a:latin typeface="Calibri" pitchFamily="34" charset="0"/>
              </a:rPr>
              <a:t>. Generally written for x86, </a:t>
            </a:r>
            <a:r>
              <a:rPr lang="en-US" sz="2000" b="0" i="0" dirty="0" smtClean="0">
                <a:latin typeface="Calibri" pitchFamily="34" charset="0"/>
              </a:rPr>
              <a:t>increasingly </a:t>
            </a:r>
            <a:r>
              <a:rPr lang="en-US" sz="2000" b="0" i="0" dirty="0">
                <a:latin typeface="Calibri" pitchFamily="34" charset="0"/>
              </a:rPr>
              <a:t>multi-threaded. </a:t>
            </a:r>
            <a:r>
              <a:rPr lang="en-US" sz="2000" b="0" i="0" dirty="0">
                <a:solidFill>
                  <a:srgbClr val="0432FF"/>
                </a:solidFill>
                <a:latin typeface="Calibri" pitchFamily="34" charset="0"/>
              </a:rPr>
              <a:t>Being ported e.g. to GPUs.</a:t>
            </a:r>
          </a:p>
          <a:p>
            <a:pPr marL="457200" indent="-457200"/>
            <a:endParaRPr lang="en-US" sz="2000" b="0" i="0" dirty="0">
              <a:latin typeface="Calibri" pitchFamily="34" charset="0"/>
            </a:endParaRPr>
          </a:p>
          <a:p>
            <a:pPr marL="457200" indent="-457200"/>
            <a:r>
              <a:rPr lang="en-US" sz="2000" b="0" i="0" dirty="0">
                <a:latin typeface="Calibri" pitchFamily="34" charset="0"/>
              </a:rPr>
              <a:t>- 	</a:t>
            </a:r>
            <a:r>
              <a:rPr lang="en-US" sz="2000" dirty="0">
                <a:solidFill>
                  <a:srgbClr val="CC3300"/>
                </a:solidFill>
                <a:latin typeface="Calibri" pitchFamily="34" charset="0"/>
              </a:rPr>
              <a:t>Analysis :</a:t>
            </a:r>
            <a:r>
              <a:rPr lang="en-US" sz="2000" b="0" i="0" dirty="0">
                <a:latin typeface="Calibri" pitchFamily="34" charset="0"/>
              </a:rPr>
              <a:t> software quite various, but </a:t>
            </a:r>
            <a:r>
              <a:rPr lang="en-US" sz="2000" b="0" i="0" dirty="0">
                <a:solidFill>
                  <a:srgbClr val="0432FF"/>
                </a:solidFill>
                <a:latin typeface="Calibri" pitchFamily="34" charset="0"/>
              </a:rPr>
              <a:t>moving towards the Python ecosystem </a:t>
            </a:r>
            <a:r>
              <a:rPr lang="en-US" sz="2000" b="0" i="0" dirty="0">
                <a:latin typeface="Calibri" pitchFamily="34" charset="0"/>
              </a:rPr>
              <a:t>and particularly </a:t>
            </a:r>
            <a:r>
              <a:rPr lang="en-US" sz="2000" b="0" i="0" dirty="0" smtClean="0">
                <a:latin typeface="Calibri" pitchFamily="34" charset="0"/>
              </a:rPr>
              <a:t>to notebooks</a:t>
            </a:r>
            <a:r>
              <a:rPr lang="en-US" sz="2000" b="0" i="0" dirty="0">
                <a:latin typeface="Calibri" pitchFamily="34" charset="0"/>
              </a:rPr>
              <a:t>.</a:t>
            </a:r>
          </a:p>
        </p:txBody>
      </p:sp>
      <p:sp>
        <p:nvSpPr>
          <p:cNvPr id="4" name="Obdélník 3"/>
          <p:cNvSpPr/>
          <p:nvPr/>
        </p:nvSpPr>
        <p:spPr>
          <a:xfrm>
            <a:off x="8532440" y="6418203"/>
            <a:ext cx="504056" cy="323165"/>
          </a:xfrm>
          <a:prstGeom prst="rect">
            <a:avLst/>
          </a:prstGeom>
        </p:spPr>
        <p:txBody>
          <a:bodyPr wrap="square">
            <a:spAutoFit/>
          </a:bodyPr>
          <a:lstStyle/>
          <a:p>
            <a:r>
              <a:rPr lang="en-US" dirty="0" smtClean="0"/>
              <a:t>5</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LHCOPN-map.png"/>
          <p:cNvPicPr>
            <a:picLocks noChangeAspect="1"/>
          </p:cNvPicPr>
          <p:nvPr/>
        </p:nvPicPr>
        <p:blipFill>
          <a:blip r:embed="rId3" cstate="print"/>
          <a:stretch>
            <a:fillRect/>
          </a:stretch>
        </p:blipFill>
        <p:spPr>
          <a:xfrm>
            <a:off x="-36512" y="0"/>
            <a:ext cx="9144000" cy="6856380"/>
          </a:xfrm>
          <a:prstGeom prst="rect">
            <a:avLst/>
          </a:prstGeom>
        </p:spPr>
      </p:pic>
      <p:sp>
        <p:nvSpPr>
          <p:cNvPr id="4" name="Obdélník 3"/>
          <p:cNvSpPr/>
          <p:nvPr/>
        </p:nvSpPr>
        <p:spPr>
          <a:xfrm>
            <a:off x="8532440" y="6418203"/>
            <a:ext cx="504056" cy="323165"/>
          </a:xfrm>
          <a:prstGeom prst="rect">
            <a:avLst/>
          </a:prstGeom>
        </p:spPr>
        <p:txBody>
          <a:bodyPr wrap="square">
            <a:spAutoFit/>
          </a:bodyPr>
          <a:lstStyle/>
          <a:p>
            <a:r>
              <a:rPr lang="en-US" dirty="0" smtClean="0"/>
              <a:t>6</a:t>
            </a:r>
            <a:endParaRPr lang="en-US" dirty="0"/>
          </a:p>
        </p:txBody>
      </p:sp>
      <p:sp>
        <p:nvSpPr>
          <p:cNvPr id="7" name="Rectangle 13"/>
          <p:cNvSpPr>
            <a:spLocks noChangeArrowheads="1"/>
          </p:cNvSpPr>
          <p:nvPr/>
        </p:nvSpPr>
        <p:spPr bwMode="auto">
          <a:xfrm>
            <a:off x="3491880" y="188640"/>
            <a:ext cx="5473998"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LHC Optical Private Network (LHCOPN)</a:t>
            </a:r>
            <a:endParaRPr lang="cs-CZ" altLang="en-US" sz="2400" i="0"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8532440" y="6418203"/>
            <a:ext cx="504056" cy="323165"/>
          </a:xfrm>
          <a:prstGeom prst="rect">
            <a:avLst/>
          </a:prstGeom>
        </p:spPr>
        <p:txBody>
          <a:bodyPr wrap="square">
            <a:spAutoFit/>
          </a:bodyPr>
          <a:lstStyle/>
          <a:p>
            <a:r>
              <a:rPr lang="en-US" dirty="0" smtClean="0"/>
              <a:t>5</a:t>
            </a:r>
            <a:endParaRPr lang="en-US" dirty="0"/>
          </a:p>
        </p:txBody>
      </p:sp>
      <p:pic>
        <p:nvPicPr>
          <p:cNvPr id="7" name="Obrázek 6" descr="LHCONE.VOKAC.jpg"/>
          <p:cNvPicPr>
            <a:picLocks noChangeAspect="1"/>
          </p:cNvPicPr>
          <p:nvPr/>
        </p:nvPicPr>
        <p:blipFill>
          <a:blip r:embed="rId3" cstate="print"/>
          <a:stretch>
            <a:fillRect/>
          </a:stretch>
        </p:blipFill>
        <p:spPr>
          <a:xfrm>
            <a:off x="-112462" y="1124744"/>
            <a:ext cx="9256462" cy="5580000"/>
          </a:xfrm>
          <a:prstGeom prst="rect">
            <a:avLst/>
          </a:prstGeom>
        </p:spPr>
      </p:pic>
      <p:sp>
        <p:nvSpPr>
          <p:cNvPr id="8" name="Zaoblený obdélník 7"/>
          <p:cNvSpPr/>
          <p:nvPr/>
        </p:nvSpPr>
        <p:spPr bwMode="auto">
          <a:xfrm flipH="1">
            <a:off x="683568" y="188640"/>
            <a:ext cx="7920880" cy="792088"/>
          </a:xfrm>
          <a:prstGeom prst="roundRect">
            <a:avLst/>
          </a:prstGeom>
          <a:solidFill>
            <a:srgbClr val="3403BD"/>
          </a:solidFill>
          <a:ln w="25400" cap="flat" cmpd="sng" algn="ctr">
            <a:solidFill>
              <a:srgbClr val="CC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800" i="0" dirty="0" smtClean="0">
                <a:solidFill>
                  <a:schemeClr val="tx1"/>
                </a:solidFill>
                <a:latin typeface="Arial" pitchFamily="-107" charset="0"/>
                <a:ea typeface="ＭＳ Ｐゴシック" pitchFamily="-107" charset="-128"/>
                <a:cs typeface="ＭＳ Ｐゴシック" pitchFamily="-107" charset="-128"/>
              </a:rPr>
              <a:t>LHC Open Network Environment  (LHCONE): a global private network infrastructure connecting the WLCG sites </a:t>
            </a:r>
            <a:endParaRPr kumimoji="0" lang="en-US" sz="1800"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p:txBody>
      </p:sp>
      <p:sp>
        <p:nvSpPr>
          <p:cNvPr id="5" name="Šipka doleva 4"/>
          <p:cNvSpPr/>
          <p:nvPr/>
        </p:nvSpPr>
        <p:spPr bwMode="auto">
          <a:xfrm>
            <a:off x="8604448" y="3212976"/>
            <a:ext cx="468000" cy="235155"/>
          </a:xfrm>
          <a:prstGeom prst="leftArrow">
            <a:avLst/>
          </a:prstGeom>
          <a:solidFill>
            <a:srgbClr val="CC0000"/>
          </a:solidFill>
          <a:ln w="317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36000" tIns="36000" rIns="36000" bIns="360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10000"/>
              </a:spcBef>
              <a:spcAft>
                <a:spcPct val="0"/>
              </a:spcAft>
              <a:buClr>
                <a:schemeClr val="accent1"/>
              </a:buClr>
              <a:buSzTx/>
              <a:buFontTx/>
              <a:buNone/>
              <a:tabLst/>
            </a:pPr>
            <a:endParaRPr kumimoji="0" lang="en-US" sz="1500" b="1" i="1" u="none" strike="noStrike" cap="none" normalizeH="0" baseline="0" smtClean="0">
              <a:ln>
                <a:noFill/>
              </a:ln>
              <a:solidFill>
                <a:schemeClr val="bg1"/>
              </a:solidFill>
              <a:effectLst/>
              <a:latin typeface="Tahoma" panose="020B060403050404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WLCG usage of resources</a:t>
            </a:r>
            <a:endParaRPr lang="cs-CZ" altLang="en-US" sz="2400" i="0" dirty="0">
              <a:effectLst>
                <a:outerShdw blurRad="38100" dist="38100" dir="2700000" algn="tl">
                  <a:srgbClr val="000000"/>
                </a:outerShdw>
              </a:effectLst>
            </a:endParaRPr>
          </a:p>
        </p:txBody>
      </p:sp>
      <p:pic>
        <p:nvPicPr>
          <p:cNvPr id="1026" name="Picture 2"/>
          <p:cNvPicPr>
            <a:picLocks noChangeAspect="1" noChangeArrowheads="1"/>
          </p:cNvPicPr>
          <p:nvPr/>
        </p:nvPicPr>
        <p:blipFill>
          <a:blip r:embed="rId3" cstate="print"/>
          <a:stretch>
            <a:fillRect/>
          </a:stretch>
        </p:blipFill>
        <p:spPr bwMode="auto">
          <a:xfrm>
            <a:off x="3852480" y="1176299"/>
            <a:ext cx="5148000" cy="2227490"/>
          </a:xfrm>
          <a:prstGeom prst="rect">
            <a:avLst/>
          </a:prstGeom>
          <a:noFill/>
          <a:ln w="9525">
            <a:solidFill>
              <a:schemeClr val="bg1"/>
            </a:solidFill>
            <a:miter lim="800000"/>
            <a:headEnd/>
            <a:tailEnd/>
          </a:ln>
        </p:spPr>
      </p:pic>
      <p:pic>
        <p:nvPicPr>
          <p:cNvPr id="6" name="Obrázek 5" descr="Graphique_DataTapes_web_1920x1080p.png"/>
          <p:cNvPicPr>
            <a:picLocks noChangeAspect="1"/>
          </p:cNvPicPr>
          <p:nvPr/>
        </p:nvPicPr>
        <p:blipFill>
          <a:blip r:embed="rId4" cstate="print"/>
          <a:stretch>
            <a:fillRect/>
          </a:stretch>
        </p:blipFill>
        <p:spPr>
          <a:xfrm>
            <a:off x="3851920" y="3787090"/>
            <a:ext cx="5148000" cy="2541825"/>
          </a:xfrm>
          <a:prstGeom prst="rect">
            <a:avLst/>
          </a:prstGeom>
          <a:ln>
            <a:solidFill>
              <a:schemeClr val="bg1"/>
            </a:solidFill>
          </a:ln>
        </p:spPr>
      </p:pic>
      <p:sp>
        <p:nvSpPr>
          <p:cNvPr id="7" name="Obdélník 6"/>
          <p:cNvSpPr/>
          <p:nvPr/>
        </p:nvSpPr>
        <p:spPr>
          <a:xfrm>
            <a:off x="323528" y="1484784"/>
            <a:ext cx="3384376" cy="1569660"/>
          </a:xfrm>
          <a:prstGeom prst="rect">
            <a:avLst/>
          </a:prstGeom>
        </p:spPr>
        <p:txBody>
          <a:bodyPr wrap="square">
            <a:spAutoFit/>
          </a:bodyPr>
          <a:lstStyle/>
          <a:p>
            <a:r>
              <a:rPr lang="en-US" sz="1600" i="0" dirty="0">
                <a:latin typeface="Calibri" pitchFamily="34" charset="0"/>
                <a:cs typeface="Calibri" pitchFamily="34" charset="0"/>
              </a:rPr>
              <a:t>CPU use has been stable in 2020,</a:t>
            </a:r>
          </a:p>
          <a:p>
            <a:r>
              <a:rPr lang="en-US" sz="1600" i="0" dirty="0">
                <a:latin typeface="Calibri" pitchFamily="34" charset="0"/>
                <a:cs typeface="Calibri" pitchFamily="34" charset="0"/>
              </a:rPr>
              <a:t>higher than in 2018 (Run 2) and</a:t>
            </a:r>
          </a:p>
          <a:p>
            <a:r>
              <a:rPr lang="en-US" sz="1600" i="0" dirty="0">
                <a:latin typeface="Calibri" pitchFamily="34" charset="0"/>
                <a:cs typeface="Calibri" pitchFamily="34" charset="0"/>
              </a:rPr>
              <a:t>2019 (start of LS 2)</a:t>
            </a:r>
          </a:p>
          <a:p>
            <a:endParaRPr lang="en-US" sz="1600" i="0" dirty="0">
              <a:solidFill>
                <a:srgbClr val="CC0000"/>
              </a:solidFill>
              <a:latin typeface="Calibri" pitchFamily="34" charset="0"/>
              <a:cs typeface="Calibri" pitchFamily="34" charset="0"/>
            </a:endParaRPr>
          </a:p>
          <a:p>
            <a:r>
              <a:rPr lang="en-US" sz="1600" dirty="0" smtClean="0">
                <a:solidFill>
                  <a:srgbClr val="CC0000"/>
                </a:solidFill>
                <a:latin typeface="Calibri" pitchFamily="34" charset="0"/>
                <a:cs typeface="Calibri" pitchFamily="34" charset="0"/>
              </a:rPr>
              <a:t>Current status:</a:t>
            </a:r>
          </a:p>
          <a:p>
            <a:r>
              <a:rPr lang="en-US" sz="1600" dirty="0" smtClean="0">
                <a:solidFill>
                  <a:srgbClr val="CC0000"/>
                </a:solidFill>
                <a:latin typeface="Calibri" pitchFamily="34" charset="0"/>
                <a:cs typeface="Calibri" pitchFamily="34" charset="0"/>
              </a:rPr>
              <a:t>~ 1 million </a:t>
            </a:r>
            <a:r>
              <a:rPr lang="en-US" sz="1600" dirty="0">
                <a:solidFill>
                  <a:srgbClr val="CC0000"/>
                </a:solidFill>
                <a:latin typeface="Calibri" pitchFamily="34" charset="0"/>
                <a:cs typeface="Calibri" pitchFamily="34" charset="0"/>
              </a:rPr>
              <a:t>cores </a:t>
            </a:r>
            <a:r>
              <a:rPr lang="en-US" sz="1600" dirty="0" smtClean="0">
                <a:solidFill>
                  <a:srgbClr val="CC0000"/>
                </a:solidFill>
                <a:latin typeface="Calibri" pitchFamily="34" charset="0"/>
                <a:cs typeface="Calibri" pitchFamily="34" charset="0"/>
              </a:rPr>
              <a:t>fully occupied</a:t>
            </a:r>
            <a:endParaRPr lang="en-US" sz="1600" dirty="0">
              <a:solidFill>
                <a:srgbClr val="CC0000"/>
              </a:solidFill>
              <a:latin typeface="Calibri" pitchFamily="34" charset="0"/>
              <a:cs typeface="Calibri" pitchFamily="34" charset="0"/>
            </a:endParaRPr>
          </a:p>
        </p:txBody>
      </p:sp>
      <p:sp>
        <p:nvSpPr>
          <p:cNvPr id="8" name="Obdélník 7"/>
          <p:cNvSpPr/>
          <p:nvPr/>
        </p:nvSpPr>
        <p:spPr>
          <a:xfrm>
            <a:off x="251520" y="3933056"/>
            <a:ext cx="3608784" cy="2062103"/>
          </a:xfrm>
          <a:prstGeom prst="rect">
            <a:avLst/>
          </a:prstGeom>
        </p:spPr>
        <p:txBody>
          <a:bodyPr wrap="square">
            <a:spAutoFit/>
          </a:bodyPr>
          <a:lstStyle/>
          <a:p>
            <a:r>
              <a:rPr lang="en-US" sz="1600" i="0" dirty="0">
                <a:latin typeface="Calibri" pitchFamily="34" charset="0"/>
                <a:cs typeface="Calibri" pitchFamily="34" charset="0"/>
              </a:rPr>
              <a:t>CERN computing: Data (in </a:t>
            </a:r>
            <a:r>
              <a:rPr lang="en-US" sz="1600" i="0" dirty="0" err="1">
                <a:latin typeface="Calibri" pitchFamily="34" charset="0"/>
                <a:cs typeface="Calibri" pitchFamily="34" charset="0"/>
              </a:rPr>
              <a:t>TeraBytes</a:t>
            </a:r>
            <a:r>
              <a:rPr lang="en-US" sz="1600" i="0" dirty="0">
                <a:latin typeface="Calibri" pitchFamily="34" charset="0"/>
                <a:cs typeface="Calibri" pitchFamily="34" charset="0"/>
              </a:rPr>
              <a:t>) recorded on tapes at CERN month-by-month (2010–2018)</a:t>
            </a:r>
          </a:p>
          <a:p>
            <a:endParaRPr lang="en-US" sz="1600" i="0" dirty="0">
              <a:latin typeface="Calibri" pitchFamily="34" charset="0"/>
              <a:cs typeface="Calibri" pitchFamily="34" charset="0"/>
            </a:endParaRPr>
          </a:p>
          <a:p>
            <a:r>
              <a:rPr lang="en-US" sz="1600" i="0" dirty="0">
                <a:latin typeface="Calibri" pitchFamily="34" charset="0"/>
                <a:cs typeface="Calibri" pitchFamily="34" charset="0"/>
              </a:rPr>
              <a:t>In the end of 2018, the data stored on CASTOR reached  330 </a:t>
            </a:r>
            <a:r>
              <a:rPr lang="en-US" sz="1600" i="0" dirty="0" err="1">
                <a:latin typeface="Calibri" pitchFamily="34" charset="0"/>
                <a:cs typeface="Calibri" pitchFamily="34" charset="0"/>
              </a:rPr>
              <a:t>PBytes</a:t>
            </a:r>
            <a:r>
              <a:rPr lang="en-US" sz="1600" i="0" dirty="0">
                <a:latin typeface="Calibri" pitchFamily="34" charset="0"/>
                <a:cs typeface="Calibri" pitchFamily="34" charset="0"/>
              </a:rPr>
              <a:t>, of which </a:t>
            </a:r>
            <a:r>
              <a:rPr lang="en-US" sz="1600" dirty="0">
                <a:solidFill>
                  <a:srgbClr val="CC0000"/>
                </a:solidFill>
                <a:latin typeface="Calibri" pitchFamily="34" charset="0"/>
                <a:cs typeface="Calibri" pitchFamily="34" charset="0"/>
              </a:rPr>
              <a:t>more than 200 PB was RAW data from LHC experiments</a:t>
            </a:r>
            <a:r>
              <a:rPr lang="en-US" sz="1600" dirty="0">
                <a:solidFill>
                  <a:srgbClr val="CC0000"/>
                </a:solidFill>
              </a:rPr>
              <a:t> </a:t>
            </a:r>
            <a:endParaRPr lang="en-US" sz="1600" dirty="0">
              <a:solidFill>
                <a:srgbClr val="CC0000"/>
              </a:solidFill>
              <a:latin typeface="Calibri" pitchFamily="34" charset="0"/>
              <a:cs typeface="Calibri" pitchFamily="34" charset="0"/>
            </a:endParaRPr>
          </a:p>
        </p:txBody>
      </p:sp>
      <p:sp>
        <p:nvSpPr>
          <p:cNvPr id="9" name="Obdélník 8"/>
          <p:cNvSpPr/>
          <p:nvPr/>
        </p:nvSpPr>
        <p:spPr>
          <a:xfrm>
            <a:off x="8532440" y="6418203"/>
            <a:ext cx="504056" cy="323165"/>
          </a:xfrm>
          <a:prstGeom prst="rect">
            <a:avLst/>
          </a:prstGeom>
        </p:spPr>
        <p:txBody>
          <a:bodyPr wrap="square">
            <a:spAutoFit/>
          </a:bodyPr>
          <a:lstStyle/>
          <a:p>
            <a:r>
              <a:rPr lang="en-US" dirty="0" smtClean="0"/>
              <a:t>8</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LHC-ultimate-lumi-projection.png"/>
          <p:cNvPicPr>
            <a:picLocks noChangeAspect="1"/>
          </p:cNvPicPr>
          <p:nvPr/>
        </p:nvPicPr>
        <p:blipFill>
          <a:blip r:embed="rId3" cstate="print"/>
          <a:stretch>
            <a:fillRect/>
          </a:stretch>
        </p:blipFill>
        <p:spPr>
          <a:xfrm>
            <a:off x="396448" y="1018177"/>
            <a:ext cx="8208000" cy="5363151"/>
          </a:xfrm>
          <a:prstGeom prst="rect">
            <a:avLst/>
          </a:prstGeom>
          <a:ln w="0">
            <a:solidFill>
              <a:schemeClr val="bg1"/>
            </a:solidFill>
          </a:ln>
        </p:spPr>
      </p:pic>
      <p:sp>
        <p:nvSpPr>
          <p:cNvPr id="4" name="Obdélník 3"/>
          <p:cNvSpPr/>
          <p:nvPr/>
        </p:nvSpPr>
        <p:spPr>
          <a:xfrm>
            <a:off x="5580112" y="4149080"/>
            <a:ext cx="1800000" cy="1200329"/>
          </a:xfrm>
          <a:prstGeom prst="rect">
            <a:avLst/>
          </a:prstGeom>
          <a:solidFill>
            <a:srgbClr val="FFD85B"/>
          </a:solidFill>
          <a:ln>
            <a:solidFill>
              <a:schemeClr val="bg1"/>
            </a:solidFill>
          </a:ln>
        </p:spPr>
        <p:txBody>
          <a:bodyPr wrap="square">
            <a:spAutoFit/>
          </a:bodyPr>
          <a:lstStyle/>
          <a:p>
            <a:r>
              <a:rPr lang="en-US" sz="2400" i="0" dirty="0" smtClean="0">
                <a:latin typeface="Calibri" pitchFamily="34" charset="0"/>
                <a:cs typeface="Calibri" pitchFamily="34" charset="0"/>
              </a:rPr>
              <a:t>&lt;</a:t>
            </a:r>
            <a:r>
              <a:rPr lang="en-US" sz="2400" i="0" dirty="0">
                <a:latin typeface="Calibri" pitchFamily="34" charset="0"/>
                <a:cs typeface="Calibri" pitchFamily="34" charset="0"/>
              </a:rPr>
              <a:t>μ&gt; ~ </a:t>
            </a:r>
            <a:r>
              <a:rPr lang="en-US" sz="2400" i="0" dirty="0" smtClean="0">
                <a:latin typeface="Calibri" pitchFamily="34" charset="0"/>
                <a:cs typeface="Calibri" pitchFamily="34" charset="0"/>
              </a:rPr>
              <a:t>200</a:t>
            </a:r>
          </a:p>
          <a:p>
            <a:r>
              <a:rPr lang="en-US" sz="2400" i="0" dirty="0" smtClean="0">
                <a:latin typeface="Calibri" pitchFamily="34" charset="0"/>
                <a:cs typeface="Calibri" pitchFamily="34" charset="0"/>
              </a:rPr>
              <a:t>~ 10 x Run 2</a:t>
            </a:r>
          </a:p>
          <a:p>
            <a:endParaRPr lang="en-US" sz="2400" i="0" dirty="0">
              <a:latin typeface="Calibri" pitchFamily="34" charset="0"/>
              <a:cs typeface="Calibri" pitchFamily="34" charset="0"/>
            </a:endParaRPr>
          </a:p>
        </p:txBody>
      </p:sp>
      <p:sp>
        <p:nvSpPr>
          <p:cNvPr id="5" name="Rectangle 13"/>
          <p:cNvSpPr>
            <a:spLocks noChangeArrowheads="1"/>
          </p:cNvSpPr>
          <p:nvPr/>
        </p:nvSpPr>
        <p:spPr bwMode="auto">
          <a:xfrm>
            <a:off x="179512" y="333475"/>
            <a:ext cx="8642350" cy="503237"/>
          </a:xfrm>
          <a:prstGeom prst="rect">
            <a:avLst/>
          </a:prstGeom>
          <a:solidFill>
            <a:srgbClr val="003366"/>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1"/>
          <a:lstStyle>
            <a:lvl1pPr algn="l">
              <a:spcBef>
                <a:spcPct val="0"/>
              </a:spcBef>
              <a:defRPr sz="4000">
                <a:solidFill>
                  <a:schemeClr val="tx1"/>
                </a:solidFill>
                <a:latin typeface="Calibri" panose="020F0502020204030204" pitchFamily="34" charset="0"/>
              </a:defRPr>
            </a:lvl1pPr>
            <a:lvl2pPr algn="l">
              <a:spcBef>
                <a:spcPct val="0"/>
              </a:spcBef>
              <a:defRPr sz="4000">
                <a:solidFill>
                  <a:schemeClr val="tx1"/>
                </a:solidFill>
                <a:latin typeface="Calibri" panose="020F0502020204030204" pitchFamily="34" charset="0"/>
              </a:defRPr>
            </a:lvl2pPr>
            <a:lvl3pPr algn="l">
              <a:spcBef>
                <a:spcPct val="0"/>
              </a:spcBef>
              <a:defRPr sz="4000">
                <a:solidFill>
                  <a:schemeClr val="tx1"/>
                </a:solidFill>
                <a:latin typeface="Calibri" panose="020F0502020204030204" pitchFamily="34" charset="0"/>
              </a:defRPr>
            </a:lvl3pPr>
            <a:lvl4pPr algn="l">
              <a:spcBef>
                <a:spcPct val="0"/>
              </a:spcBef>
              <a:defRPr sz="4000">
                <a:solidFill>
                  <a:schemeClr val="tx1"/>
                </a:solidFill>
                <a:latin typeface="Calibri" panose="020F0502020204030204" pitchFamily="34" charset="0"/>
              </a:defRPr>
            </a:lvl4pPr>
            <a:lvl5pPr algn="l">
              <a:spcBef>
                <a:spcPct val="0"/>
              </a:spcBef>
              <a:defRPr sz="4000">
                <a:solidFill>
                  <a:schemeClr val="tx1"/>
                </a:solidFill>
                <a:latin typeface="Calibri" panose="020F0502020204030204" pitchFamily="34" charset="0"/>
              </a:defRPr>
            </a:lvl5pPr>
            <a:lvl6pPr marL="457200" fontAlgn="base">
              <a:spcBef>
                <a:spcPct val="0"/>
              </a:spcBef>
              <a:spcAft>
                <a:spcPct val="0"/>
              </a:spcAft>
              <a:defRPr sz="4000">
                <a:solidFill>
                  <a:schemeClr val="tx1"/>
                </a:solidFill>
                <a:latin typeface="Calibri" panose="020F0502020204030204" pitchFamily="34" charset="0"/>
              </a:defRPr>
            </a:lvl6pPr>
            <a:lvl7pPr marL="914400" fontAlgn="base">
              <a:spcBef>
                <a:spcPct val="0"/>
              </a:spcBef>
              <a:spcAft>
                <a:spcPct val="0"/>
              </a:spcAft>
              <a:defRPr sz="4000">
                <a:solidFill>
                  <a:schemeClr val="tx1"/>
                </a:solidFill>
                <a:latin typeface="Calibri" panose="020F0502020204030204" pitchFamily="34" charset="0"/>
              </a:defRPr>
            </a:lvl7pPr>
            <a:lvl8pPr marL="1371600" fontAlgn="base">
              <a:spcBef>
                <a:spcPct val="0"/>
              </a:spcBef>
              <a:spcAft>
                <a:spcPct val="0"/>
              </a:spcAft>
              <a:defRPr sz="4000">
                <a:solidFill>
                  <a:schemeClr val="tx1"/>
                </a:solidFill>
                <a:latin typeface="Calibri" panose="020F0502020204030204" pitchFamily="34" charset="0"/>
              </a:defRPr>
            </a:lvl8pPr>
            <a:lvl9pPr marL="1828800" fontAlgn="base">
              <a:spcBef>
                <a:spcPct val="0"/>
              </a:spcBef>
              <a:spcAft>
                <a:spcPct val="0"/>
              </a:spcAft>
              <a:defRPr sz="4000">
                <a:solidFill>
                  <a:schemeClr val="tx1"/>
                </a:solidFill>
                <a:latin typeface="Calibri" panose="020F0502020204030204" pitchFamily="34" charset="0"/>
              </a:defRPr>
            </a:lvl9pPr>
          </a:lstStyle>
          <a:p>
            <a:pPr algn="ctr" eaLnBrk="1" hangingPunct="1">
              <a:defRPr/>
            </a:pPr>
            <a:r>
              <a:rPr lang="en-US" altLang="en-US" sz="2400" i="0" dirty="0">
                <a:effectLst>
                  <a:outerShdw blurRad="38100" dist="38100" dir="2700000" algn="tl">
                    <a:srgbClr val="000000"/>
                  </a:outerShdw>
                </a:effectLst>
              </a:rPr>
              <a:t>HL-LHC luminosity, current planning</a:t>
            </a:r>
            <a:endParaRPr lang="cs-CZ" altLang="en-US" sz="2400" i="0" dirty="0">
              <a:effectLst>
                <a:outerShdw blurRad="38100" dist="38100" dir="2700000" algn="tl">
                  <a:srgbClr val="000000"/>
                </a:outerShdw>
              </a:effectLst>
            </a:endParaRPr>
          </a:p>
        </p:txBody>
      </p:sp>
      <p:sp>
        <p:nvSpPr>
          <p:cNvPr id="6" name="Obdélník 5"/>
          <p:cNvSpPr/>
          <p:nvPr/>
        </p:nvSpPr>
        <p:spPr>
          <a:xfrm>
            <a:off x="8532440" y="6418203"/>
            <a:ext cx="504056" cy="323165"/>
          </a:xfrm>
          <a:prstGeom prst="rect">
            <a:avLst/>
          </a:prstGeom>
        </p:spPr>
        <p:txBody>
          <a:bodyPr wrap="square">
            <a:spAutoFit/>
          </a:bodyPr>
          <a:lstStyle/>
          <a:p>
            <a:r>
              <a:rPr lang="en-US" dirty="0" smtClean="0"/>
              <a:t>9</a:t>
            </a:r>
            <a:endParaRPr lang="en-US" dirty="0"/>
          </a:p>
        </p:txBody>
      </p:sp>
      <p:sp>
        <p:nvSpPr>
          <p:cNvPr id="7" name="TextBox 1">
            <a:extLst>
              <a:ext uri="{FF2B5EF4-FFF2-40B4-BE49-F238E27FC236}">
                <a16:creationId xmlns="" xmlns:a16="http://schemas.microsoft.com/office/drawing/2014/main" id="{FBD1557A-ADD2-CB40-9A1D-89AA53680CBE}"/>
              </a:ext>
            </a:extLst>
          </p:cNvPr>
          <p:cNvSpPr txBox="1"/>
          <p:nvPr/>
        </p:nvSpPr>
        <p:spPr>
          <a:xfrm>
            <a:off x="899592" y="6274187"/>
            <a:ext cx="7170553" cy="323165"/>
          </a:xfrm>
          <a:prstGeom prst="rect">
            <a:avLst/>
          </a:prstGeom>
          <a:solidFill>
            <a:schemeClr val="tx1"/>
          </a:solidFill>
        </p:spPr>
        <p:txBody>
          <a:bodyPr wrap="none" rtlCol="0">
            <a:spAutoFit/>
          </a:bodyPr>
          <a:lstStyle/>
          <a:p>
            <a:r>
              <a:rPr lang="en-US" dirty="0">
                <a:solidFill>
                  <a:srgbClr val="FF0000"/>
                </a:solidFill>
              </a:rPr>
              <a:t>Note:</a:t>
            </a:r>
            <a:r>
              <a:rPr lang="en-US" dirty="0"/>
              <a:t> LS2 now also includes 2021, </a:t>
            </a:r>
            <a:r>
              <a:rPr lang="en-US" dirty="0">
                <a:solidFill>
                  <a:srgbClr val="0432FF"/>
                </a:solidFill>
              </a:rPr>
              <a:t>Run 3</a:t>
            </a:r>
            <a:r>
              <a:rPr lang="en-US" dirty="0"/>
              <a:t> will  be  just 3 years </a:t>
            </a:r>
            <a:r>
              <a:rPr lang="en-US" dirty="0">
                <a:solidFill>
                  <a:srgbClr val="0432FF"/>
                </a:solidFill>
              </a:rPr>
              <a:t>2022-2024</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ELECTED_SLIDES_022009">
  <a:themeElements>
    <a:clrScheme name="SELECTED_SLIDES_022009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ECTED_SLIDES_022009">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00"/>
        </a:solidFill>
        <a:ln w="317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36000" tIns="36000" rIns="36000" bIns="3600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0"/>
          </a:spcAft>
          <a:buClr>
            <a:schemeClr val="accent1"/>
          </a:buClr>
          <a:buSzTx/>
          <a:buFontTx/>
          <a:buNone/>
          <a:tabLst/>
          <a:defRPr kumimoji="0" lang="fr-FR" altLang="en-US" sz="1500" b="1" i="1" u="none" strike="noStrike" cap="none" normalizeH="0" baseline="0" smtClean="0">
            <a:ln>
              <a:noFill/>
            </a:ln>
            <a:solidFill>
              <a:schemeClr val="bg1"/>
            </a:solidFill>
            <a:effectLst/>
            <a:latin typeface="Tahoma" panose="020B0604030504040204" pitchFamily="34" charset="0"/>
          </a:defRPr>
        </a:defPPr>
      </a:lstStyle>
    </a:spDef>
    <a:lnDef>
      <a:spPr bwMode="auto">
        <a:xfrm>
          <a:off x="0" y="0"/>
          <a:ext cx="1" cy="1"/>
        </a:xfrm>
        <a:custGeom>
          <a:avLst/>
          <a:gdLst/>
          <a:ahLst/>
          <a:cxnLst/>
          <a:rect l="0" t="0" r="0" b="0"/>
          <a:pathLst/>
        </a:custGeom>
        <a:solidFill>
          <a:srgbClr val="00FF00"/>
        </a:solidFill>
        <a:ln w="317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36000" tIns="36000" rIns="36000" bIns="36000" numCol="1" anchor="ctr" anchorCtr="0" compatLnSpc="1">
        <a:prstTxWarp prst="textNoShape">
          <a:avLst/>
        </a:prstTxWarp>
        <a:spAutoFit/>
      </a:bodyPr>
      <a:lstStyle>
        <a:defPPr marL="0" marR="0" indent="0" algn="ctr" defTabSz="914400" rtl="0" eaLnBrk="1" fontAlgn="base" latinLnBrk="0" hangingPunct="1">
          <a:lnSpc>
            <a:spcPct val="100000"/>
          </a:lnSpc>
          <a:spcBef>
            <a:spcPct val="10000"/>
          </a:spcBef>
          <a:spcAft>
            <a:spcPct val="0"/>
          </a:spcAft>
          <a:buClr>
            <a:schemeClr val="accent1"/>
          </a:buClr>
          <a:buSzTx/>
          <a:buFontTx/>
          <a:buNone/>
          <a:tabLst/>
          <a:defRPr kumimoji="0" lang="fr-FR" altLang="en-US" sz="1500" b="1" i="1" u="none" strike="noStrike" cap="none" normalizeH="0" baseline="0" smtClean="0">
            <a:ln>
              <a:noFill/>
            </a:ln>
            <a:solidFill>
              <a:schemeClr val="bg1"/>
            </a:solidFill>
            <a:effectLst/>
            <a:latin typeface="Tahoma" panose="020B0604030504040204" pitchFamily="34" charset="0"/>
          </a:defRPr>
        </a:defPPr>
      </a:lstStyle>
    </a:lnDef>
  </a:objectDefaults>
  <a:extraClrSchemeLst>
    <a:extraClrScheme>
      <a:clrScheme name="SELECTED_SLIDES_022009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ECTED_SLIDES_022009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ECTED_SLIDES_022009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ECTED_SLIDES_022009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SELECTED_SLIDES_022009</Template>
  <TotalTime>9659</TotalTime>
  <Words>2052</Words>
  <Application>Microsoft Office PowerPoint</Application>
  <PresentationFormat>Předvádění na obrazovce (4:3)</PresentationFormat>
  <Paragraphs>296</Paragraphs>
  <Slides>36</Slides>
  <Notes>36</Notes>
  <HiddenSlides>0</HiddenSlides>
  <MMClips>0</MMClips>
  <ScaleCrop>false</ScaleCrop>
  <HeadingPairs>
    <vt:vector size="4" baseType="variant">
      <vt:variant>
        <vt:lpstr>Motiv</vt:lpstr>
      </vt:variant>
      <vt:variant>
        <vt:i4>1</vt:i4>
      </vt:variant>
      <vt:variant>
        <vt:lpstr>Nadpisy snímků</vt:lpstr>
      </vt:variant>
      <vt:variant>
        <vt:i4>36</vt:i4>
      </vt:variant>
    </vt:vector>
  </HeadingPairs>
  <TitlesOfParts>
    <vt:vector size="37" baseType="lpstr">
      <vt:lpstr>SELECTED_SLIDES_022009</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vector>
  </TitlesOfParts>
  <Company>NPI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SELECTED SLIDES</dc:title>
  <dc:creator>dagmar adamova</dc:creator>
  <cp:lastModifiedBy>HP</cp:lastModifiedBy>
  <cp:revision>722</cp:revision>
  <cp:lastPrinted>2006-01-23T11:06:36Z</cp:lastPrinted>
  <dcterms:created xsi:type="dcterms:W3CDTF">2009-05-12T09:44:49Z</dcterms:created>
  <dcterms:modified xsi:type="dcterms:W3CDTF">2021-06-22T17:19:50Z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