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8" r:id="rId3"/>
    <p:sldId id="265" r:id="rId4"/>
    <p:sldId id="269" r:id="rId5"/>
    <p:sldId id="271" r:id="rId6"/>
    <p:sldId id="279" r:id="rId7"/>
    <p:sldId id="280" r:id="rId8"/>
    <p:sldId id="291" r:id="rId9"/>
    <p:sldId id="292" r:id="rId10"/>
    <p:sldId id="272" r:id="rId11"/>
    <p:sldId id="281" r:id="rId12"/>
    <p:sldId id="287" r:id="rId13"/>
    <p:sldId id="288" r:id="rId14"/>
    <p:sldId id="274" r:id="rId15"/>
    <p:sldId id="277" r:id="rId16"/>
    <p:sldId id="290" r:id="rId17"/>
    <p:sldId id="276" r:id="rId18"/>
    <p:sldId id="289" r:id="rId19"/>
  </p:sldIdLst>
  <p:sldSz cx="9144000" cy="6858000" type="screen4x3"/>
  <p:notesSz cx="7315200" cy="9601200"/>
  <p:embeddedFontLst>
    <p:embeddedFont>
      <p:font typeface="B Titr" panose="020B0604020202020204" charset="-78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fa-I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339966"/>
    <a:srgbClr val="337D6F"/>
    <a:srgbClr val="2B8543"/>
    <a:srgbClr val="1F5F30"/>
    <a:srgbClr val="4C8465"/>
    <a:srgbClr val="339933"/>
    <a:srgbClr val="369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45" autoAdjust="0"/>
    <p:restoredTop sz="94676"/>
  </p:normalViewPr>
  <p:slideViewPr>
    <p:cSldViewPr>
      <p:cViewPr>
        <p:scale>
          <a:sx n="66" d="100"/>
          <a:sy n="66" d="100"/>
        </p:scale>
        <p:origin x="120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77E44E4D-6BA7-4139-8772-F7731E3805F4}" type="datetimeFigureOut">
              <a:rPr lang="en-US"/>
              <a:pPr>
                <a:defRPr/>
              </a:pPr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23-25 November 2016, Amirkabir University of Technology (Tehran Polytechnic)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3067202F-FB40-4D35-933A-E39A2B927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97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rtl="1" eaLnBrk="1" hangingPunct="1">
              <a:defRPr sz="1300"/>
            </a:lvl1pPr>
          </a:lstStyle>
          <a:p>
            <a:pPr>
              <a:defRPr/>
            </a:pPr>
            <a:fld id="{3F7B856A-6097-4010-A5DE-9A6B4DC69E2F}" type="datetimeFigureOut">
              <a:rPr lang="en-US"/>
              <a:pPr>
                <a:defRPr/>
              </a:pPr>
              <a:t>6/25/2022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rtl="1" eaLnBrk="1" hangingPunct="1">
              <a:defRPr sz="1300"/>
            </a:lvl1pPr>
          </a:lstStyle>
          <a:p>
            <a:pPr>
              <a:defRPr/>
            </a:pPr>
            <a:r>
              <a:rPr lang="en-US"/>
              <a:t>23-25 November 2016, Amirkabir University of Technology (Tehran Polytechnic)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rtl="1" eaLnBrk="1" hangingPunct="1">
              <a:defRPr sz="1300"/>
            </a:lvl1pPr>
          </a:lstStyle>
          <a:p>
            <a:pPr>
              <a:defRPr/>
            </a:pPr>
            <a:fld id="{B8AC5EF2-310F-49D3-9D8B-9AD4BFF59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632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23-25 November 2016, Amirkabir University of Technology (Tehran Polytechnic)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AC5EF2-310F-49D3-9D8B-9AD4BFF591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7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FA978-4B69-429F-A6D8-C7F266FD508A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C7A2D-D97D-4CB1-B66E-D1A05DA5C0FC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12FC1-65E4-4B1E-B069-0078ADC266F4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A0728-0EB7-4945-A08B-44EB66AB42B9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29BE2-B98A-4C51-A7A4-FDE53B241F3A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59D87-2D1B-46AF-9C35-FF88BCEE0F1D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4112096" cy="365125"/>
          </a:xfrm>
        </p:spPr>
        <p:txBody>
          <a:bodyPr/>
          <a:lstStyle/>
          <a:p>
            <a:r>
              <a:rPr lang="en-US" sz="1200" dirty="0">
                <a:latin typeface="+mn-lt"/>
                <a:cs typeface="+mn-cs"/>
              </a:rPr>
              <a:t>25 and 26 November 2021, Sharif University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0A9B-3E96-4438-B9B3-F48A8651DC49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C8033-9609-4C35-9F9A-5391FC9AD1E9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DC31-287F-465B-ACDD-E9EB3CF8EC78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51045-63E6-46C4-BA05-2898DB7B2EF0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374FE-5BEF-4356-A35F-76CE4A886646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58C86-2B29-42EC-8631-6820C00F3FF3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25F82-07FF-4EF4-9D23-9B4C665F7FA0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DD675-E0BA-4DBF-ADDF-71E4EF772CB6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0C858-6362-4BD4-8648-15C7B872BBFA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5963BE-EE11-4872-824C-489579EBFD35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F6F0-9A64-4D7F-A1D9-C021FB21567D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ED974-6146-42AD-8014-029FB4619350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60A8A-1499-4C0B-B159-A084431277D1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1DFCC-22EC-4CE5-BCAE-7F3D07CA94B7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A8700-D374-4988-91E3-4B675BA237A0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E6296E-2204-4810-9FFE-2D16ADF251A0}" type="datetime8">
              <a:rPr lang="fa-IR" smtClean="0"/>
              <a:pPr>
                <a:defRPr/>
              </a:pPr>
              <a:t>25 ژوئن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28-30 November 2018, Shahabdanesh University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97B556-2B23-497F-99EF-CC9708A2D90C}" type="slidenum">
              <a:rPr lang="fa-IR" altLang="en-US" smtClean="0"/>
              <a:pPr>
                <a:defRPr/>
              </a:pPr>
              <a:t>‹#›</a:t>
            </a:fld>
            <a:endParaRPr lang="fa-I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6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50A9B-3E96-4438-B9B3-F48A8651DC49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C90D9DF-8979-41CF-9F0B-15B57B722C0F}"/>
              </a:ext>
            </a:extLst>
          </p:cNvPr>
          <p:cNvSpPr txBox="1">
            <a:spLocks/>
          </p:cNvSpPr>
          <p:nvPr/>
        </p:nvSpPr>
        <p:spPr>
          <a:xfrm>
            <a:off x="637010" y="1470024"/>
            <a:ext cx="7976637" cy="484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Multiscale </a:t>
            </a:r>
            <a:r>
              <a:rPr lang="en-US" dirty="0">
                <a:solidFill>
                  <a:schemeClr val="tx1"/>
                </a:solidFill>
              </a:rPr>
              <a:t>Statistical Identification of Skin Nonlinear Characteristics in the Time </a:t>
            </a:r>
            <a:r>
              <a:rPr lang="en-US" dirty="0" smtClean="0">
                <a:solidFill>
                  <a:schemeClr val="tx1"/>
                </a:solidFill>
              </a:rPr>
              <a:t>Domain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Parnian Hemmati, Serge Dos </a:t>
            </a:r>
            <a:r>
              <a:rPr lang="en-US" b="1" dirty="0">
                <a:solidFill>
                  <a:schemeClr val="tx1"/>
                </a:solidFill>
              </a:rPr>
              <a:t>Santos,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Jean-Christophe </a:t>
            </a:r>
            <a:r>
              <a:rPr lang="en-US" b="1" dirty="0" err="1" smtClean="0">
                <a:solidFill>
                  <a:schemeClr val="tx1"/>
                </a:solidFill>
              </a:rPr>
              <a:t>Pittet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Presenter</a:t>
            </a:r>
            <a:r>
              <a:rPr lang="en-US" dirty="0" smtClean="0"/>
              <a:t> </a:t>
            </a:r>
            <a:r>
              <a:rPr lang="en-US" dirty="0"/>
              <a:t>Parnian Hemmati</a:t>
            </a:r>
          </a:p>
          <a:p>
            <a:r>
              <a:rPr lang="fr-FR" sz="2800" dirty="0" smtClean="0"/>
              <a:t>INSA </a:t>
            </a:r>
            <a:r>
              <a:rPr lang="fr-FR" sz="2800" dirty="0"/>
              <a:t>Centre Val de </a:t>
            </a:r>
            <a:r>
              <a:rPr lang="fr-FR" sz="2800" dirty="0" smtClean="0"/>
              <a:t>Loire, Blois, France</a:t>
            </a:r>
          </a:p>
          <a:p>
            <a:r>
              <a:rPr lang="en-US" sz="2800" dirty="0" smtClean="0"/>
              <a:t>Sharif </a:t>
            </a:r>
            <a:r>
              <a:rPr lang="en-US" sz="2800" dirty="0"/>
              <a:t>University of Technology, Tehran, Iran</a:t>
            </a:r>
          </a:p>
          <a:p>
            <a:endParaRPr lang="en-US" dirty="0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</a:t>
            </a:r>
            <a:r>
              <a:rPr lang="en-US" dirty="0" smtClean="0"/>
              <a:t>Republic</a:t>
            </a:r>
          </a:p>
          <a:p>
            <a:r>
              <a:rPr lang="en-US" dirty="0" smtClean="0"/>
              <a:t>Parnian Hemmati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7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09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669" y="1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7215492" y="-11758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7"/>
            <a:ext cx="1423130" cy="10749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5"/>
            <a:ext cx="1259336" cy="114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1906333" y="758138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Nonlinear behavior of the skin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534716" y="1533929"/>
            <a:ext cx="48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Viscoelastic Signature </a:t>
            </a:r>
            <a:endParaRPr lang="en-US" sz="2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 t="6362" r="6100"/>
          <a:stretch/>
        </p:blipFill>
        <p:spPr>
          <a:xfrm>
            <a:off x="1951294" y="2164449"/>
            <a:ext cx="5335355" cy="27250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0184" y="4914554"/>
                <a:ext cx="6864399" cy="44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84" y="4914554"/>
                <a:ext cx="6864399" cy="443776"/>
              </a:xfrm>
              <a:prstGeom prst="rect">
                <a:avLst/>
              </a:prstGeom>
              <a:blipFill>
                <a:blip r:embed="rId5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0013291"/>
                  </p:ext>
                </p:extLst>
              </p:nvPr>
            </p:nvGraphicFramePr>
            <p:xfrm>
              <a:off x="1570972" y="5415246"/>
              <a:ext cx="6096000" cy="742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146057582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401883367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7781241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2761946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8561811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5248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 smtClean="0"/>
                            <a:t>1.93</a:t>
                          </a:r>
                          <a:endParaRPr lang="en-US" i="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-5.59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5.621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-1.013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36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0013291"/>
                  </p:ext>
                </p:extLst>
              </p:nvPr>
            </p:nvGraphicFramePr>
            <p:xfrm>
              <a:off x="1570972" y="5415246"/>
              <a:ext cx="6096000" cy="742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146057582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401883367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7781241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2761946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856181161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0" t="-1613" r="-4025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500" t="-1613" r="-3025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9502" t="-1613" r="-200995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1000" t="-1613" r="-1020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1000" t="-1613" r="-2000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5248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 smtClean="0"/>
                            <a:t>1.93</a:t>
                          </a:r>
                          <a:endParaRPr lang="en-US" i="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-5.59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5.621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-1.013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363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79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1835696" y="823188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Nonlinear behavior of the skin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687230" y="1482580"/>
            <a:ext cx="48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Relaxation Rate</a:t>
            </a:r>
            <a:endParaRPr lang="en-US" sz="28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9941" y="2229795"/>
            <a:ext cx="2952328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9941" y="2186568"/>
                <a:ext cx="3888432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41" y="2186568"/>
                <a:ext cx="3888432" cy="557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464670"/>
                  </p:ext>
                </p:extLst>
              </p:nvPr>
            </p:nvGraphicFramePr>
            <p:xfrm>
              <a:off x="629343" y="3498679"/>
              <a:ext cx="4302696" cy="24409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02297">
                      <a:extLst>
                        <a:ext uri="{9D8B030D-6E8A-4147-A177-3AD203B41FA5}">
                          <a16:colId xmlns:a16="http://schemas.microsoft.com/office/drawing/2014/main" val="146057582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4018833675"/>
                        </a:ext>
                      </a:extLst>
                    </a:gridCol>
                    <a:gridCol w="1944215">
                      <a:extLst>
                        <a:ext uri="{9D8B030D-6E8A-4147-A177-3AD203B41FA5}">
                          <a16:colId xmlns:a16="http://schemas.microsoft.com/office/drawing/2014/main" val="277812413"/>
                        </a:ext>
                      </a:extLst>
                    </a:gridCol>
                  </a:tblGrid>
                  <a:tr h="61023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5248355"/>
                      </a:ext>
                    </a:extLst>
                  </a:tr>
                  <a:tr h="610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  15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37"/>
                      </a:ext>
                    </a:extLst>
                  </a:tr>
                  <a:tr h="610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04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36332"/>
                      </a:ext>
                    </a:extLst>
                  </a:tr>
                  <a:tr h="610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014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0" i="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002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98376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464670"/>
                  </p:ext>
                </p:extLst>
              </p:nvPr>
            </p:nvGraphicFramePr>
            <p:xfrm>
              <a:off x="629343" y="3498679"/>
              <a:ext cx="4302696" cy="24409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02297">
                      <a:extLst>
                        <a:ext uri="{9D8B030D-6E8A-4147-A177-3AD203B41FA5}">
                          <a16:colId xmlns:a16="http://schemas.microsoft.com/office/drawing/2014/main" val="146057582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4018833675"/>
                        </a:ext>
                      </a:extLst>
                    </a:gridCol>
                    <a:gridCol w="1944215">
                      <a:extLst>
                        <a:ext uri="{9D8B030D-6E8A-4147-A177-3AD203B41FA5}">
                          <a16:colId xmlns:a16="http://schemas.microsoft.com/office/drawing/2014/main" val="277812413"/>
                        </a:ext>
                      </a:extLst>
                    </a:gridCol>
                  </a:tblGrid>
                  <a:tr h="61023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5248355"/>
                      </a:ext>
                    </a:extLst>
                  </a:tr>
                  <a:tr h="610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70" t="-106000" r="-518261" b="-2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491" t="-106000" r="-118315" b="-2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944" t="-106000" r="-1254" b="-20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37"/>
                      </a:ext>
                    </a:extLst>
                  </a:tr>
                  <a:tr h="610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70" t="-203960" r="-518261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491" t="-203960" r="-118315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944" t="-203960" r="-1254" b="-100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36332"/>
                      </a:ext>
                    </a:extLst>
                  </a:tr>
                  <a:tr h="610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70" t="-307000" r="-51826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491" t="-307000" r="-11831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944" t="-307000" r="-1254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983767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/>
          <p:cNvGrpSpPr/>
          <p:nvPr/>
        </p:nvGrpSpPr>
        <p:grpSpPr>
          <a:xfrm>
            <a:off x="5408074" y="1283439"/>
            <a:ext cx="3403138" cy="5033727"/>
            <a:chOff x="5408074" y="1283439"/>
            <a:chExt cx="3403138" cy="50337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074" y="1283439"/>
              <a:ext cx="3403138" cy="26479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2" b="6021"/>
            <a:stretch/>
          </p:blipFill>
          <p:spPr>
            <a:xfrm>
              <a:off x="5426956" y="3868894"/>
              <a:ext cx="3365373" cy="244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8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10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1835696" y="823188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Nonlinear behavior of the skin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748544" y="1411043"/>
            <a:ext cx="48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Hysteresis</a:t>
            </a:r>
            <a:endParaRPr lang="en-US" sz="28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73" y="1791948"/>
            <a:ext cx="3041705" cy="2281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158396"/>
            <a:ext cx="3847614" cy="2009392"/>
          </a:xfrm>
          <a:prstGeom prst="rect">
            <a:avLst/>
          </a:prstGeom>
        </p:spPr>
      </p:pic>
      <p:grpSp>
        <p:nvGrpSpPr>
          <p:cNvPr id="26" name="Groupe 13"/>
          <p:cNvGrpSpPr/>
          <p:nvPr/>
        </p:nvGrpSpPr>
        <p:grpSpPr>
          <a:xfrm>
            <a:off x="665166" y="4044580"/>
            <a:ext cx="3937432" cy="2048716"/>
            <a:chOff x="3352800" y="838200"/>
            <a:chExt cx="5663850" cy="3193151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7" t="8268"/>
            <a:stretch/>
          </p:blipFill>
          <p:spPr bwMode="auto">
            <a:xfrm>
              <a:off x="3836905" y="838200"/>
              <a:ext cx="5179745" cy="2969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144272"/>
              <a:ext cx="2577045" cy="1887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835991" y="2364788"/>
            <a:ext cx="4522758" cy="1354945"/>
            <a:chOff x="638256" y="2827666"/>
            <a:chExt cx="6144123" cy="18883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9" t="13645" r="31496" b="25424"/>
            <a:stretch/>
          </p:blipFill>
          <p:spPr>
            <a:xfrm>
              <a:off x="2161198" y="2835736"/>
              <a:ext cx="1462472" cy="18803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4" r="21951"/>
            <a:stretch/>
          </p:blipFill>
          <p:spPr>
            <a:xfrm>
              <a:off x="3675531" y="2835736"/>
              <a:ext cx="1470729" cy="187626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9275" r="20468" b="11188"/>
            <a:stretch/>
          </p:blipFill>
          <p:spPr>
            <a:xfrm>
              <a:off x="638256" y="2839793"/>
              <a:ext cx="1492419" cy="187220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43" t="17939" r="24488" b="17994"/>
            <a:stretch/>
          </p:blipFill>
          <p:spPr>
            <a:xfrm>
              <a:off x="5199538" y="2827666"/>
              <a:ext cx="1582841" cy="188433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1060551" y="1904554"/>
            <a:ext cx="365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Under cyclic loading-unloading</a:t>
            </a:r>
            <a:endParaRPr lang="en-US" sz="20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17655" y="5950004"/>
            <a:ext cx="64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[7]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11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1835696" y="823188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Nonlinear behavior of the skin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824179" y="1477518"/>
            <a:ext cx="4815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PM Space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[8]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0550" y="1904554"/>
            <a:ext cx="7187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Hysteron as elastic particle</a:t>
            </a:r>
          </a:p>
        </p:txBody>
      </p:sp>
      <p:pic>
        <p:nvPicPr>
          <p:cNvPr id="31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0" y="3850410"/>
            <a:ext cx="7026251" cy="2119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5" y="2306375"/>
            <a:ext cx="315595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9" y="2286905"/>
            <a:ext cx="334645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3317225"/>
            <a:ext cx="3333750" cy="546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5020" y="5892581"/>
            <a:ext cx="64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/>
              </a:rPr>
              <a:t>[8]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2267749" y="664343"/>
            <a:ext cx="4592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 Case Study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560741" y="1313719"/>
            <a:ext cx="43396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10 subjects before and after physical activity</a:t>
            </a:r>
            <a:endParaRPr lang="en-US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Change in the humidity percentage while an enhancement in blood circulation</a:t>
            </a:r>
            <a:endParaRPr lang="en-US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An Overall increase trend, the exceptional subjects did more sports and hence more adapted</a:t>
            </a:r>
            <a:endParaRPr lang="en-US" sz="28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43101" y="1333842"/>
            <a:ext cx="3905363" cy="4767468"/>
            <a:chOff x="4843101" y="1333842"/>
            <a:chExt cx="3905363" cy="4767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32" b="12367"/>
            <a:stretch/>
          </p:blipFill>
          <p:spPr>
            <a:xfrm>
              <a:off x="6012160" y="1333842"/>
              <a:ext cx="2191382" cy="223224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101" y="3753938"/>
              <a:ext cx="3905363" cy="2347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2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970237" y="1187221"/>
            <a:ext cx="727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Conclusion and Future Perspective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1037502" y="1771996"/>
            <a:ext cx="75642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The extraction of skin’s mechanical properties including nonlinearity and relaxing time</a:t>
            </a:r>
            <a:endParaRPr lang="en-US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An </a:t>
            </a:r>
            <a:r>
              <a:rPr lang="en-US" sz="2800" i="1" dirty="0" smtClean="0">
                <a:latin typeface="+mn-lt"/>
              </a:rPr>
              <a:t>in vivo </a:t>
            </a:r>
            <a:r>
              <a:rPr lang="en-US" sz="2800" dirty="0" smtClean="0">
                <a:latin typeface="+mn-lt"/>
              </a:rPr>
              <a:t>case study showing the physical activity causes an overall increasing trend for deflection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Validate the model using FEM simulation software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Experimental studies on a more expanded sample of subjects concerning the hysteresis behavior and developing the final statistical model </a:t>
            </a:r>
            <a:endParaRPr lang="en-US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970237" y="1187221"/>
            <a:ext cx="727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Future Perspective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451686" y="1771996"/>
            <a:ext cx="869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Aging, memory, nonlinearity </a:t>
            </a:r>
            <a:r>
              <a:rPr lang="en-US" sz="2800" dirty="0" smtClean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hysteresis networks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9" b="17291"/>
          <a:stretch/>
        </p:blipFill>
        <p:spPr bwMode="auto">
          <a:xfrm>
            <a:off x="1145153" y="2332146"/>
            <a:ext cx="3040578" cy="21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e 4"/>
          <p:cNvGrpSpPr/>
          <p:nvPr/>
        </p:nvGrpSpPr>
        <p:grpSpPr>
          <a:xfrm>
            <a:off x="4200259" y="4260104"/>
            <a:ext cx="4329543" cy="1984886"/>
            <a:chOff x="4506847" y="3774003"/>
            <a:chExt cx="5091899" cy="2438400"/>
          </a:xfrm>
        </p:grpSpPr>
        <p:pic>
          <p:nvPicPr>
            <p:cNvPr id="20" name="Imag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8" r="2709"/>
            <a:stretch/>
          </p:blipFill>
          <p:spPr>
            <a:xfrm>
              <a:off x="4506847" y="3774003"/>
              <a:ext cx="2724346" cy="243840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25" name="Rectangle 24"/>
            <p:cNvSpPr/>
            <p:nvPr/>
          </p:nvSpPr>
          <p:spPr>
            <a:xfrm>
              <a:off x="7302630" y="3962400"/>
              <a:ext cx="2296116" cy="1928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Memristor networks 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T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. Chang, Y. Yang, W. Lu, IEEE Circuits and </a:t>
              </a:r>
              <a:r>
                <a:rPr kumimoji="0" lang="fr-FR" sz="1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Systems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 Magazine 13, 56 (2013)</a:t>
              </a:r>
            </a:p>
          </p:txBody>
        </p:sp>
      </p:grpSp>
      <p:grpSp>
        <p:nvGrpSpPr>
          <p:cNvPr id="26" name="Groupe 2"/>
          <p:cNvGrpSpPr/>
          <p:nvPr/>
        </p:nvGrpSpPr>
        <p:grpSpPr>
          <a:xfrm>
            <a:off x="4191360" y="2282928"/>
            <a:ext cx="4399176" cy="1905000"/>
            <a:chOff x="4495800" y="1686254"/>
            <a:chExt cx="4399176" cy="1905000"/>
          </a:xfrm>
        </p:grpSpPr>
        <p:pic>
          <p:nvPicPr>
            <p:cNvPr id="27" name="Imag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686254"/>
              <a:ext cx="2484103" cy="19050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162800" y="2209800"/>
              <a:ext cx="17321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Plasticity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 and memory </a:t>
              </a: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properties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9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93681"/>
            <a:ext cx="2202767" cy="16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15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3623860" y="628230"/>
            <a:ext cx="202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References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805505" y="1274636"/>
            <a:ext cx="794295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[1] </a:t>
            </a:r>
            <a:r>
              <a:rPr lang="en-US" dirty="0"/>
              <a:t>H. Wei </a:t>
            </a:r>
            <a:r>
              <a:rPr lang="en-US" i="1" dirty="0"/>
              <a:t>et al.</a:t>
            </a:r>
            <a:r>
              <a:rPr lang="en-US" dirty="0"/>
              <a:t>, “Visual indentation apparatus and finite element modelling as a method to characterize 3D mechanical properties of facial skin in vivo,” </a:t>
            </a:r>
            <a:r>
              <a:rPr lang="en-US" i="1" dirty="0"/>
              <a:t>Mech. Mater.</a:t>
            </a:r>
            <a:r>
              <a:rPr lang="en-US" dirty="0"/>
              <a:t>, vol. 157, 2021, </a:t>
            </a:r>
            <a:r>
              <a:rPr lang="en-US" dirty="0" err="1"/>
              <a:t>doi</a:t>
            </a:r>
            <a:r>
              <a:rPr lang="en-US" dirty="0"/>
              <a:t>: 10.1016/j.mechmat.2021.103852</a:t>
            </a:r>
            <a:r>
              <a:rPr lang="en-US" dirty="0" smtClean="0"/>
              <a:t>.</a:t>
            </a:r>
          </a:p>
          <a:p>
            <a:r>
              <a:rPr lang="en-US" sz="2000" dirty="0" smtClean="0">
                <a:latin typeface="+mn-lt"/>
              </a:rPr>
              <a:t>[</a:t>
            </a:r>
            <a:r>
              <a:rPr lang="en-US" sz="2000" dirty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]</a:t>
            </a:r>
            <a:r>
              <a:rPr lang="en-US" dirty="0"/>
              <a:t> O. Pabst </a:t>
            </a:r>
            <a:r>
              <a:rPr lang="en-US" i="1" dirty="0"/>
              <a:t>et al.</a:t>
            </a:r>
            <a:r>
              <a:rPr lang="en-US" dirty="0"/>
              <a:t>, “Storing information electrically in human skin,” </a:t>
            </a:r>
            <a:r>
              <a:rPr lang="en-US" i="1" dirty="0"/>
              <a:t>J. </a:t>
            </a:r>
            <a:r>
              <a:rPr lang="en-US" i="1" dirty="0" err="1"/>
              <a:t>Electr</a:t>
            </a:r>
            <a:r>
              <a:rPr lang="en-US" i="1" dirty="0"/>
              <a:t>. </a:t>
            </a:r>
            <a:r>
              <a:rPr lang="en-US" i="1" dirty="0" err="1"/>
              <a:t>Bioimpedance</a:t>
            </a:r>
            <a:r>
              <a:rPr lang="en-US" dirty="0"/>
              <a:t>, vol. 12, no. 1, 2021, </a:t>
            </a:r>
            <a:r>
              <a:rPr lang="en-US" dirty="0" err="1"/>
              <a:t>doi</a:t>
            </a:r>
            <a:r>
              <a:rPr lang="en-US" dirty="0"/>
              <a:t>: 10.2478/joeb-2021-0010</a:t>
            </a:r>
            <a:r>
              <a:rPr lang="en-US" dirty="0" smtClean="0"/>
              <a:t>.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[3</a:t>
            </a:r>
            <a:r>
              <a:rPr lang="en-US" sz="2000" dirty="0" smtClean="0">
                <a:latin typeface="+mn-lt"/>
              </a:rPr>
              <a:t>]</a:t>
            </a:r>
            <a:r>
              <a:rPr lang="en-US" dirty="0"/>
              <a:t> S. Schick, M. </a:t>
            </a:r>
            <a:r>
              <a:rPr lang="en-US" dirty="0" err="1"/>
              <a:t>Leiderer</a:t>
            </a:r>
            <a:r>
              <a:rPr lang="en-US" dirty="0"/>
              <a:t>, F. </a:t>
            </a:r>
            <a:r>
              <a:rPr lang="en-US" dirty="0" err="1"/>
              <a:t>Lanzl</a:t>
            </a:r>
            <a:r>
              <a:rPr lang="en-US" dirty="0"/>
              <a:t>, M. </a:t>
            </a:r>
            <a:r>
              <a:rPr lang="en-US" dirty="0" err="1"/>
              <a:t>Graw</a:t>
            </a:r>
            <a:r>
              <a:rPr lang="en-US" dirty="0"/>
              <a:t>, and S. </a:t>
            </a:r>
            <a:r>
              <a:rPr lang="en-US" dirty="0" err="1"/>
              <a:t>Peldschus</a:t>
            </a:r>
            <a:r>
              <a:rPr lang="en-US" dirty="0"/>
              <a:t>, “Maximum tensile stress and strain of skin of the domestic pig—differences concerning pigs from organic and non-organic farming,” </a:t>
            </a:r>
            <a:r>
              <a:rPr lang="en-US" i="1" dirty="0"/>
              <a:t>Int. J. Legal Med.</a:t>
            </a:r>
            <a:r>
              <a:rPr lang="en-US" dirty="0"/>
              <a:t>, vol. 134, no. 4, 2020, </a:t>
            </a:r>
            <a:r>
              <a:rPr lang="en-US" dirty="0" err="1"/>
              <a:t>doi</a:t>
            </a:r>
            <a:r>
              <a:rPr lang="en-US" dirty="0"/>
              <a:t>: 10.1007/s00414-019-02207-w.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[4</a:t>
            </a:r>
            <a:r>
              <a:rPr lang="en-US" sz="2000" dirty="0" smtClean="0">
                <a:latin typeface="+mn-lt"/>
              </a:rPr>
              <a:t>]</a:t>
            </a:r>
            <a:r>
              <a:rPr lang="en-US" dirty="0"/>
              <a:t> P. Shull, K. Bark, and M. </a:t>
            </a:r>
            <a:r>
              <a:rPr lang="en-US" dirty="0" err="1"/>
              <a:t>Cutkosky</a:t>
            </a:r>
            <a:r>
              <a:rPr lang="en-US" dirty="0"/>
              <a:t>, “Skin nonlinearities and their effect on user perception for rotational skin stretch,” </a:t>
            </a:r>
            <a:r>
              <a:rPr lang="en-US" dirty="0" smtClean="0"/>
              <a:t>2010</a:t>
            </a:r>
          </a:p>
          <a:p>
            <a:r>
              <a:rPr lang="en-US" sz="2000" dirty="0" smtClean="0">
                <a:latin typeface="+mn-lt"/>
              </a:rPr>
              <a:t>[</a:t>
            </a:r>
            <a:r>
              <a:rPr lang="en-US" sz="2000" dirty="0">
                <a:latin typeface="+mn-lt"/>
              </a:rPr>
              <a:t>5</a:t>
            </a:r>
            <a:r>
              <a:rPr lang="en-US" sz="2000" dirty="0" smtClean="0">
                <a:latin typeface="+mn-lt"/>
              </a:rPr>
              <a:t>]</a:t>
            </a:r>
            <a:r>
              <a:rPr lang="en-US" dirty="0"/>
              <a:t> D. </a:t>
            </a:r>
            <a:r>
              <a:rPr lang="en-US" dirty="0" err="1"/>
              <a:t>Remache</a:t>
            </a:r>
            <a:r>
              <a:rPr lang="en-US" dirty="0"/>
              <a:t>, M. </a:t>
            </a:r>
            <a:r>
              <a:rPr lang="en-US" dirty="0" err="1"/>
              <a:t>Caliez</a:t>
            </a:r>
            <a:r>
              <a:rPr lang="en-US" dirty="0"/>
              <a:t>, M. </a:t>
            </a:r>
            <a:r>
              <a:rPr lang="en-US" dirty="0" err="1"/>
              <a:t>Gratton</a:t>
            </a:r>
            <a:r>
              <a:rPr lang="en-US" dirty="0"/>
              <a:t>, and S. Dos Santos, “The effects of cyclic tensile and stress-relaxation tests on porcine skin,” </a:t>
            </a:r>
            <a:r>
              <a:rPr lang="en-US" i="1" dirty="0"/>
              <a:t>J. Mech. </a:t>
            </a:r>
            <a:r>
              <a:rPr lang="en-US" i="1" dirty="0" err="1"/>
              <a:t>Behav</a:t>
            </a:r>
            <a:r>
              <a:rPr lang="en-US" i="1" dirty="0"/>
              <a:t>. Biomed. Mater.</a:t>
            </a:r>
            <a:r>
              <a:rPr lang="en-US" dirty="0"/>
              <a:t>, vol. 77, 2018, </a:t>
            </a:r>
            <a:r>
              <a:rPr lang="en-US" dirty="0" err="1"/>
              <a:t>doi</a:t>
            </a:r>
            <a:r>
              <a:rPr lang="en-US" dirty="0"/>
              <a:t>: 10.1016/j.jmbbm.2017.09.009</a:t>
            </a:r>
            <a:r>
              <a:rPr lang="en-US" sz="2000" dirty="0" smtClean="0">
                <a:latin typeface="+mn-lt"/>
              </a:rPr>
              <a:t>.</a:t>
            </a:r>
          </a:p>
          <a:p>
            <a:r>
              <a:rPr lang="en-US" sz="2000" dirty="0" smtClean="0">
                <a:latin typeface="+mn-lt"/>
              </a:rPr>
              <a:t>[</a:t>
            </a:r>
            <a:r>
              <a:rPr lang="en-US" sz="2000" dirty="0">
                <a:latin typeface="+mn-lt"/>
              </a:rPr>
              <a:t>6] Bose, </a:t>
            </a:r>
            <a:r>
              <a:rPr lang="en-US" sz="2000" dirty="0" err="1">
                <a:latin typeface="+mn-lt"/>
              </a:rPr>
              <a:t>Shirsha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Simin</a:t>
            </a:r>
            <a:r>
              <a:rPr lang="en-US" sz="2000" dirty="0">
                <a:latin typeface="+mn-lt"/>
              </a:rPr>
              <a:t> Li, Elisa </a:t>
            </a:r>
            <a:r>
              <a:rPr lang="en-US" sz="2000" dirty="0" err="1">
                <a:latin typeface="+mn-lt"/>
              </a:rPr>
              <a:t>Mele</a:t>
            </a:r>
            <a:r>
              <a:rPr lang="en-US" sz="2000" dirty="0">
                <a:latin typeface="+mn-lt"/>
              </a:rPr>
              <a:t>, and Vadim V. </a:t>
            </a:r>
            <a:r>
              <a:rPr lang="en-US" sz="2000" dirty="0" err="1">
                <a:latin typeface="+mn-lt"/>
              </a:rPr>
              <a:t>Silberschmidt</a:t>
            </a:r>
            <a:r>
              <a:rPr lang="en-US" sz="2000" dirty="0">
                <a:latin typeface="+mn-lt"/>
              </a:rPr>
              <a:t>. 2022. "Exploring the Mechanical Properties and Performance of Type-I Collagen at Various Length Scales: A Progress Report" Materials 15, no. 8: 2753.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16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3623860" y="628230"/>
            <a:ext cx="202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References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805505" y="1274636"/>
            <a:ext cx="7942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 smtClean="0">
                <a:latin typeface="+mn-lt"/>
              </a:rPr>
              <a:t>[7] S</a:t>
            </a:r>
            <a:r>
              <a:rPr lang="en-US" sz="2000" dirty="0">
                <a:latin typeface="+mn-lt"/>
              </a:rPr>
              <a:t>. Dos Santos et al, Viscoelastic and hysteretic properties of the skin : </a:t>
            </a:r>
            <a:r>
              <a:rPr lang="en-US" sz="2000" dirty="0" err="1">
                <a:latin typeface="+mn-lt"/>
              </a:rPr>
              <a:t>Acousto</a:t>
            </a:r>
            <a:r>
              <a:rPr lang="en-US" sz="2000" dirty="0">
                <a:latin typeface="+mn-lt"/>
              </a:rPr>
              <a:t>-mechanical evaluation using nonlinear time reversal imaging,  IFSCC, Oct. 2014, </a:t>
            </a:r>
            <a:r>
              <a:rPr lang="en-US" sz="2000" dirty="0" smtClean="0">
                <a:latin typeface="+mn-lt"/>
              </a:rPr>
              <a:t>Paris</a:t>
            </a:r>
          </a:p>
          <a:p>
            <a:pPr lvl="0">
              <a:defRPr/>
            </a:pPr>
            <a:r>
              <a:rPr lang="en-US" sz="2000" dirty="0" smtClean="0">
                <a:latin typeface="+mn-lt"/>
              </a:rPr>
              <a:t>[8] S</a:t>
            </a:r>
            <a:r>
              <a:rPr lang="en-US" sz="2000" dirty="0">
                <a:latin typeface="+mn-lt"/>
              </a:rPr>
              <a:t>. Dos Santos et al., "</a:t>
            </a:r>
            <a:r>
              <a:rPr lang="en-US" sz="2000" dirty="0" err="1">
                <a:latin typeface="+mn-lt"/>
              </a:rPr>
              <a:t>Acousto</a:t>
            </a:r>
            <a:r>
              <a:rPr lang="en-US" sz="2000" dirty="0">
                <a:latin typeface="+mn-lt"/>
              </a:rPr>
              <a:t>-Mechanical Instrumentation of Multiscale Hysteretic </a:t>
            </a:r>
            <a:r>
              <a:rPr lang="en-US" sz="2000" dirty="0" err="1">
                <a:latin typeface="+mn-lt"/>
              </a:rPr>
              <a:t>Memristive</a:t>
            </a:r>
            <a:r>
              <a:rPr lang="en-US" sz="2000" dirty="0">
                <a:latin typeface="+mn-lt"/>
              </a:rPr>
              <a:t> Properties of the Skin with Nonlinear Time Reversal Imaging," 2017 Cosmetic Measurements And Testing (COSMETIC), 2017, pp. 1-4 (2017)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50A9B-3E96-4438-B9B3-F48A8651DC49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0593" y="6317167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2317896" y="706443"/>
            <a:ext cx="457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The study of skin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637012" y="2468854"/>
            <a:ext cx="50151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Skin</a:t>
            </a:r>
            <a:r>
              <a:rPr lang="en-US" sz="2800" dirty="0">
                <a:latin typeface="+mn-lt"/>
              </a:rPr>
              <a:t>: anisotropic, nonlinear and viscoelastic </a:t>
            </a:r>
            <a:r>
              <a:rPr lang="en-US" sz="1600" dirty="0" smtClean="0">
                <a:latin typeface="+mn-lt"/>
              </a:rPr>
              <a:t>[1]</a:t>
            </a:r>
            <a:endParaRPr lang="en-US" sz="16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Memory effects and aging process</a:t>
            </a:r>
            <a:r>
              <a:rPr lang="en-US" sz="1600" dirty="0" smtClean="0">
                <a:latin typeface="+mn-lt"/>
              </a:rPr>
              <a:t>[2]</a:t>
            </a:r>
            <a:endParaRPr lang="en-US" sz="1600" dirty="0"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Not many </a:t>
            </a:r>
            <a:r>
              <a:rPr lang="en-US" sz="2800" i="1" dirty="0" smtClean="0">
                <a:latin typeface="+mn-lt"/>
              </a:rPr>
              <a:t>in vivo</a:t>
            </a:r>
            <a:r>
              <a:rPr lang="en-US" sz="2800" dirty="0" smtClean="0">
                <a:latin typeface="+mn-lt"/>
              </a:rPr>
              <a:t> studies, porcine skin as a model for human skin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[3]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7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09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1669" y="1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7215492" y="-11758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7"/>
            <a:ext cx="1423130" cy="10749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5"/>
            <a:ext cx="1259336" cy="114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r="27070"/>
          <a:stretch/>
        </p:blipFill>
        <p:spPr>
          <a:xfrm>
            <a:off x="5148064" y="1899192"/>
            <a:ext cx="324036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50A9B-3E96-4438-B9B3-F48A8651DC49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9C90997-AD0A-4E53-8576-558E7581D818}"/>
              </a:ext>
            </a:extLst>
          </p:cNvPr>
          <p:cNvSpPr txBox="1">
            <a:spLocks/>
          </p:cNvSpPr>
          <p:nvPr/>
        </p:nvSpPr>
        <p:spPr>
          <a:xfrm>
            <a:off x="251520" y="87947"/>
            <a:ext cx="8892480" cy="1222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Adobe Garamond Pro" pitchFamily="18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9428" y="6395533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3198571" y="685568"/>
            <a:ext cx="303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Previous Studies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7016B6-1BF0-430C-84D0-91780A09D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696392"/>
              </p:ext>
            </p:extLst>
          </p:nvPr>
        </p:nvGraphicFramePr>
        <p:xfrm>
          <a:off x="671400" y="1356728"/>
          <a:ext cx="7959443" cy="50054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78605">
                  <a:extLst>
                    <a:ext uri="{9D8B030D-6E8A-4147-A177-3AD203B41FA5}">
                      <a16:colId xmlns:a16="http://schemas.microsoft.com/office/drawing/2014/main" val="15189404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720961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51174402"/>
                    </a:ext>
                  </a:extLst>
                </a:gridCol>
                <a:gridCol w="2522066">
                  <a:extLst>
                    <a:ext uri="{9D8B030D-6E8A-4147-A177-3AD203B41FA5}">
                      <a16:colId xmlns:a16="http://schemas.microsoft.com/office/drawing/2014/main" val="2042936830"/>
                    </a:ext>
                  </a:extLst>
                </a:gridCol>
                <a:gridCol w="2438492">
                  <a:extLst>
                    <a:ext uri="{9D8B030D-6E8A-4147-A177-3AD203B41FA5}">
                      <a16:colId xmlns:a16="http://schemas.microsoft.com/office/drawing/2014/main" val="1448229222"/>
                    </a:ext>
                  </a:extLst>
                </a:gridCol>
              </a:tblGrid>
              <a:tr h="61628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Authors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Purpose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Outcome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080960"/>
                  </a:ext>
                </a:extLst>
              </a:tr>
              <a:tr h="14696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Shull </a:t>
                      </a:r>
                      <a:r>
                        <a:rPr lang="en-US" dirty="0"/>
                        <a:t>et al. </a:t>
                      </a:r>
                      <a:r>
                        <a:rPr lang="en-US" dirty="0" smtClean="0"/>
                        <a:t>[4]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Nonlinearities</a:t>
                      </a:r>
                      <a:r>
                        <a:rPr lang="en-US" baseline="0" dirty="0" smtClean="0"/>
                        <a:t> of skin and its influence on </a:t>
                      </a:r>
                      <a:r>
                        <a:rPr lang="en-US" dirty="0" smtClean="0"/>
                        <a:t>user perception</a:t>
                      </a:r>
                      <a:r>
                        <a:rPr lang="en-US" baseline="0" dirty="0" smtClean="0"/>
                        <a:t> of rotational skin stretch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skin characteristics in case of rotational force and how the movements are distinguishable by the subject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856268"/>
                  </a:ext>
                </a:extLst>
              </a:tr>
              <a:tr h="13742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Remache </a:t>
                      </a:r>
                      <a:r>
                        <a:rPr lang="en-US" dirty="0"/>
                        <a:t>et al. </a:t>
                      </a:r>
                      <a:r>
                        <a:rPr lang="en-US" dirty="0" smtClean="0"/>
                        <a:t>[5]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Defining mechanical properties of porcine skin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hysteresis loop and the characteristics of the skin under cyclic stretching and stress loading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972007"/>
                  </a:ext>
                </a:extLst>
              </a:tr>
              <a:tr h="9185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Bose et al.[6]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Mechanics of collagen at different scales as one</a:t>
                      </a:r>
                      <a:r>
                        <a:rPr lang="en-US" baseline="0" dirty="0" smtClean="0"/>
                        <a:t> of the main components of skin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mechanical properties of collagenous tissues and its variation range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64724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7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09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669" y="1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7215492" y="-11758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7"/>
            <a:ext cx="1423130" cy="10749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5"/>
            <a:ext cx="1259336" cy="11449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50A9B-3E96-4438-B9B3-F48A8651DC49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2436342" y="706443"/>
            <a:ext cx="451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Purposes</a:t>
            </a:r>
            <a:endParaRPr lang="en-US" sz="32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46C0DF-4AE4-4144-8E01-4EC7140BE03F}"/>
              </a:ext>
            </a:extLst>
          </p:cNvPr>
          <p:cNvSpPr txBox="1"/>
          <p:nvPr/>
        </p:nvSpPr>
        <p:spPr>
          <a:xfrm>
            <a:off x="620978" y="1672214"/>
            <a:ext cx="7992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Study and extract the mechanical properties of skin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Validate the results using Finite Element Method and simulation software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Study the skin properties variation on a group of subjects after performing physical activities</a:t>
            </a:r>
            <a:endParaRPr lang="en-US" sz="2400" dirty="0"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50A9B-3E96-4438-B9B3-F48A8651DC49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1536974" y="716207"/>
            <a:ext cx="617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Test Setup and Subject</a:t>
            </a:r>
            <a:endParaRPr lang="en-US" sz="32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22442" y="1594300"/>
            <a:ext cx="2089507" cy="4405537"/>
            <a:chOff x="4994807" y="1298676"/>
            <a:chExt cx="2293537" cy="49516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2" t="-731" r="102" b="20416"/>
            <a:stretch/>
          </p:blipFill>
          <p:spPr>
            <a:xfrm>
              <a:off x="5002089" y="3802089"/>
              <a:ext cx="2286255" cy="2448272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90"/>
            <a:stretch/>
          </p:blipFill>
          <p:spPr>
            <a:xfrm>
              <a:off x="4994807" y="1298676"/>
              <a:ext cx="2292640" cy="240635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3138C39-059E-4F61-A4D7-66B631EBD7FE}"/>
              </a:ext>
            </a:extLst>
          </p:cNvPr>
          <p:cNvSpPr txBox="1"/>
          <p:nvPr/>
        </p:nvSpPr>
        <p:spPr>
          <a:xfrm>
            <a:off x="749935" y="1508529"/>
            <a:ext cx="41108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Compressor, air blower, camera, laser for tracking the skin surface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23 year old, Female, Caucasian, left forearm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Five different pressure groups, each three times</a:t>
            </a:r>
            <a:endParaRPr lang="en-US" sz="14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50A9B-3E96-4438-B9B3-F48A8651DC49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1564580" y="713924"/>
            <a:ext cx="617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Processing the device output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0" t="5455" r="26386" b="16360"/>
          <a:stretch/>
        </p:blipFill>
        <p:spPr>
          <a:xfrm>
            <a:off x="1137417" y="1540613"/>
            <a:ext cx="1224137" cy="3096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5949" r="26600" b="15476"/>
          <a:stretch/>
        </p:blipFill>
        <p:spPr>
          <a:xfrm>
            <a:off x="3021107" y="1590911"/>
            <a:ext cx="1219772" cy="309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5949" r="26600" b="15476"/>
          <a:stretch/>
        </p:blipFill>
        <p:spPr>
          <a:xfrm>
            <a:off x="4986997" y="1592245"/>
            <a:ext cx="1219247" cy="3095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5949" r="26600" b="15476"/>
          <a:stretch/>
        </p:blipFill>
        <p:spPr>
          <a:xfrm>
            <a:off x="6952362" y="1602458"/>
            <a:ext cx="1215223" cy="3084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7624" y="4744459"/>
            <a:ext cx="210308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Frame extraction</a:t>
            </a:r>
          </a:p>
          <a:p>
            <a:pPr>
              <a:lnSpc>
                <a:spcPct val="150000"/>
              </a:lnSpc>
            </a:pPr>
            <a:r>
              <a:rPr lang="en-US" dirty="0"/>
              <a:t>from video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8316" y="4763263"/>
            <a:ext cx="210308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Rgb2gray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grayscale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01532" y="4769721"/>
            <a:ext cx="210308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Imbinarize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Binary Image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47495" y="4763263"/>
            <a:ext cx="210308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bwboundaries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Matric of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Boundary elements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50A9B-3E96-4438-B9B3-F48A8651DC49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1564580" y="713924"/>
            <a:ext cx="617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Processing the device output</a:t>
            </a:r>
            <a:endParaRPr lang="en-US" sz="32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138C39-059E-4F61-A4D7-66B631EBD7FE}"/>
              </a:ext>
            </a:extLst>
          </p:cNvPr>
          <p:cNvSpPr txBox="1"/>
          <p:nvPr/>
        </p:nvSpPr>
        <p:spPr>
          <a:xfrm>
            <a:off x="749935" y="1508529"/>
            <a:ext cx="7422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Two dimensional, compressive and tangential force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1686" y="2123410"/>
            <a:ext cx="8213391" cy="3289747"/>
            <a:chOff x="749935" y="2220138"/>
            <a:chExt cx="7928274" cy="31049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35" y="2220138"/>
              <a:ext cx="4141458" cy="31049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454" y="2232163"/>
              <a:ext cx="4123755" cy="3091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6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1906333" y="758138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Nonlinear behavior of the skin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534716" y="1533929"/>
            <a:ext cx="48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Viscoelastic Signature </a:t>
            </a:r>
            <a:endParaRPr lang="en-US" sz="28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99" y="1572959"/>
            <a:ext cx="4408165" cy="3070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4650" y="4888364"/>
            <a:ext cx="4408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The Maxwell model. (b) The Kelvin model. (c) The Voigt model. (d) The Burger model. (e) </a:t>
            </a:r>
            <a:r>
              <a:rPr lang="en-US" dirty="0" smtClean="0"/>
              <a:t>The generalized </a:t>
            </a:r>
            <a:r>
              <a:rPr lang="en-US" dirty="0"/>
              <a:t>Maxwell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0" y="1979340"/>
            <a:ext cx="3117850" cy="264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0" y="4739733"/>
            <a:ext cx="3117850" cy="1308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5696" y="5628502"/>
            <a:ext cx="2365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Viscoelastic Fluid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7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/>
          </p:cNvSpPr>
          <p:nvPr/>
        </p:nvSpPr>
        <p:spPr>
          <a:xfrm>
            <a:off x="824179" y="6395533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10A6E05D-1100-4F09-94FB-5C90434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952" y="6317166"/>
            <a:ext cx="4112096" cy="365125"/>
          </a:xfrm>
        </p:spPr>
        <p:txBody>
          <a:bodyPr/>
          <a:lstStyle/>
          <a:p>
            <a:r>
              <a:rPr lang="en-US" dirty="0"/>
              <a:t>23-27 June 2022, Rumburk, Czech Republic</a:t>
            </a:r>
          </a:p>
          <a:p>
            <a:r>
              <a:rPr lang="en-US" dirty="0"/>
              <a:t>Parnian Hemmati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DA018-4317-4998-93FE-FA9AC0B10B33}"/>
              </a:ext>
            </a:extLst>
          </p:cNvPr>
          <p:cNvSpPr txBox="1"/>
          <p:nvPr/>
        </p:nvSpPr>
        <p:spPr>
          <a:xfrm>
            <a:off x="1906333" y="758138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Nonlinear behavior of the skin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0D305-844B-4CCA-9052-2FFD6A35A32F}"/>
              </a:ext>
            </a:extLst>
          </p:cNvPr>
          <p:cNvSpPr txBox="1"/>
          <p:nvPr/>
        </p:nvSpPr>
        <p:spPr>
          <a:xfrm>
            <a:off x="534716" y="1533929"/>
            <a:ext cx="48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Viscoelastic Signature </a:t>
            </a:r>
            <a:endParaRPr lang="en-US" sz="28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B2DDF8-6CA6-4CE7-B15A-F6464D9D084C}"/>
              </a:ext>
            </a:extLst>
          </p:cNvPr>
          <p:cNvSpPr/>
          <p:nvPr/>
        </p:nvSpPr>
        <p:spPr>
          <a:xfrm rot="5400000">
            <a:off x="5568806" y="3282808"/>
            <a:ext cx="6858000" cy="292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a-IR" sz="1300" b="1" dirty="0">
              <a:latin typeface="Adobe Caslon Pro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989F6-E031-4C4F-8954-7BFA8BA329E5}"/>
              </a:ext>
            </a:extLst>
          </p:cNvPr>
          <p:cNvSpPr/>
          <p:nvPr/>
        </p:nvSpPr>
        <p:spPr>
          <a:xfrm rot="16200000">
            <a:off x="-3246228" y="3250110"/>
            <a:ext cx="6858005" cy="35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ts val="2200"/>
              </a:lnSpc>
            </a:pP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669" y="2"/>
            <a:ext cx="1474027" cy="1258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215492" y="-11757"/>
            <a:ext cx="1647746" cy="12703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rtl="1"/>
            <a:endParaRPr lang="en-US" sz="12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34" y="87948"/>
            <a:ext cx="1423130" cy="1074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6" y="66346"/>
            <a:ext cx="1259336" cy="1144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0" b="19070"/>
          <a:stretch/>
        </p:blipFill>
        <p:spPr>
          <a:xfrm>
            <a:off x="3038061" y="2268740"/>
            <a:ext cx="5710403" cy="5841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2255" y="2353068"/>
            <a:ext cx="2365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Rough estimation of elastic modulus </a:t>
            </a: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9" y="4326111"/>
            <a:ext cx="7541087" cy="5460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98682" y="3823827"/>
            <a:ext cx="109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Loading</a:t>
            </a:r>
            <a:endParaRPr lang="en-US" sz="20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41707" y="381986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Max Deflection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1505" y="387491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Slope</a:t>
            </a:r>
            <a:endParaRPr lang="en-US" sz="20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3866606"/>
            <a:ext cx="2253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Deflection Equation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62516" y="5260209"/>
                <a:ext cx="2448272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516" y="5260209"/>
                <a:ext cx="2448272" cy="664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7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a:spPr>
      <a:bodyPr rtlCol="1" anchor="ctr">
        <a:scene3d>
          <a:camera prst="orthographicFront">
            <a:rot lat="0" lon="0" rev="0"/>
          </a:camera>
          <a:lightRig rig="threePt" dir="t"/>
        </a:scene3d>
      </a:bodyPr>
      <a:lstStyle>
        <a:defPPr algn="r" rtl="1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4731</TotalTime>
  <Words>1062</Words>
  <Application>Microsoft Office PowerPoint</Application>
  <PresentationFormat>On-screen Show (4:3)</PresentationFormat>
  <Paragraphs>182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 Titr</vt:lpstr>
      <vt:lpstr>Adobe Garamond Pro</vt:lpstr>
      <vt:lpstr>Calibri</vt:lpstr>
      <vt:lpstr>Wingdings</vt:lpstr>
      <vt:lpstr>Cambria Math</vt:lpstr>
      <vt:lpstr>Arial</vt:lpstr>
      <vt:lpstr>Times New Roman</vt:lpstr>
      <vt:lpstr>Adobe Caslon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 in English and Farsi (Both of them)  Paper Code in ICMEAT 2012</dc:title>
  <dc:creator>Serge Dos Santos, Academia NDT Full Member</dc:creator>
  <cp:lastModifiedBy>parnian hemati</cp:lastModifiedBy>
  <cp:revision>218</cp:revision>
  <cp:lastPrinted>2021-10-11T09:41:16Z</cp:lastPrinted>
  <dcterms:created xsi:type="dcterms:W3CDTF">2012-09-20T10:00:10Z</dcterms:created>
  <dcterms:modified xsi:type="dcterms:W3CDTF">2022-06-25T08:58:17Z</dcterms:modified>
</cp:coreProperties>
</file>