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33"/>
  </p:notesMasterIdLst>
  <p:handoutMasterIdLst>
    <p:handoutMasterId r:id="rId34"/>
  </p:handoutMasterIdLst>
  <p:sldIdLst>
    <p:sldId id="336" r:id="rId5"/>
    <p:sldId id="345" r:id="rId6"/>
    <p:sldId id="344" r:id="rId7"/>
    <p:sldId id="346" r:id="rId8"/>
    <p:sldId id="259" r:id="rId9"/>
    <p:sldId id="280" r:id="rId10"/>
    <p:sldId id="340" r:id="rId11"/>
    <p:sldId id="318" r:id="rId12"/>
    <p:sldId id="324" r:id="rId13"/>
    <p:sldId id="320" r:id="rId14"/>
    <p:sldId id="322" r:id="rId15"/>
    <p:sldId id="308" r:id="rId16"/>
    <p:sldId id="341" r:id="rId17"/>
    <p:sldId id="342" r:id="rId18"/>
    <p:sldId id="309" r:id="rId19"/>
    <p:sldId id="325" r:id="rId20"/>
    <p:sldId id="326" r:id="rId21"/>
    <p:sldId id="329" r:id="rId22"/>
    <p:sldId id="331" r:id="rId23"/>
    <p:sldId id="332" r:id="rId24"/>
    <p:sldId id="321" r:id="rId25"/>
    <p:sldId id="313" r:id="rId26"/>
    <p:sldId id="330" r:id="rId27"/>
    <p:sldId id="338" r:id="rId28"/>
    <p:sldId id="347" r:id="rId29"/>
    <p:sldId id="348" r:id="rId30"/>
    <p:sldId id="349" r:id="rId31"/>
    <p:sldId id="343" r:id="rId32"/>
  </p:sldIdLst>
  <p:sldSz cx="12192000" cy="6858000"/>
  <p:notesSz cx="7104063" cy="10234613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B17F"/>
    <a:srgbClr val="D9A725"/>
    <a:srgbClr val="595959"/>
    <a:srgbClr val="7F7F7F"/>
    <a:srgbClr val="A6A6A6"/>
    <a:srgbClr val="BFBFBF"/>
    <a:srgbClr val="465359"/>
    <a:srgbClr val="757575"/>
    <a:srgbClr val="8B8B8B"/>
    <a:srgbClr val="B0B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 snapToGrid="0">
      <p:cViewPr varScale="1">
        <p:scale>
          <a:sx n="64" d="100"/>
          <a:sy n="64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B" userId="45ed7d8239a65710" providerId="LiveId" clId="{FFD112DD-C264-464B-BA07-F13643E865F6}"/>
    <pc:docChg chg="delSld modSld">
      <pc:chgData name="Perrine B" userId="45ed7d8239a65710" providerId="LiveId" clId="{FFD112DD-C264-464B-BA07-F13643E865F6}" dt="2022-06-24T09:04:26.274" v="9" actId="47"/>
      <pc:docMkLst>
        <pc:docMk/>
      </pc:docMkLst>
      <pc:sldChg chg="del">
        <pc:chgData name="Perrine B" userId="45ed7d8239a65710" providerId="LiveId" clId="{FFD112DD-C264-464B-BA07-F13643E865F6}" dt="2022-06-24T09:04:26.274" v="9" actId="47"/>
        <pc:sldMkLst>
          <pc:docMk/>
          <pc:sldMk cId="1952933695" sldId="311"/>
        </pc:sldMkLst>
      </pc:sldChg>
      <pc:sldChg chg="modSp mod">
        <pc:chgData name="Perrine B" userId="45ed7d8239a65710" providerId="LiveId" clId="{FFD112DD-C264-464B-BA07-F13643E865F6}" dt="2022-06-24T09:03:26.570" v="7" actId="1076"/>
        <pc:sldMkLst>
          <pc:docMk/>
          <pc:sldMk cId="1873623773" sldId="331"/>
        </pc:sldMkLst>
        <pc:spChg chg="mod">
          <ac:chgData name="Perrine B" userId="45ed7d8239a65710" providerId="LiveId" clId="{FFD112DD-C264-464B-BA07-F13643E865F6}" dt="2022-06-24T09:03:26.570" v="7" actId="1076"/>
          <ac:spMkLst>
            <pc:docMk/>
            <pc:sldMk cId="1873623773" sldId="331"/>
            <ac:spMk id="35" creationId="{DC3D8CFD-356B-96C5-F6C3-8A9C36DDEB4E}"/>
          </ac:spMkLst>
        </pc:spChg>
      </pc:sldChg>
      <pc:sldChg chg="modSp mod">
        <pc:chgData name="Perrine B" userId="45ed7d8239a65710" providerId="LiveId" clId="{FFD112DD-C264-464B-BA07-F13643E865F6}" dt="2022-06-24T09:02:40.763" v="6" actId="20577"/>
        <pc:sldMkLst>
          <pc:docMk/>
          <pc:sldMk cId="1923297813" sldId="341"/>
        </pc:sldMkLst>
        <pc:spChg chg="mod">
          <ac:chgData name="Perrine B" userId="45ed7d8239a65710" providerId="LiveId" clId="{FFD112DD-C264-464B-BA07-F13643E865F6}" dt="2022-06-24T09:02:40.763" v="6" actId="20577"/>
          <ac:spMkLst>
            <pc:docMk/>
            <pc:sldMk cId="1923297813" sldId="341"/>
            <ac:spMk id="24" creationId="{B44C9EAD-4077-D349-A22A-827D5BFFA1BE}"/>
          </ac:spMkLst>
        </pc:spChg>
      </pc:sldChg>
      <pc:sldChg chg="modSp mod">
        <pc:chgData name="Perrine B" userId="45ed7d8239a65710" providerId="LiveId" clId="{FFD112DD-C264-464B-BA07-F13643E865F6}" dt="2022-06-24T09:04:12.227" v="8" actId="108"/>
        <pc:sldMkLst>
          <pc:docMk/>
          <pc:sldMk cId="2799541336" sldId="348"/>
        </pc:sldMkLst>
        <pc:spChg chg="mod">
          <ac:chgData name="Perrine B" userId="45ed7d8239a65710" providerId="LiveId" clId="{FFD112DD-C264-464B-BA07-F13643E865F6}" dt="2022-06-24T09:04:12.227" v="8" actId="108"/>
          <ac:spMkLst>
            <pc:docMk/>
            <pc:sldMk cId="2799541336" sldId="348"/>
            <ac:spMk id="3" creationId="{6B88D82B-D521-2D5B-E95F-0F84E6A2640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F4366289-7251-4248-8185-9FEDE67FEB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A911AAB-DA95-4CED-94BD-874BA4394E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094CAD43-79F9-425B-B576-CD3AB1183E30}" type="datetime1">
              <a:rPr lang="fr-FR" smtClean="0"/>
              <a:t>24/06/2022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6222C7-E745-4972-ADB2-26864641F2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0AA558-CC6A-4543-8082-2ECED10B3D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E6FEEF11-4551-44CC-8138-2C9C4411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764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CE9F90C3-7814-4A96-BE98-E4A03AC06322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A4C8E5D6-E240-4AB4-B03F-F45C58F87E6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203065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87970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56657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40558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72331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10060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fr-FR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90752">
              <a:defRPr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81542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11074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79940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20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16788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21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430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22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0028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algn="just">
              <a:lnSpc>
                <a:spcPct val="107000"/>
              </a:lnSpc>
              <a:spcAft>
                <a:spcPts val="867"/>
              </a:spcAft>
            </a:pPr>
            <a:endParaRPr lang="fr-FR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45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23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13285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24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862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25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4017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4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81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5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390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29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763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4C8E5D6-E240-4AB4-B03F-F45C58F87E64}" type="slidenum">
              <a:rPr lang="fr-FR" noProof="0" smtClean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6685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038C05-A417-44CA-B61B-F39988FDFDC3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0804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C59C5E1A-2878-4394-A221-D85B5D83C307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3A98EE3D-8CD1-4C3F-BD1C-C98C9596463C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9" name="Espace réservé d’image 5"/>
          <p:cNvSpPr>
            <a:spLocks noGrp="1"/>
          </p:cNvSpPr>
          <p:nvPr>
            <p:ph type="pic" sz="quarter" idx="13"/>
          </p:nvPr>
        </p:nvSpPr>
        <p:spPr>
          <a:xfrm>
            <a:off x="0" y="5245130"/>
            <a:ext cx="12192000" cy="1612870"/>
          </a:xfr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575894" y="1972490"/>
            <a:ext cx="2467752" cy="3272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3429849" y="1972490"/>
            <a:ext cx="2467752" cy="3272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1" name="Rectangle 10"/>
          <p:cNvSpPr/>
          <p:nvPr userDrawn="1"/>
        </p:nvSpPr>
        <p:spPr>
          <a:xfrm>
            <a:off x="6283804" y="1972490"/>
            <a:ext cx="2467752" cy="3272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Rectangle 11"/>
          <p:cNvSpPr/>
          <p:nvPr userDrawn="1"/>
        </p:nvSpPr>
        <p:spPr>
          <a:xfrm>
            <a:off x="9137758" y="1972490"/>
            <a:ext cx="2467752" cy="3272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2988377"/>
            <a:ext cx="2492830" cy="557784"/>
          </a:xfrm>
        </p:spPr>
        <p:txBody>
          <a:bodyPr rtlCol="0" anchor="ctr">
            <a:noAutofit/>
          </a:bodyPr>
          <a:lstStyle>
            <a:lvl1pPr marL="0" indent="0" algn="l" rtl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4" name="Espace réservé du contenu 3"/>
          <p:cNvSpPr>
            <a:spLocks noGrp="1"/>
          </p:cNvSpPr>
          <p:nvPr>
            <p:ph sz="half" idx="2"/>
          </p:nvPr>
        </p:nvSpPr>
        <p:spPr>
          <a:xfrm>
            <a:off x="581194" y="3584516"/>
            <a:ext cx="2492828" cy="165620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24000" indent="0" algn="ctr">
              <a:buNone/>
              <a:defRPr sz="1200"/>
            </a:lvl2pPr>
            <a:lvl3pPr marL="630000" indent="0" algn="ctr">
              <a:buNone/>
              <a:defRPr sz="1200"/>
            </a:lvl3pPr>
            <a:lvl4pPr marL="1008000" indent="0" algn="ctr">
              <a:buNone/>
              <a:defRPr sz="1200"/>
            </a:lvl4pPr>
            <a:lvl5pPr marL="1368000" indent="0" algn="ctr">
              <a:buNone/>
              <a:defRPr sz="12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98472" y="2988377"/>
            <a:ext cx="249283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98471" y="3584516"/>
            <a:ext cx="2492830" cy="165620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24000" indent="0" algn="ctr">
              <a:buNone/>
              <a:defRPr sz="1200"/>
            </a:lvl2pPr>
            <a:lvl3pPr marL="630000" indent="0" algn="ctr">
              <a:buNone/>
              <a:defRPr sz="1200"/>
            </a:lvl3pPr>
            <a:lvl4pPr marL="1008000" indent="0" algn="ctr">
              <a:buNone/>
              <a:defRPr sz="1200"/>
            </a:lvl4pPr>
            <a:lvl5pPr marL="1368000" indent="0" algn="ctr">
              <a:buNone/>
              <a:defRPr sz="12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4"/>
          </p:nvPr>
        </p:nvSpPr>
        <p:spPr>
          <a:xfrm>
            <a:off x="3444517" y="2988377"/>
            <a:ext cx="2492830" cy="55778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8" name="Espace réservé du contenu 3"/>
          <p:cNvSpPr>
            <a:spLocks noGrp="1"/>
          </p:cNvSpPr>
          <p:nvPr>
            <p:ph sz="half" idx="15"/>
          </p:nvPr>
        </p:nvSpPr>
        <p:spPr>
          <a:xfrm>
            <a:off x="3444519" y="3584516"/>
            <a:ext cx="2492828" cy="165620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24000" indent="0" algn="ctr">
              <a:buNone/>
              <a:defRPr sz="1200"/>
            </a:lvl2pPr>
            <a:lvl3pPr marL="630000" indent="0" algn="ctr">
              <a:buNone/>
              <a:defRPr sz="1200"/>
            </a:lvl3pPr>
            <a:lvl4pPr marL="1008000" indent="0" algn="ctr">
              <a:buNone/>
              <a:defRPr sz="1200"/>
            </a:lvl4pPr>
            <a:lvl5pPr marL="1368000" indent="0" algn="ctr">
              <a:buNone/>
              <a:defRPr sz="12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9138807" y="2988377"/>
            <a:ext cx="249283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0" name="Espace réservé du contenu 5"/>
          <p:cNvSpPr>
            <a:spLocks noGrp="1"/>
          </p:cNvSpPr>
          <p:nvPr>
            <p:ph sz="quarter" idx="17"/>
          </p:nvPr>
        </p:nvSpPr>
        <p:spPr>
          <a:xfrm>
            <a:off x="9138806" y="3584516"/>
            <a:ext cx="2492830" cy="165620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24000" indent="0" algn="ctr">
              <a:buNone/>
              <a:defRPr sz="1200"/>
            </a:lvl2pPr>
            <a:lvl3pPr marL="630000" indent="0" algn="ctr">
              <a:buNone/>
              <a:defRPr sz="1200"/>
            </a:lvl3pPr>
            <a:lvl4pPr marL="1008000" indent="0" algn="ctr">
              <a:buNone/>
              <a:defRPr sz="1200"/>
            </a:lvl4pPr>
            <a:lvl5pPr marL="1368000" indent="0" algn="ctr">
              <a:buNone/>
              <a:defRPr sz="12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21" name="Rectangle 20"/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/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581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01DA3E-198A-4F07-BEA0-EA976C9BE0B5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145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 rtl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A887B066-7F29-4A40-8524-46111C39CF93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89195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232275" cy="6858000"/>
          </a:xfr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0927" y="709565"/>
            <a:ext cx="6650991" cy="699407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00928" y="1632857"/>
            <a:ext cx="6650991" cy="4205188"/>
          </a:xfrm>
        </p:spPr>
        <p:txBody>
          <a:bodyPr rtlCol="0" anchor="t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1858669E-E8F9-4855-8346-997C45BBC22A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65701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’image 4"/>
          <p:cNvSpPr>
            <a:spLocks noGrp="1"/>
          </p:cNvSpPr>
          <p:nvPr>
            <p:ph type="pic" sz="quarter" idx="14" hasCustomPrompt="1"/>
          </p:nvPr>
        </p:nvSpPr>
        <p:spPr>
          <a:xfrm>
            <a:off x="8622917" y="3322281"/>
            <a:ext cx="3367862" cy="3367862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Icône filigrane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Espace réservé d’image 4"/>
          <p:cNvSpPr>
            <a:spLocks noGrp="1"/>
          </p:cNvSpPr>
          <p:nvPr>
            <p:ph type="pic" sz="quarter" idx="13" hasCustomPrompt="1"/>
          </p:nvPr>
        </p:nvSpPr>
        <p:spPr>
          <a:xfrm>
            <a:off x="768350" y="2312987"/>
            <a:ext cx="731520" cy="73152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Icône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857" y="2647728"/>
            <a:ext cx="3031852" cy="1722419"/>
          </a:xfrm>
        </p:spPr>
        <p:txBody>
          <a:bodyPr rtlCol="0" anchor="ctr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DD5D9DD4-CAE1-4363-BF1C-DD81BD2F7A01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2417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857" y="2647728"/>
            <a:ext cx="3031852" cy="1722419"/>
          </a:xfrm>
        </p:spPr>
        <p:txBody>
          <a:bodyPr rtlCol="0" anchor="ctr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5A6E555C-BCC5-49FB-80E5-286B7CA0F1D0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3A98EE3D-8CD1-4C3F-BD1C-C98C9596463C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2" name="Rectangle 11"/>
          <p:cNvSpPr/>
          <p:nvPr userDrawn="1"/>
        </p:nvSpPr>
        <p:spPr>
          <a:xfrm rot="5400000">
            <a:off x="1415595" y="3435840"/>
            <a:ext cx="57607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595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1C1F95-B8C3-4D65-B803-76A9CC33F67E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96349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BD3441-96F6-436A-A337-B7528D40DD8E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5591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 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B749CF-E3D8-46FE-BB16-310A4D8F2D87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86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d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1" name="Rectangle 10"/>
          <p:cNvSpPr/>
          <p:nvPr userDrawn="1"/>
        </p:nvSpPr>
        <p:spPr>
          <a:xfrm>
            <a:off x="446534" y="4284627"/>
            <a:ext cx="11292840" cy="201167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5695849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12" name="Rectangle 11"/>
          <p:cNvSpPr/>
          <p:nvPr userDrawn="1"/>
        </p:nvSpPr>
        <p:spPr>
          <a:xfrm>
            <a:off x="446534" y="4114808"/>
            <a:ext cx="1129284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4220835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8334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AB31F5-9FE6-4EBB-93BA-96523A79F8DC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6164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 rtl="0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334CAB-0C5B-4DF5-9922-7690B0F49818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6143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C3DE3D-E213-4CF8-9918-740DC7AF7777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166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1" y="2905648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1194" y="3580809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416039" y="2905649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16037" y="3580809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C27730-0423-4FA8-AA07-0310CB36559F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0825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A056CF-349F-4B6B-95DB-2426E4593182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7010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94070D-8484-4B7B-ADE0-4CCDD6380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626" y="5120639"/>
            <a:ext cx="12200626" cy="173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5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59402" y="5330449"/>
            <a:ext cx="1938528" cy="557784"/>
          </a:xfrm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buNone/>
              <a:defRPr lang="en-US" sz="4000" b="1" kern="1200" dirty="0">
                <a:solidFill>
                  <a:srgbClr val="465359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00 %</a:t>
            </a:r>
          </a:p>
        </p:txBody>
      </p:sp>
      <p:sp>
        <p:nvSpPr>
          <p:cNvPr id="26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59405" y="5958718"/>
            <a:ext cx="1938528" cy="633065"/>
          </a:xfrm>
        </p:spPr>
        <p:txBody>
          <a:bodyPr rtlCol="0" anchor="t">
            <a:normAutofit/>
          </a:bodyPr>
          <a:lstStyle>
            <a:lvl1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3642897" y="5330449"/>
            <a:ext cx="1938528" cy="557784"/>
          </a:xfrm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buNone/>
              <a:defRPr lang="en-US" sz="4000" b="1" kern="120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00 %</a:t>
            </a:r>
          </a:p>
        </p:txBody>
      </p:sp>
      <p:sp>
        <p:nvSpPr>
          <p:cNvPr id="28" name="Espace réservé du contenu 3"/>
          <p:cNvSpPr>
            <a:spLocks noGrp="1"/>
          </p:cNvSpPr>
          <p:nvPr>
            <p:ph sz="half" idx="11" hasCustomPrompt="1"/>
          </p:nvPr>
        </p:nvSpPr>
        <p:spPr>
          <a:xfrm>
            <a:off x="3642900" y="5958718"/>
            <a:ext cx="1938528" cy="633065"/>
          </a:xfrm>
        </p:spPr>
        <p:txBody>
          <a:bodyPr rtlCol="0" anchor="t">
            <a:normAutofit/>
          </a:bodyPr>
          <a:lstStyle>
            <a:lvl1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9" name="Espace réservé du texte 2"/>
          <p:cNvSpPr>
            <a:spLocks noGrp="1"/>
          </p:cNvSpPr>
          <p:nvPr>
            <p:ph type="body" idx="12" hasCustomPrompt="1"/>
          </p:nvPr>
        </p:nvSpPr>
        <p:spPr>
          <a:xfrm>
            <a:off x="6526392" y="5330449"/>
            <a:ext cx="1938528" cy="557784"/>
          </a:xfrm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buNone/>
              <a:defRPr lang="en-US" sz="4000" b="1" kern="1200" dirty="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00 %</a:t>
            </a:r>
          </a:p>
        </p:txBody>
      </p:sp>
      <p:sp>
        <p:nvSpPr>
          <p:cNvPr id="3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526395" y="5958718"/>
            <a:ext cx="1938528" cy="633065"/>
          </a:xfrm>
        </p:spPr>
        <p:txBody>
          <a:bodyPr rtlCol="0" anchor="t">
            <a:normAutofit/>
          </a:bodyPr>
          <a:lstStyle>
            <a:lvl1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1" name="Espace réservé du texte 2"/>
          <p:cNvSpPr>
            <a:spLocks noGrp="1"/>
          </p:cNvSpPr>
          <p:nvPr>
            <p:ph type="body" idx="14" hasCustomPrompt="1"/>
          </p:nvPr>
        </p:nvSpPr>
        <p:spPr>
          <a:xfrm>
            <a:off x="9409888" y="5330449"/>
            <a:ext cx="1938528" cy="557784"/>
          </a:xfrm>
        </p:spPr>
        <p:txBody>
          <a:bodyPr rtlCol="0" anchor="ctr">
            <a:noAutofit/>
          </a:bodyPr>
          <a:lstStyle>
            <a:lvl1pPr marL="0" indent="0" algn="ctr" defTabSz="914400" rtl="0" eaLnBrk="1" latinLnBrk="0" hangingPunct="1">
              <a:buNone/>
              <a:defRPr lang="en-US" sz="4000" b="1" kern="1200" dirty="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00 %</a:t>
            </a:r>
          </a:p>
        </p:txBody>
      </p:sp>
      <p:sp>
        <p:nvSpPr>
          <p:cNvPr id="32" name="Espace réservé du contenu 3"/>
          <p:cNvSpPr>
            <a:spLocks noGrp="1"/>
          </p:cNvSpPr>
          <p:nvPr>
            <p:ph sz="half" idx="15" hasCustomPrompt="1"/>
          </p:nvPr>
        </p:nvSpPr>
        <p:spPr>
          <a:xfrm>
            <a:off x="9409891" y="5958718"/>
            <a:ext cx="1938528" cy="633065"/>
          </a:xfrm>
        </p:spPr>
        <p:txBody>
          <a:bodyPr rtlCol="0" anchor="t">
            <a:normAutofit/>
          </a:bodyPr>
          <a:lstStyle>
            <a:lvl1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0" indent="0" algn="ctr" defTabSz="914400" rtl="0" eaLnBrk="1" latinLnBrk="0" hangingPunct="1">
              <a:buNone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42553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2AE4C6C4-9F51-4F00-8DEA-DCC5383E34B2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3A98EE3D-8CD1-4C3F-BD1C-C98C9596463C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9" name="Espace réservé d’image 5"/>
          <p:cNvSpPr>
            <a:spLocks noGrp="1"/>
          </p:cNvSpPr>
          <p:nvPr>
            <p:ph type="pic" sz="quarter" idx="13"/>
          </p:nvPr>
        </p:nvSpPr>
        <p:spPr>
          <a:xfrm>
            <a:off x="0" y="5245130"/>
            <a:ext cx="12192000" cy="1612870"/>
          </a:xfr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0" name="Rectangle 9"/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 10"/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 11"/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529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C356FDDC-1A75-4E67-AD18-14C5C98EF7B5}" type="datetime1">
              <a:rPr lang="fr-FR" noProof="0" smtClean="0"/>
              <a:t>24/06/2022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4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7" r:id="rId2"/>
    <p:sldLayoutId id="2147483675" r:id="rId3"/>
    <p:sldLayoutId id="2147483676" r:id="rId4"/>
    <p:sldLayoutId id="2147483677" r:id="rId5"/>
    <p:sldLayoutId id="2147483684" r:id="rId6"/>
    <p:sldLayoutId id="2147483678" r:id="rId7"/>
    <p:sldLayoutId id="2147483692" r:id="rId8"/>
    <p:sldLayoutId id="2147483690" r:id="rId9"/>
    <p:sldLayoutId id="2147483691" r:id="rId10"/>
    <p:sldLayoutId id="2147483679" r:id="rId11"/>
    <p:sldLayoutId id="2147483680" r:id="rId12"/>
    <p:sldLayoutId id="2147483688" r:id="rId13"/>
    <p:sldLayoutId id="2147483686" r:id="rId14"/>
    <p:sldLayoutId id="2147483689" r:id="rId15"/>
    <p:sldLayoutId id="2147483683" r:id="rId16"/>
    <p:sldLayoutId id="2147483681" r:id="rId17"/>
    <p:sldLayoutId id="214748368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C8981C-49A2-C58E-BC68-DDD6D361ECAC}"/>
              </a:ext>
            </a:extLst>
          </p:cNvPr>
          <p:cNvSpPr/>
          <p:nvPr/>
        </p:nvSpPr>
        <p:spPr>
          <a:xfrm>
            <a:off x="228600" y="266700"/>
            <a:ext cx="1165860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B839F9-0D40-41A7-A721-9C5767A17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1" t="15380" r="3594" b="20284"/>
          <a:stretch/>
        </p:blipFill>
        <p:spPr>
          <a:xfrm>
            <a:off x="4105981" y="3821150"/>
            <a:ext cx="4733220" cy="2585484"/>
          </a:xfrm>
          <a:prstGeom prst="rect">
            <a:avLst/>
          </a:prstGeom>
        </p:spPr>
      </p:pic>
      <p:sp>
        <p:nvSpPr>
          <p:cNvPr id="7" name="Titre 7">
            <a:extLst>
              <a:ext uri="{FF2B5EF4-FFF2-40B4-BE49-F238E27FC236}">
                <a16:creationId xmlns:a16="http://schemas.microsoft.com/office/drawing/2014/main" id="{3541EC24-1F57-4C27-5E44-37AA521A4E5E}"/>
              </a:ext>
            </a:extLst>
          </p:cNvPr>
          <p:cNvSpPr txBox="1">
            <a:spLocks/>
          </p:cNvSpPr>
          <p:nvPr/>
        </p:nvSpPr>
        <p:spPr>
          <a:xfrm>
            <a:off x="610918" y="1415216"/>
            <a:ext cx="10965141" cy="1347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4000" cap="none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Novel design of a </a:t>
            </a:r>
            <a:r>
              <a:rPr lang="fr-FR" sz="4000" cap="none" err="1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device</a:t>
            </a:r>
            <a:r>
              <a:rPr lang="fr-FR" sz="4000" cap="none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 for </a:t>
            </a:r>
            <a:r>
              <a:rPr lang="fr-FR" sz="4000" cap="none" err="1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measurement</a:t>
            </a:r>
            <a:r>
              <a:rPr lang="fr-FR" sz="4000" cap="none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 of </a:t>
            </a:r>
            <a:r>
              <a:rPr lang="fr-FR" sz="4000" cap="none" err="1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human</a:t>
            </a:r>
            <a:r>
              <a:rPr lang="fr-FR" sz="4000" cap="none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 skin </a:t>
            </a:r>
            <a:r>
              <a:rPr lang="fr-FR" sz="4000" cap="none" err="1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viscoelastic</a:t>
            </a:r>
            <a:r>
              <a:rPr lang="fr-FR" sz="4000" cap="none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 </a:t>
            </a:r>
            <a:r>
              <a:rPr lang="fr-FR" sz="4000" cap="none" err="1">
                <a:solidFill>
                  <a:sysClr val="windowText" lastClr="000000"/>
                </a:solidFill>
                <a:latin typeface="Amasis MT Pro Light" panose="02040304050005020304" pitchFamily="18" charset="0"/>
              </a:rPr>
              <a:t>properties</a:t>
            </a:r>
            <a:endParaRPr lang="fr-FR" sz="4000" cap="none">
              <a:solidFill>
                <a:sysClr val="windowText" lastClr="000000"/>
              </a:solidFill>
              <a:latin typeface="Amasis MT Pro Light" panose="02040304050005020304" pitchFamily="18" charset="0"/>
            </a:endParaRPr>
          </a:p>
        </p:txBody>
      </p:sp>
      <p:pic>
        <p:nvPicPr>
          <p:cNvPr id="9" name="Picture 4" descr="Dossier de presse de la création de l'INSA Centre Val de Loire">
            <a:extLst>
              <a:ext uri="{FF2B5EF4-FFF2-40B4-BE49-F238E27FC236}">
                <a16:creationId xmlns:a16="http://schemas.microsoft.com/office/drawing/2014/main" id="{FC7685DC-7FB5-2FAE-C769-767E4512E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4" y="202284"/>
            <a:ext cx="469582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e Institute of Thermomechanics of the Czech Academy of Sciences - Česká  vodíková technologická platforma">
            <a:extLst>
              <a:ext uri="{FF2B5EF4-FFF2-40B4-BE49-F238E27FC236}">
                <a16:creationId xmlns:a16="http://schemas.microsoft.com/office/drawing/2014/main" id="{8BAA6047-D2FF-119E-4B1D-8EC589C2E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t="33130" r="18909" b="36194"/>
          <a:stretch/>
        </p:blipFill>
        <p:spPr bwMode="auto">
          <a:xfrm>
            <a:off x="7113875" y="154694"/>
            <a:ext cx="4849091" cy="87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ous-titre 8">
            <a:extLst>
              <a:ext uri="{FF2B5EF4-FFF2-40B4-BE49-F238E27FC236}">
                <a16:creationId xmlns:a16="http://schemas.microsoft.com/office/drawing/2014/main" id="{5C5082C6-BC3D-C708-E68F-99458DD7C8B5}"/>
              </a:ext>
            </a:extLst>
          </p:cNvPr>
          <p:cNvSpPr txBox="1">
            <a:spLocks/>
          </p:cNvSpPr>
          <p:nvPr/>
        </p:nvSpPr>
        <p:spPr>
          <a:xfrm>
            <a:off x="-239327" y="2883953"/>
            <a:ext cx="12594454" cy="11953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>
                <a:solidFill>
                  <a:schemeClr val="accent1"/>
                </a:solidFill>
                <a:latin typeface="Abadi" panose="020B0604020104020204" pitchFamily="34" charset="0"/>
              </a:rPr>
              <a:t>Perrine BEGON &amp; Flavie DELOUYE</a:t>
            </a:r>
          </a:p>
          <a:p>
            <a:pPr marL="0" indent="0" algn="ctr">
              <a:buNone/>
            </a:pPr>
            <a:r>
              <a:rPr lang="fr-FR" sz="2000" cap="none">
                <a:solidFill>
                  <a:schemeClr val="tx1"/>
                </a:solidFill>
                <a:latin typeface="Abadi" panose="020B0604020104020204" pitchFamily="34" charset="0"/>
              </a:rPr>
              <a:t>INSA Centre Val de Loire, Blois, France – Institute of </a:t>
            </a:r>
            <a:r>
              <a:rPr lang="fr-FR" sz="2000" cap="none" err="1">
                <a:solidFill>
                  <a:schemeClr val="tx1"/>
                </a:solidFill>
                <a:latin typeface="Abadi" panose="020B0604020104020204" pitchFamily="34" charset="0"/>
              </a:rPr>
              <a:t>Thermomechanics</a:t>
            </a:r>
            <a:r>
              <a:rPr lang="fr-FR" sz="2000" cap="none">
                <a:solidFill>
                  <a:schemeClr val="tx1"/>
                </a:solidFill>
                <a:latin typeface="Abadi" panose="020B0604020104020204" pitchFamily="34" charset="0"/>
              </a:rPr>
              <a:t>, Prague, </a:t>
            </a:r>
            <a:r>
              <a:rPr lang="fr-FR" sz="2000" cap="none" err="1">
                <a:solidFill>
                  <a:schemeClr val="tx1"/>
                </a:solidFill>
                <a:latin typeface="Abadi" panose="020B0604020104020204" pitchFamily="34" charset="0"/>
              </a:rPr>
              <a:t>Czech</a:t>
            </a:r>
            <a:r>
              <a:rPr lang="fr-FR" sz="2000" cap="none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fr-FR" sz="2000" cap="none" err="1">
                <a:solidFill>
                  <a:schemeClr val="tx1"/>
                </a:solidFill>
                <a:latin typeface="Abadi" panose="020B0604020104020204" pitchFamily="34" charset="0"/>
              </a:rPr>
              <a:t>Republic</a:t>
            </a:r>
            <a:endParaRPr lang="fr-FR" sz="2000" cap="none">
              <a:solidFill>
                <a:schemeClr val="tx1"/>
              </a:solidFill>
              <a:latin typeface="Abadi" panose="020B0604020104020204" pitchFamily="34" charset="0"/>
            </a:endParaRPr>
          </a:p>
          <a:p>
            <a:pPr marL="0" indent="0" algn="ctr">
              <a:buNone/>
            </a:pPr>
            <a:endParaRPr lang="fr-FR" sz="2400">
              <a:latin typeface="Abadi" panose="020B0604020104020204" pitchFamily="34" charset="0"/>
            </a:endParaRPr>
          </a:p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C72C66-DC58-A3FF-64E9-73655104E0D3}"/>
              </a:ext>
            </a:extLst>
          </p:cNvPr>
          <p:cNvSpPr txBox="1"/>
          <p:nvPr/>
        </p:nvSpPr>
        <p:spPr>
          <a:xfrm>
            <a:off x="3711878" y="6406634"/>
            <a:ext cx="670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cap="none">
                <a:solidFill>
                  <a:schemeClr val="tx1"/>
                </a:solidFill>
                <a:latin typeface="Amasis MT Pro Light" panose="02040304050005020304" pitchFamily="18" charset="0"/>
              </a:rPr>
              <a:t>SPMS </a:t>
            </a:r>
            <a:r>
              <a:rPr lang="fr-FR" sz="1800" cap="none" err="1">
                <a:solidFill>
                  <a:schemeClr val="tx1"/>
                </a:solidFill>
                <a:latin typeface="Amasis MT Pro Light" panose="02040304050005020304" pitchFamily="18" charset="0"/>
              </a:rPr>
              <a:t>conference</a:t>
            </a:r>
            <a:r>
              <a:rPr lang="fr-FR" sz="1800" cap="none">
                <a:solidFill>
                  <a:schemeClr val="tx1"/>
                </a:solidFill>
                <a:latin typeface="Amasis MT Pro Light" panose="02040304050005020304" pitchFamily="18" charset="0"/>
              </a:rPr>
              <a:t>, </a:t>
            </a:r>
            <a:r>
              <a:rPr lang="fr-FR" sz="1800" cap="none" err="1">
                <a:solidFill>
                  <a:schemeClr val="tx1"/>
                </a:solidFill>
                <a:latin typeface="Amasis MT Pro Light" panose="02040304050005020304" pitchFamily="18" charset="0"/>
              </a:rPr>
              <a:t>Rumburk</a:t>
            </a:r>
            <a:r>
              <a:rPr lang="fr-FR" sz="1800" cap="none">
                <a:solidFill>
                  <a:schemeClr val="tx1"/>
                </a:solidFill>
                <a:latin typeface="Amasis MT Pro Light" panose="02040304050005020304" pitchFamily="18" charset="0"/>
              </a:rPr>
              <a:t>, </a:t>
            </a:r>
            <a:r>
              <a:rPr lang="fr-FR" sz="1800" cap="none" err="1">
                <a:solidFill>
                  <a:schemeClr val="tx1"/>
                </a:solidFill>
                <a:latin typeface="Amasis MT Pro Light" panose="02040304050005020304" pitchFamily="18" charset="0"/>
              </a:rPr>
              <a:t>Czech</a:t>
            </a:r>
            <a:r>
              <a:rPr lang="fr-FR" sz="1800" cap="none">
                <a:solidFill>
                  <a:schemeClr val="tx1"/>
                </a:solidFill>
                <a:latin typeface="Amasis MT Pro Light" panose="02040304050005020304" pitchFamily="18" charset="0"/>
              </a:rPr>
              <a:t> </a:t>
            </a:r>
            <a:r>
              <a:rPr lang="fr-FR" sz="1800" cap="none" err="1">
                <a:solidFill>
                  <a:schemeClr val="tx1"/>
                </a:solidFill>
                <a:latin typeface="Amasis MT Pro Light" panose="02040304050005020304" pitchFamily="18" charset="0"/>
              </a:rPr>
              <a:t>Republic</a:t>
            </a:r>
            <a:r>
              <a:rPr lang="fr-FR" sz="1800" cap="none">
                <a:solidFill>
                  <a:schemeClr val="tx1"/>
                </a:solidFill>
                <a:latin typeface="Amasis MT Pro Light" panose="02040304050005020304" pitchFamily="18" charset="0"/>
              </a:rPr>
              <a:t>, 23 - 27 June 2022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89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82187" y="485145"/>
            <a:ext cx="6650991" cy="699407"/>
          </a:xfrm>
        </p:spPr>
        <p:txBody>
          <a:bodyPr rtlCol="0"/>
          <a:lstStyle/>
          <a:p>
            <a:pPr rtl="0"/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Motor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979F32-8951-BEBF-E47D-A021C2F9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10</a:t>
            </a:fld>
            <a:endParaRPr lang="fr-FR" noProof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522DA1-14C4-D1C0-5795-A961B194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873" y="2075490"/>
            <a:ext cx="2698117" cy="33951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BFB265-2C21-4B81-4356-B6C6093AF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745" y="2075490"/>
            <a:ext cx="3143154" cy="33951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064FC2-2A42-45CB-2948-64E1A76F3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36" y="2079430"/>
            <a:ext cx="4649782" cy="338731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5EF5AE4-97E2-2078-FAEC-45928E4CFE73}"/>
              </a:ext>
            </a:extLst>
          </p:cNvPr>
          <p:cNvSpPr txBox="1"/>
          <p:nvPr/>
        </p:nvSpPr>
        <p:spPr>
          <a:xfrm>
            <a:off x="5842000" y="5609520"/>
            <a:ext cx="232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err="1"/>
              <a:t>Elastic</a:t>
            </a:r>
            <a:r>
              <a:rPr lang="fr-FR" sz="2400" i="1"/>
              <a:t> </a:t>
            </a:r>
            <a:r>
              <a:rPr lang="fr-FR" sz="2400" i="1" err="1"/>
              <a:t>strip</a:t>
            </a:r>
            <a:r>
              <a:rPr lang="fr-FR" sz="2400" i="1"/>
              <a:t> </a:t>
            </a:r>
            <a:r>
              <a:rPr lang="fr-FR" sz="2400" i="1" err="1"/>
              <a:t>hook</a:t>
            </a:r>
            <a:endParaRPr lang="fr-FR" sz="2400" i="1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F5FB88-22AF-3D23-F423-889DBA49B28B}"/>
              </a:ext>
            </a:extLst>
          </p:cNvPr>
          <p:cNvSpPr txBox="1"/>
          <p:nvPr/>
        </p:nvSpPr>
        <p:spPr>
          <a:xfrm>
            <a:off x="8982933" y="5594469"/>
            <a:ext cx="285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/>
              <a:t>Coaxial </a:t>
            </a:r>
            <a:r>
              <a:rPr lang="fr-FR" sz="2400" i="1" err="1"/>
              <a:t>cable</a:t>
            </a:r>
            <a:r>
              <a:rPr lang="fr-FR" sz="2400" i="1"/>
              <a:t> </a:t>
            </a:r>
            <a:r>
              <a:rPr lang="fr-FR" sz="2400" i="1" err="1"/>
              <a:t>hook</a:t>
            </a:r>
            <a:endParaRPr lang="fr-FR" sz="2400" i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1910D7-FFF6-6690-1095-522FB07812A0}"/>
              </a:ext>
            </a:extLst>
          </p:cNvPr>
          <p:cNvSpPr txBox="1"/>
          <p:nvPr/>
        </p:nvSpPr>
        <p:spPr>
          <a:xfrm>
            <a:off x="1164713" y="5594469"/>
            <a:ext cx="307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/>
              <a:t>Back </a:t>
            </a:r>
            <a:r>
              <a:rPr lang="fr-FR" sz="2400" i="1" err="1"/>
              <a:t>view</a:t>
            </a:r>
            <a:endParaRPr lang="fr-FR" i="1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8BB095-EA44-E811-2CD1-16BB7E4DC32B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144341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900927" y="469725"/>
            <a:ext cx="6650991" cy="699407"/>
          </a:xfrm>
        </p:spPr>
        <p:txBody>
          <a:bodyPr rtlCol="0"/>
          <a:lstStyle/>
          <a:p>
            <a:pPr rtl="0"/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Motor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979F32-8951-BEBF-E47D-A021C2F9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11</a:t>
            </a:fld>
            <a:endParaRPr lang="fr-FR" noProof="0"/>
          </a:p>
        </p:txBody>
      </p:sp>
      <p:pic>
        <p:nvPicPr>
          <p:cNvPr id="8" name="Image 7" descr="Une image contenant mur, intérieur, salle de bain, objets métalliques&#10;&#10;Description générée automatiquement">
            <a:extLst>
              <a:ext uri="{FF2B5EF4-FFF2-40B4-BE49-F238E27FC236}">
                <a16:creationId xmlns:a16="http://schemas.microsoft.com/office/drawing/2014/main" id="{17C90423-9E65-F087-A957-18AE5DF76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0" r="21481"/>
          <a:stretch/>
        </p:blipFill>
        <p:spPr>
          <a:xfrm rot="5400000">
            <a:off x="832780" y="1350563"/>
            <a:ext cx="3304721" cy="48315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96B40C-148D-51D1-569B-1D606B6BB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1" t="15380" r="3594" b="20284"/>
          <a:stretch/>
        </p:blipFill>
        <p:spPr>
          <a:xfrm>
            <a:off x="5130800" y="1910832"/>
            <a:ext cx="6793756" cy="3711035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B259DD9-4A16-591C-1877-426A4A2EBBC2}"/>
              </a:ext>
            </a:extLst>
          </p:cNvPr>
          <p:cNvCxnSpPr>
            <a:cxnSpLocks/>
            <a:stCxn id="10" idx="2"/>
          </p:cNvCxnSpPr>
          <p:nvPr/>
        </p:nvCxnSpPr>
        <p:spPr>
          <a:xfrm flipV="1">
            <a:off x="8527678" y="4910667"/>
            <a:ext cx="192989" cy="711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F11466D-47DB-E80E-7396-1B944480899B}"/>
              </a:ext>
            </a:extLst>
          </p:cNvPr>
          <p:cNvSpPr txBox="1"/>
          <p:nvPr/>
        </p:nvSpPr>
        <p:spPr>
          <a:xfrm>
            <a:off x="5051580" y="5713285"/>
            <a:ext cx="632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Interface module for position </a:t>
            </a:r>
            <a:r>
              <a:rPr lang="fr-FR" sz="2400" err="1"/>
              <a:t>measurement</a:t>
            </a:r>
            <a:endParaRPr lang="fr-FR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1AA1F0-1895-12A9-D7A5-9D48BC3AD590}"/>
              </a:ext>
            </a:extLst>
          </p:cNvPr>
          <p:cNvSpPr txBox="1"/>
          <p:nvPr/>
        </p:nvSpPr>
        <p:spPr>
          <a:xfrm>
            <a:off x="1796459" y="5463402"/>
            <a:ext cx="207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err="1"/>
              <a:t>Printed</a:t>
            </a:r>
            <a:r>
              <a:rPr lang="fr-FR" sz="2400" i="1"/>
              <a:t> </a:t>
            </a:r>
            <a:r>
              <a:rPr lang="fr-FR" sz="2400" i="1" err="1"/>
              <a:t>piece</a:t>
            </a:r>
            <a:endParaRPr lang="fr-FR" sz="2400" i="1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0B7DB3-9CCF-1964-937A-3485D7DDABC1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23309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5483A76-EFC1-009E-9659-EAF26180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309" y="761404"/>
            <a:ext cx="6650991" cy="699407"/>
          </a:xfrm>
        </p:spPr>
        <p:txBody>
          <a:bodyPr/>
          <a:lstStyle/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Movement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transmission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</a:t>
            </a:r>
          </a:p>
        </p:txBody>
      </p:sp>
      <p:pic>
        <p:nvPicPr>
          <p:cNvPr id="6" name="Enregistrement d’écran 5">
            <a:hlinkClick r:id="" action="ppaction://media"/>
            <a:extLst>
              <a:ext uri="{FF2B5EF4-FFF2-40B4-BE49-F238E27FC236}">
                <a16:creationId xmlns:a16="http://schemas.microsoft.com/office/drawing/2014/main" id="{6CF2022D-667D-BF55-727C-3E7DED8E00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570" y="1608788"/>
            <a:ext cx="5299075" cy="4205287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62E359-903F-755B-E44A-47910002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12</a:t>
            </a:fld>
            <a:endParaRPr lang="fr-FR" noProof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E260A6-7E6F-497C-A6E2-55DF083DC0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97" t="30640" r="21527" b="32336"/>
          <a:stretch/>
        </p:blipFill>
        <p:spPr>
          <a:xfrm>
            <a:off x="7628013" y="3135255"/>
            <a:ext cx="3545837" cy="19748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4B154C6-53AD-10BA-6680-F0A67559C2E5}"/>
              </a:ext>
            </a:extLst>
          </p:cNvPr>
          <p:cNvSpPr txBox="1"/>
          <p:nvPr/>
        </p:nvSpPr>
        <p:spPr>
          <a:xfrm>
            <a:off x="2867574" y="5925146"/>
            <a:ext cx="207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/>
              <a:t>General </a:t>
            </a:r>
            <a:r>
              <a:rPr lang="fr-FR" sz="2400" i="1" err="1"/>
              <a:t>view</a:t>
            </a:r>
            <a:endParaRPr lang="fr-FR" sz="2400" i="1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5478C7-E6CF-6801-7669-11352CB0280D}"/>
              </a:ext>
            </a:extLst>
          </p:cNvPr>
          <p:cNvSpPr txBox="1"/>
          <p:nvPr/>
        </p:nvSpPr>
        <p:spPr>
          <a:xfrm>
            <a:off x="8793288" y="5727695"/>
            <a:ext cx="207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err="1"/>
              <a:t>Step-motor</a:t>
            </a:r>
            <a:endParaRPr lang="fr-FR" sz="2400" i="1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0BF495-8F00-8E2A-DBD8-AA6AE063284D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16405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5483A76-EFC1-009E-9659-EAF26180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309" y="761404"/>
            <a:ext cx="6650991" cy="699407"/>
          </a:xfrm>
        </p:spPr>
        <p:txBody>
          <a:bodyPr/>
          <a:lstStyle/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Movement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transmission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62E359-903F-755B-E44A-47910002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13</a:t>
            </a:fld>
            <a:endParaRPr lang="fr-FR" noProof="0"/>
          </a:p>
        </p:txBody>
      </p:sp>
      <p:pic>
        <p:nvPicPr>
          <p:cNvPr id="11" name="Image 10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83459628-8611-CEFB-E91D-1225D92CD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48" b="5849"/>
          <a:stretch/>
        </p:blipFill>
        <p:spPr>
          <a:xfrm>
            <a:off x="254553" y="1877281"/>
            <a:ext cx="3752114" cy="329708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61F8D44-04E3-9AF3-66C2-046657AB83BF}"/>
              </a:ext>
            </a:extLst>
          </p:cNvPr>
          <p:cNvSpPr txBox="1"/>
          <p:nvPr/>
        </p:nvSpPr>
        <p:spPr>
          <a:xfrm>
            <a:off x="4396649" y="2673731"/>
            <a:ext cx="391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White plastic </a:t>
            </a:r>
            <a:r>
              <a:rPr lang="fr-FR" err="1"/>
              <a:t>nut</a:t>
            </a:r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A2AFD17-6507-8BF1-F442-BC7F9697BF70}"/>
              </a:ext>
            </a:extLst>
          </p:cNvPr>
          <p:cNvCxnSpPr>
            <a:cxnSpLocks/>
          </p:cNvCxnSpPr>
          <p:nvPr/>
        </p:nvCxnSpPr>
        <p:spPr>
          <a:xfrm flipH="1">
            <a:off x="1356902" y="2890704"/>
            <a:ext cx="294987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7E81387-8BD8-4E44-5998-93D66086270D}"/>
              </a:ext>
            </a:extLst>
          </p:cNvPr>
          <p:cNvSpPr txBox="1"/>
          <p:nvPr/>
        </p:nvSpPr>
        <p:spPr>
          <a:xfrm>
            <a:off x="4442832" y="3738183"/>
            <a:ext cx="391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Step</a:t>
            </a:r>
            <a:r>
              <a:rPr lang="fr-FR"/>
              <a:t> </a:t>
            </a:r>
            <a:r>
              <a:rPr lang="fr-FR" err="1"/>
              <a:t>motor</a:t>
            </a:r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0E6F052-D8EF-83C3-B554-696D51E35EE2}"/>
              </a:ext>
            </a:extLst>
          </p:cNvPr>
          <p:cNvCxnSpPr>
            <a:cxnSpLocks/>
          </p:cNvCxnSpPr>
          <p:nvPr/>
        </p:nvCxnSpPr>
        <p:spPr>
          <a:xfrm flipH="1">
            <a:off x="2648252" y="3967296"/>
            <a:ext cx="162421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658FE98-C105-EF02-748D-B5BE7E906DF2}"/>
              </a:ext>
            </a:extLst>
          </p:cNvPr>
          <p:cNvSpPr txBox="1"/>
          <p:nvPr/>
        </p:nvSpPr>
        <p:spPr>
          <a:xfrm>
            <a:off x="4396648" y="3137944"/>
            <a:ext cx="391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Motor</a:t>
            </a:r>
            <a:r>
              <a:rPr lang="fr-FR"/>
              <a:t> </a:t>
            </a:r>
            <a:r>
              <a:rPr lang="fr-FR" err="1"/>
              <a:t>screw</a:t>
            </a:r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CEDA049-632A-B12E-377F-171BF42AA241}"/>
              </a:ext>
            </a:extLst>
          </p:cNvPr>
          <p:cNvCxnSpPr>
            <a:cxnSpLocks/>
          </p:cNvCxnSpPr>
          <p:nvPr/>
        </p:nvCxnSpPr>
        <p:spPr>
          <a:xfrm flipH="1">
            <a:off x="1832432" y="3292066"/>
            <a:ext cx="2474348" cy="151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71670748-AF2A-38A1-18BB-DF030ADB6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10" t="13876" r="11842" b="15883"/>
          <a:stretch/>
        </p:blipFill>
        <p:spPr>
          <a:xfrm>
            <a:off x="6448860" y="1965463"/>
            <a:ext cx="4466790" cy="309424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DD222BD-837E-5B9E-806A-3C37D1874D78}"/>
              </a:ext>
            </a:extLst>
          </p:cNvPr>
          <p:cNvSpPr txBox="1"/>
          <p:nvPr/>
        </p:nvSpPr>
        <p:spPr>
          <a:xfrm>
            <a:off x="10926685" y="2934504"/>
            <a:ext cx="312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Printed</a:t>
            </a:r>
            <a:r>
              <a:rPr lang="fr-FR"/>
              <a:t> part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DF9B81-1C48-26B3-41E8-BACE1237D4FF}"/>
              </a:ext>
            </a:extLst>
          </p:cNvPr>
          <p:cNvSpPr txBox="1"/>
          <p:nvPr/>
        </p:nvSpPr>
        <p:spPr>
          <a:xfrm>
            <a:off x="10970460" y="3804287"/>
            <a:ext cx="312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Wagons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54B9A21-D027-B595-A4A3-6975D5DD345D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9726272" y="3423368"/>
            <a:ext cx="1244188" cy="5655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5AE74B6-5ECF-E433-DF80-7F8CF325C112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9098280" y="3545476"/>
            <a:ext cx="1872180" cy="4434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B494186-8BCE-7537-E104-E06332EA9C7B}"/>
              </a:ext>
            </a:extLst>
          </p:cNvPr>
          <p:cNvCxnSpPr>
            <a:cxnSpLocks/>
          </p:cNvCxnSpPr>
          <p:nvPr/>
        </p:nvCxnSpPr>
        <p:spPr>
          <a:xfrm flipH="1" flipV="1">
            <a:off x="8734988" y="3066465"/>
            <a:ext cx="2235472" cy="848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B44C9EAD-4077-D349-A22A-827D5BFFA1BE}"/>
              </a:ext>
            </a:extLst>
          </p:cNvPr>
          <p:cNvSpPr txBox="1"/>
          <p:nvPr/>
        </p:nvSpPr>
        <p:spPr>
          <a:xfrm>
            <a:off x="11288" y="5265599"/>
            <a:ext cx="443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err="1"/>
              <a:t>Movement</a:t>
            </a:r>
            <a:r>
              <a:rPr lang="fr-FR" sz="2400" i="1" dirty="0"/>
              <a:t> transmission part </a:t>
            </a:r>
            <a:r>
              <a:rPr lang="fr-FR" sz="2400" i="1" dirty="0" err="1"/>
              <a:t>assembly</a:t>
            </a:r>
            <a:r>
              <a:rPr lang="fr-FR" sz="2400" i="1" dirty="0"/>
              <a:t> </a:t>
            </a:r>
            <a:r>
              <a:rPr lang="fr-FR" sz="2400" i="1" dirty="0" err="1"/>
              <a:t>with</a:t>
            </a:r>
            <a:r>
              <a:rPr lang="fr-FR" sz="2400" i="1" dirty="0"/>
              <a:t> the </a:t>
            </a:r>
            <a:r>
              <a:rPr lang="fr-FR" sz="2400" i="1" dirty="0" err="1"/>
              <a:t>motor</a:t>
            </a:r>
            <a:endParaRPr lang="fr-FR" sz="2400" i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C45910A-3F8B-2694-66BE-9BE82B93E0D4}"/>
              </a:ext>
            </a:extLst>
          </p:cNvPr>
          <p:cNvSpPr txBox="1"/>
          <p:nvPr/>
        </p:nvSpPr>
        <p:spPr>
          <a:xfrm>
            <a:off x="6519216" y="5148864"/>
            <a:ext cx="443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Assembly</a:t>
            </a:r>
            <a:r>
              <a:rPr lang="fr-FR" sz="2400" i="1"/>
              <a:t> of the new </a:t>
            </a:r>
            <a:r>
              <a:rPr lang="fr-FR" sz="2400" i="1" err="1"/>
              <a:t>device</a:t>
            </a:r>
            <a:endParaRPr lang="fr-FR" sz="2400" i="1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F664F90-36A5-35FB-5929-9BB19825836B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1923297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5483A76-EFC1-009E-9659-EAF26180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309" y="761404"/>
            <a:ext cx="6650991" cy="699407"/>
          </a:xfrm>
        </p:spPr>
        <p:txBody>
          <a:bodyPr/>
          <a:lstStyle/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Movement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transmission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62E359-903F-755B-E44A-47910002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14</a:t>
            </a:fld>
            <a:endParaRPr lang="fr-FR" noProof="0"/>
          </a:p>
        </p:txBody>
      </p:sp>
      <p:pic>
        <p:nvPicPr>
          <p:cNvPr id="25" name="Image 24" descr="Une image contenant mur, intérieur, jack, équipement électronique&#10;&#10;Description générée automatiquement">
            <a:extLst>
              <a:ext uri="{FF2B5EF4-FFF2-40B4-BE49-F238E27FC236}">
                <a16:creationId xmlns:a16="http://schemas.microsoft.com/office/drawing/2014/main" id="{5422F365-8EA5-C884-3AE2-055AF064D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3" t="30763" r="33333" b="34610"/>
          <a:stretch/>
        </p:blipFill>
        <p:spPr>
          <a:xfrm rot="5400000">
            <a:off x="4312252" y="2336528"/>
            <a:ext cx="3847509" cy="2831191"/>
          </a:xfrm>
          <a:prstGeom prst="rect">
            <a:avLst/>
          </a:prstGeom>
        </p:spPr>
      </p:pic>
      <p:pic>
        <p:nvPicPr>
          <p:cNvPr id="26" name="Image 25" descr="Une image contenant mur&#10;&#10;Description générée automatiquement">
            <a:extLst>
              <a:ext uri="{FF2B5EF4-FFF2-40B4-BE49-F238E27FC236}">
                <a16:creationId xmlns:a16="http://schemas.microsoft.com/office/drawing/2014/main" id="{00686D6B-C39C-9802-0BD9-40AF341D6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00" t="32982" r="42333" b="30808"/>
          <a:stretch/>
        </p:blipFill>
        <p:spPr>
          <a:xfrm rot="5400000">
            <a:off x="558564" y="1989014"/>
            <a:ext cx="3847508" cy="3526219"/>
          </a:xfrm>
          <a:prstGeom prst="rect">
            <a:avLst/>
          </a:prstGeom>
        </p:spPr>
      </p:pic>
      <p:pic>
        <p:nvPicPr>
          <p:cNvPr id="27" name="Image 26" descr="Une image contenant mur, jack&#10;&#10;Description générée automatiquement">
            <a:extLst>
              <a:ext uri="{FF2B5EF4-FFF2-40B4-BE49-F238E27FC236}">
                <a16:creationId xmlns:a16="http://schemas.microsoft.com/office/drawing/2014/main" id="{C8F4F9FD-1F50-5A09-ED24-C82272D339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56" t="32806" r="26796" b="15235"/>
          <a:stretch/>
        </p:blipFill>
        <p:spPr>
          <a:xfrm rot="5400000">
            <a:off x="8048886" y="1960714"/>
            <a:ext cx="3847508" cy="3582818"/>
          </a:xfrm>
          <a:prstGeom prst="rect">
            <a:avLst/>
          </a:prstGeom>
          <a:noFill/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85025C8-CA61-CFB9-4040-2FE674CF273F}"/>
              </a:ext>
            </a:extLst>
          </p:cNvPr>
          <p:cNvSpPr txBox="1"/>
          <p:nvPr/>
        </p:nvSpPr>
        <p:spPr>
          <a:xfrm>
            <a:off x="581190" y="5617691"/>
            <a:ext cx="3664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Printed</a:t>
            </a:r>
            <a:r>
              <a:rPr lang="fr-FR" sz="2400" i="1"/>
              <a:t> part </a:t>
            </a:r>
            <a:r>
              <a:rPr lang="fr-FR" sz="2400" i="1" err="1"/>
              <a:t>with</a:t>
            </a:r>
            <a:r>
              <a:rPr lang="fr-FR" sz="2400" i="1"/>
              <a:t> 3 </a:t>
            </a:r>
            <a:r>
              <a:rPr lang="fr-FR" sz="2400" i="1" err="1"/>
              <a:t>equidistant</a:t>
            </a:r>
            <a:r>
              <a:rPr lang="fr-FR" sz="2400" i="1"/>
              <a:t> </a:t>
            </a:r>
            <a:r>
              <a:rPr lang="fr-FR" sz="2400" i="1" err="1"/>
              <a:t>holes</a:t>
            </a:r>
            <a:endParaRPr lang="fr-FR" sz="2400" i="1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2CEAA16-F172-8068-327F-45974FB7D53F}"/>
              </a:ext>
            </a:extLst>
          </p:cNvPr>
          <p:cNvSpPr txBox="1"/>
          <p:nvPr/>
        </p:nvSpPr>
        <p:spPr>
          <a:xfrm>
            <a:off x="6096000" y="5761976"/>
            <a:ext cx="3664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/>
              <a:t>Bottom </a:t>
            </a:r>
            <a:r>
              <a:rPr lang="fr-FR" sz="2400" i="1" err="1"/>
              <a:t>views</a:t>
            </a:r>
            <a:endParaRPr lang="fr-FR" sz="2400" i="1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A0CAC78-74FC-AAB0-8000-01075D439BAE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139895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B7E7CE1-F787-5D04-3FE9-4E666FE5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Strain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gauges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1ED062-817C-FB11-7C7C-440568D0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15</a:t>
            </a:fld>
            <a:endParaRPr lang="fr-FR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FBAC20-AAE1-3346-404C-0BFDDC2A35E9}"/>
              </a:ext>
            </a:extLst>
          </p:cNvPr>
          <p:cNvSpPr txBox="1"/>
          <p:nvPr/>
        </p:nvSpPr>
        <p:spPr>
          <a:xfrm>
            <a:off x="5056265" y="5898315"/>
            <a:ext cx="207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/>
              <a:t>General </a:t>
            </a:r>
            <a:r>
              <a:rPr lang="fr-FR" sz="2400" i="1" err="1"/>
              <a:t>view</a:t>
            </a:r>
            <a:endParaRPr lang="fr-FR" sz="2400" i="1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E15BEB-1820-34E4-D072-E624465BA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06" y="1523272"/>
            <a:ext cx="5820587" cy="422969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6302B6D-716D-2E1B-C2FD-6ECD55AA6218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742331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B7E7CE1-F787-5D04-3FE9-4E666FE5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204" y="524480"/>
            <a:ext cx="6650991" cy="699407"/>
          </a:xfrm>
        </p:spPr>
        <p:txBody>
          <a:bodyPr/>
          <a:lstStyle/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Strain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gauges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1ED062-817C-FB11-7C7C-440568D0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16</a:t>
            </a:fld>
            <a:endParaRPr lang="fr-FR" noProof="0"/>
          </a:p>
        </p:txBody>
      </p:sp>
      <p:pic>
        <p:nvPicPr>
          <p:cNvPr id="10" name="Image 9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AF402004-F7D9-032D-FB65-DD6CF7F34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46" t="32229" r="23858" b="43690"/>
          <a:stretch/>
        </p:blipFill>
        <p:spPr>
          <a:xfrm rot="5400000">
            <a:off x="5811381" y="2253869"/>
            <a:ext cx="5208977" cy="2452948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62498F-E1E8-234D-747F-B5CFF7A62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4" t="25105" r="15805" b="27398"/>
          <a:stretch/>
        </p:blipFill>
        <p:spPr>
          <a:xfrm rot="5400000">
            <a:off x="-734932" y="2284782"/>
            <a:ext cx="5440099" cy="290417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B535D07-EEB7-4F6F-8C42-98EBA67E335C}"/>
              </a:ext>
            </a:extLst>
          </p:cNvPr>
          <p:cNvCxnSpPr>
            <a:cxnSpLocks/>
          </p:cNvCxnSpPr>
          <p:nvPr/>
        </p:nvCxnSpPr>
        <p:spPr>
          <a:xfrm flipH="1">
            <a:off x="2032000" y="2472267"/>
            <a:ext cx="16086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BFE76E69-6ED8-9F77-AAEE-DDA0ECDF5A67}"/>
              </a:ext>
            </a:extLst>
          </p:cNvPr>
          <p:cNvSpPr txBox="1"/>
          <p:nvPr/>
        </p:nvSpPr>
        <p:spPr>
          <a:xfrm>
            <a:off x="3658148" y="2262048"/>
            <a:ext cx="2452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err="1"/>
              <a:t>Strain</a:t>
            </a:r>
            <a:r>
              <a:rPr lang="fr-FR" sz="2400"/>
              <a:t> gauges </a:t>
            </a:r>
            <a:r>
              <a:rPr lang="fr-FR" sz="2400" err="1"/>
              <a:t>piece</a:t>
            </a:r>
            <a:endParaRPr lang="fr-FR" sz="240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4740672-AC00-6902-2A02-4F5C70C6F5BA}"/>
              </a:ext>
            </a:extLst>
          </p:cNvPr>
          <p:cNvCxnSpPr>
            <a:cxnSpLocks/>
          </p:cNvCxnSpPr>
          <p:nvPr/>
        </p:nvCxnSpPr>
        <p:spPr>
          <a:xfrm flipH="1">
            <a:off x="9131978" y="4531784"/>
            <a:ext cx="6416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93972D5-C0C8-9634-4E19-83967E678227}"/>
              </a:ext>
            </a:extLst>
          </p:cNvPr>
          <p:cNvSpPr txBox="1"/>
          <p:nvPr/>
        </p:nvSpPr>
        <p:spPr>
          <a:xfrm>
            <a:off x="9418446" y="4288113"/>
            <a:ext cx="3046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1 mm </a:t>
            </a:r>
            <a:r>
              <a:rPr lang="fr-FR" sz="2400" err="1"/>
              <a:t>thickness</a:t>
            </a:r>
            <a:r>
              <a:rPr lang="fr-FR" sz="2400"/>
              <a:t> rectangle to put the </a:t>
            </a:r>
            <a:r>
              <a:rPr lang="fr-FR" sz="2400" err="1"/>
              <a:t>strain</a:t>
            </a:r>
            <a:r>
              <a:rPr lang="fr-FR" sz="2400"/>
              <a:t> gauges 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9463F7-23A0-E27A-376D-C7374EBA2EC7}"/>
              </a:ext>
            </a:extLst>
          </p:cNvPr>
          <p:cNvSpPr txBox="1"/>
          <p:nvPr/>
        </p:nvSpPr>
        <p:spPr>
          <a:xfrm>
            <a:off x="6239699" y="6041076"/>
            <a:ext cx="443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err="1"/>
              <a:t>Printed</a:t>
            </a:r>
            <a:r>
              <a:rPr lang="fr-FR" sz="2400" i="1" dirty="0"/>
              <a:t> </a:t>
            </a:r>
            <a:r>
              <a:rPr lang="fr-FR" sz="2400" i="1" dirty="0" err="1"/>
              <a:t>strain</a:t>
            </a:r>
            <a:r>
              <a:rPr lang="fr-FR" sz="2400" i="1" dirty="0"/>
              <a:t> gauges </a:t>
            </a:r>
            <a:r>
              <a:rPr lang="fr-FR" sz="2400" i="1" dirty="0" err="1"/>
              <a:t>piece</a:t>
            </a:r>
            <a:endParaRPr lang="fr-FR" sz="2400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A06F2E-9FF9-7B10-678A-CD07C4473057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3392686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1ED062-817C-FB11-7C7C-440568D0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17</a:t>
            </a:fld>
            <a:endParaRPr lang="fr-FR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4DB7F6-3F1F-667F-EE5F-84A7E196A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28" t="33887" r="15802" b="26448"/>
          <a:stretch/>
        </p:blipFill>
        <p:spPr>
          <a:xfrm rot="5400000">
            <a:off x="5645049" y="2428061"/>
            <a:ext cx="4797976" cy="2657508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62498F-E1E8-234D-747F-B5CFF7A62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4" t="25105" r="15805" b="27398"/>
          <a:stretch/>
        </p:blipFill>
        <p:spPr>
          <a:xfrm rot="5400000">
            <a:off x="-734932" y="2284782"/>
            <a:ext cx="5440099" cy="290417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B535D07-EEB7-4F6F-8C42-98EBA67E335C}"/>
              </a:ext>
            </a:extLst>
          </p:cNvPr>
          <p:cNvCxnSpPr>
            <a:cxnSpLocks/>
          </p:cNvCxnSpPr>
          <p:nvPr/>
        </p:nvCxnSpPr>
        <p:spPr>
          <a:xfrm flipH="1">
            <a:off x="2032000" y="2472267"/>
            <a:ext cx="16086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BFE76E69-6ED8-9F77-AAEE-DDA0ECDF5A67}"/>
              </a:ext>
            </a:extLst>
          </p:cNvPr>
          <p:cNvSpPr txBox="1"/>
          <p:nvPr/>
        </p:nvSpPr>
        <p:spPr>
          <a:xfrm>
            <a:off x="3632570" y="2130740"/>
            <a:ext cx="2463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err="1"/>
              <a:t>Strain</a:t>
            </a:r>
            <a:r>
              <a:rPr lang="fr-FR" sz="2400"/>
              <a:t> gauges </a:t>
            </a:r>
            <a:r>
              <a:rPr lang="fr-FR" sz="2400" err="1"/>
              <a:t>piece</a:t>
            </a:r>
            <a:endParaRPr lang="fr-FR" sz="240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11EC365-0A84-D610-CC5C-BC2C5E9921F6}"/>
              </a:ext>
            </a:extLst>
          </p:cNvPr>
          <p:cNvCxnSpPr>
            <a:cxnSpLocks/>
          </p:cNvCxnSpPr>
          <p:nvPr/>
        </p:nvCxnSpPr>
        <p:spPr>
          <a:xfrm flipH="1" flipV="1">
            <a:off x="8763000" y="4559300"/>
            <a:ext cx="1171732" cy="3048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74C4C47F-D1D0-0B93-83AE-1AB022418219}"/>
              </a:ext>
            </a:extLst>
          </p:cNvPr>
          <p:cNvSpPr txBox="1"/>
          <p:nvPr/>
        </p:nvSpPr>
        <p:spPr>
          <a:xfrm>
            <a:off x="9801382" y="4448602"/>
            <a:ext cx="243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Hole </a:t>
            </a:r>
            <a:r>
              <a:rPr lang="fr-FR" sz="2400" err="1"/>
              <a:t>connecting</a:t>
            </a:r>
            <a:r>
              <a:rPr lang="fr-FR" sz="2400"/>
              <a:t> the </a:t>
            </a:r>
            <a:r>
              <a:rPr lang="fr-FR" sz="2400" err="1"/>
              <a:t>sensors</a:t>
            </a:r>
            <a:endParaRPr lang="fr-FR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37D28A-689C-7D03-D349-2486C59FFE86}"/>
              </a:ext>
            </a:extLst>
          </p:cNvPr>
          <p:cNvSpPr txBox="1"/>
          <p:nvPr/>
        </p:nvSpPr>
        <p:spPr>
          <a:xfrm>
            <a:off x="5835279" y="6109156"/>
            <a:ext cx="443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Printed</a:t>
            </a:r>
            <a:r>
              <a:rPr lang="fr-FR" sz="2400" i="1"/>
              <a:t> </a:t>
            </a:r>
            <a:r>
              <a:rPr lang="fr-FR" sz="2400" i="1" err="1"/>
              <a:t>strain</a:t>
            </a:r>
            <a:r>
              <a:rPr lang="fr-FR" sz="2400" i="1"/>
              <a:t> gauges </a:t>
            </a:r>
            <a:r>
              <a:rPr lang="fr-FR" sz="2400" i="1" err="1"/>
              <a:t>piece</a:t>
            </a:r>
            <a:endParaRPr lang="fr-FR" sz="2400" i="1"/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41C3A4E-C9D6-09F1-4818-D2C3EF385454}"/>
              </a:ext>
            </a:extLst>
          </p:cNvPr>
          <p:cNvSpPr txBox="1">
            <a:spLocks/>
          </p:cNvSpPr>
          <p:nvPr/>
        </p:nvSpPr>
        <p:spPr>
          <a:xfrm>
            <a:off x="3535940" y="526151"/>
            <a:ext cx="6650991" cy="699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Strain</a:t>
            </a:r>
            <a:r>
              <a:rPr lang="fr-FR" dirty="0"/>
              <a:t> 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gauges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5AAD938-46B7-5F6A-54D8-1BEEF66AB638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42526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3760F14-3479-EB30-4261-488C43C3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596" y="719191"/>
            <a:ext cx="6650991" cy="699407"/>
          </a:xfrm>
        </p:spPr>
        <p:txBody>
          <a:bodyPr/>
          <a:lstStyle/>
          <a:p>
            <a:pPr algn="ctr"/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Ultrasonic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transducer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BF2E4A-FE5F-B7D4-99D2-2F1B4816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18</a:t>
            </a:fld>
            <a:endParaRPr lang="fr-FR" noProof="0"/>
          </a:p>
        </p:txBody>
      </p:sp>
      <p:pic>
        <p:nvPicPr>
          <p:cNvPr id="14" name="Image 13" descr="Une image contenant équipement électronique, projecteur&#10;&#10;Description générée automatiquement">
            <a:extLst>
              <a:ext uri="{FF2B5EF4-FFF2-40B4-BE49-F238E27FC236}">
                <a16:creationId xmlns:a16="http://schemas.microsoft.com/office/drawing/2014/main" id="{E47402B5-9CB4-424B-486C-55FD8C5F3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6" t="36343" r="35665" b="27453"/>
          <a:stretch/>
        </p:blipFill>
        <p:spPr>
          <a:xfrm rot="5400000">
            <a:off x="760118" y="1972271"/>
            <a:ext cx="3161376" cy="416116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3C6476F-3959-B1A6-9243-ADFD74049989}"/>
              </a:ext>
            </a:extLst>
          </p:cNvPr>
          <p:cNvSpPr txBox="1"/>
          <p:nvPr/>
        </p:nvSpPr>
        <p:spPr>
          <a:xfrm>
            <a:off x="10721564" y="4573559"/>
            <a:ext cx="1421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Hole for </a:t>
            </a:r>
            <a:r>
              <a:rPr lang="fr-FR" err="1"/>
              <a:t>negative</a:t>
            </a:r>
            <a:r>
              <a:rPr lang="fr-FR"/>
              <a:t> pressure </a:t>
            </a:r>
          </a:p>
        </p:txBody>
      </p:sp>
      <p:pic>
        <p:nvPicPr>
          <p:cNvPr id="21" name="Image 20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C281FFD9-C79B-FA6D-185E-AD590701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60" t="24543" r="55951" b="53431"/>
          <a:stretch/>
        </p:blipFill>
        <p:spPr>
          <a:xfrm>
            <a:off x="5763507" y="2597527"/>
            <a:ext cx="4733142" cy="2988958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FB1FBBE-D471-9C0A-D6CD-3ECA1AC4E7A4}"/>
              </a:ext>
            </a:extLst>
          </p:cNvPr>
          <p:cNvCxnSpPr>
            <a:cxnSpLocks/>
          </p:cNvCxnSpPr>
          <p:nvPr/>
        </p:nvCxnSpPr>
        <p:spPr>
          <a:xfrm flipH="1" flipV="1">
            <a:off x="7184571" y="4934857"/>
            <a:ext cx="3529788" cy="36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79091FB-7C16-2BD5-F905-D04AE35B9CEC}"/>
              </a:ext>
            </a:extLst>
          </p:cNvPr>
          <p:cNvCxnSpPr>
            <a:cxnSpLocks/>
          </p:cNvCxnSpPr>
          <p:nvPr/>
        </p:nvCxnSpPr>
        <p:spPr>
          <a:xfrm flipH="1">
            <a:off x="6952343" y="3795306"/>
            <a:ext cx="37620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AA14E3F-81BB-07C4-3DFE-C834C65D857C}"/>
              </a:ext>
            </a:extLst>
          </p:cNvPr>
          <p:cNvSpPr txBox="1"/>
          <p:nvPr/>
        </p:nvSpPr>
        <p:spPr>
          <a:xfrm>
            <a:off x="10608077" y="3276870"/>
            <a:ext cx="1690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Empty</a:t>
            </a:r>
            <a:r>
              <a:rPr lang="fr-FR"/>
              <a:t> part for the </a:t>
            </a:r>
            <a:r>
              <a:rPr lang="fr-FR" err="1"/>
              <a:t>motor</a:t>
            </a:r>
            <a:r>
              <a:rPr lang="fr-FR"/>
              <a:t> part or the </a:t>
            </a:r>
            <a:r>
              <a:rPr lang="fr-FR" err="1"/>
              <a:t>strain</a:t>
            </a:r>
            <a:r>
              <a:rPr lang="fr-FR"/>
              <a:t> gauges part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C3D8CFD-356B-96C5-F6C3-8A9C36DDEB4E}"/>
              </a:ext>
            </a:extLst>
          </p:cNvPr>
          <p:cNvSpPr txBox="1"/>
          <p:nvPr/>
        </p:nvSpPr>
        <p:spPr>
          <a:xfrm>
            <a:off x="4638191" y="3472140"/>
            <a:ext cx="116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Hollow</a:t>
            </a:r>
            <a:r>
              <a:rPr lang="fr-FR"/>
              <a:t> </a:t>
            </a:r>
            <a:r>
              <a:rPr lang="fr-FR" err="1"/>
              <a:t>cylinder</a:t>
            </a:r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6C878E8-C433-60BD-6E17-B4C27BF347FD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1633758" y="3795306"/>
            <a:ext cx="300443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re 2">
            <a:extLst>
              <a:ext uri="{FF2B5EF4-FFF2-40B4-BE49-F238E27FC236}">
                <a16:creationId xmlns:a16="http://schemas.microsoft.com/office/drawing/2014/main" id="{FFC7E291-F5AC-6334-A3E8-9F4F5DEB938E}"/>
              </a:ext>
            </a:extLst>
          </p:cNvPr>
          <p:cNvSpPr txBox="1">
            <a:spLocks/>
          </p:cNvSpPr>
          <p:nvPr/>
        </p:nvSpPr>
        <p:spPr>
          <a:xfrm>
            <a:off x="702582" y="1105787"/>
            <a:ext cx="4008755" cy="699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 err="1">
                <a:solidFill>
                  <a:schemeClr val="tx1"/>
                </a:solidFill>
              </a:rPr>
              <a:t>Transducer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mounting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piece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F8C5217-9B70-693D-85D8-C002376B9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1" t="15380" r="3594" b="20284"/>
          <a:stretch/>
        </p:blipFill>
        <p:spPr>
          <a:xfrm>
            <a:off x="8672088" y="608754"/>
            <a:ext cx="3411321" cy="186340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82E1EAA-54DC-2CED-90FB-BCB178CB3095}"/>
              </a:ext>
            </a:extLst>
          </p:cNvPr>
          <p:cNvSpPr txBox="1"/>
          <p:nvPr/>
        </p:nvSpPr>
        <p:spPr>
          <a:xfrm>
            <a:off x="508687" y="5752213"/>
            <a:ext cx="3664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/>
              <a:t>Bottom </a:t>
            </a:r>
            <a:r>
              <a:rPr lang="fr-FR" sz="2000" i="1" err="1"/>
              <a:t>view</a:t>
            </a:r>
            <a:endParaRPr lang="fr-FR" sz="2000" i="1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EBB13C-E906-A5C3-FA2C-2FD4CF74E04B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5EB1A89-A6F9-0FC5-BFD7-7B589C7E2454}"/>
              </a:ext>
            </a:extLst>
          </p:cNvPr>
          <p:cNvSpPr txBox="1"/>
          <p:nvPr/>
        </p:nvSpPr>
        <p:spPr>
          <a:xfrm>
            <a:off x="6807331" y="5638072"/>
            <a:ext cx="3664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err="1"/>
              <a:t>Loading</a:t>
            </a:r>
            <a:r>
              <a:rPr lang="fr-FR" sz="2000" i="1"/>
              <a:t> part</a:t>
            </a:r>
          </a:p>
        </p:txBody>
      </p:sp>
    </p:spTree>
    <p:extLst>
      <p:ext uri="{BB962C8B-B14F-4D97-AF65-F5344CB8AC3E}">
        <p14:creationId xmlns:p14="http://schemas.microsoft.com/office/powerpoint/2010/main" val="200382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3760F14-3479-EB30-4261-488C43C3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134" y="569291"/>
            <a:ext cx="6650991" cy="699407"/>
          </a:xfrm>
        </p:spPr>
        <p:txBody>
          <a:bodyPr/>
          <a:lstStyle/>
          <a:p>
            <a:pPr algn="ctr"/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Ultrasonic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transducer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BF2E4A-FE5F-B7D4-99D2-2F1B4816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19</a:t>
            </a:fld>
            <a:endParaRPr lang="fr-FR" noProof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C6476F-3959-B1A6-9243-ADFD74049989}"/>
              </a:ext>
            </a:extLst>
          </p:cNvPr>
          <p:cNvSpPr txBox="1"/>
          <p:nvPr/>
        </p:nvSpPr>
        <p:spPr>
          <a:xfrm>
            <a:off x="5762777" y="5120673"/>
            <a:ext cx="2686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err="1"/>
              <a:t>Shielding</a:t>
            </a:r>
            <a:endParaRPr lang="fr-FR" sz="200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C3D8CFD-356B-96C5-F6C3-8A9C36DDEB4E}"/>
              </a:ext>
            </a:extLst>
          </p:cNvPr>
          <p:cNvSpPr txBox="1"/>
          <p:nvPr/>
        </p:nvSpPr>
        <p:spPr>
          <a:xfrm>
            <a:off x="3092607" y="5753706"/>
            <a:ext cx="2686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/>
              <a:t>Ultrasonic</a:t>
            </a:r>
            <a:r>
              <a:rPr lang="fr-FR" sz="2000" i="1" dirty="0"/>
              <a:t> </a:t>
            </a:r>
            <a:r>
              <a:rPr lang="fr-FR" sz="2000" i="1" dirty="0" err="1"/>
              <a:t>transducer</a:t>
            </a:r>
            <a:r>
              <a:rPr lang="fr-FR" sz="2000" i="1" dirty="0"/>
              <a:t> in the cup</a:t>
            </a:r>
          </a:p>
        </p:txBody>
      </p:sp>
      <p:sp>
        <p:nvSpPr>
          <p:cNvPr id="38" name="Titre 2">
            <a:extLst>
              <a:ext uri="{FF2B5EF4-FFF2-40B4-BE49-F238E27FC236}">
                <a16:creationId xmlns:a16="http://schemas.microsoft.com/office/drawing/2014/main" id="{FFC7E291-F5AC-6334-A3E8-9F4F5DEB938E}"/>
              </a:ext>
            </a:extLst>
          </p:cNvPr>
          <p:cNvSpPr txBox="1">
            <a:spLocks/>
          </p:cNvSpPr>
          <p:nvPr/>
        </p:nvSpPr>
        <p:spPr>
          <a:xfrm>
            <a:off x="562048" y="940911"/>
            <a:ext cx="4008755" cy="699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err="1">
                <a:solidFill>
                  <a:schemeClr val="tx1"/>
                </a:solidFill>
              </a:rPr>
              <a:t>Ultrasonic</a:t>
            </a:r>
            <a:r>
              <a:rPr lang="fr-FR" sz="2000">
                <a:solidFill>
                  <a:schemeClr val="tx1"/>
                </a:solidFill>
              </a:rPr>
              <a:t> </a:t>
            </a:r>
            <a:r>
              <a:rPr lang="fr-FR" sz="2000" err="1">
                <a:solidFill>
                  <a:schemeClr val="tx1"/>
                </a:solidFill>
              </a:rPr>
              <a:t>transducer</a:t>
            </a:r>
            <a:r>
              <a:rPr lang="fr-FR" sz="2000">
                <a:solidFill>
                  <a:schemeClr val="tx1"/>
                </a:solidFill>
              </a:rPr>
              <a:t> cup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705EEE-AF61-6401-D7BE-8880279DEE3C}"/>
              </a:ext>
            </a:extLst>
          </p:cNvPr>
          <p:cNvSpPr txBox="1"/>
          <p:nvPr/>
        </p:nvSpPr>
        <p:spPr>
          <a:xfrm>
            <a:off x="9064099" y="5674322"/>
            <a:ext cx="2686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Hole for the coaxial </a:t>
            </a:r>
            <a:r>
              <a:rPr lang="fr-FR" sz="2000" err="1"/>
              <a:t>cable</a:t>
            </a:r>
            <a:endParaRPr lang="fr-FR" sz="2000"/>
          </a:p>
        </p:txBody>
      </p:sp>
      <p:pic>
        <p:nvPicPr>
          <p:cNvPr id="39" name="Image 38" descr="Une image contenant mur&#10;&#10;Description générée automatiquement">
            <a:extLst>
              <a:ext uri="{FF2B5EF4-FFF2-40B4-BE49-F238E27FC236}">
                <a16:creationId xmlns:a16="http://schemas.microsoft.com/office/drawing/2014/main" id="{66CF110C-AA76-2680-CA72-38412C393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66" t="33906" r="37512" b="38616"/>
          <a:stretch/>
        </p:blipFill>
        <p:spPr>
          <a:xfrm rot="5400000">
            <a:off x="384779" y="2293174"/>
            <a:ext cx="2545038" cy="264909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24D8459-A7B9-6378-4692-A37AA9A22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80" t="21358" r="43708" b="30804"/>
          <a:stretch/>
        </p:blipFill>
        <p:spPr>
          <a:xfrm>
            <a:off x="8538788" y="1340064"/>
            <a:ext cx="3357644" cy="4171463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FB1FBBE-D471-9C0A-D6CD-3ECA1AC4E7A4}"/>
              </a:ext>
            </a:extLst>
          </p:cNvPr>
          <p:cNvCxnSpPr>
            <a:cxnSpLocks/>
          </p:cNvCxnSpPr>
          <p:nvPr/>
        </p:nvCxnSpPr>
        <p:spPr>
          <a:xfrm flipV="1">
            <a:off x="10115682" y="4456689"/>
            <a:ext cx="729030" cy="11269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A6C4C1C7-35AF-5A13-A05A-C53DEF7264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60" t="33956" r="34591" b="34229"/>
          <a:stretch/>
        </p:blipFill>
        <p:spPr>
          <a:xfrm rot="5400000">
            <a:off x="5786273" y="2306496"/>
            <a:ext cx="2596459" cy="2611688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31C45D5-A52D-33BD-8DA5-9DD3EFA04D07}"/>
              </a:ext>
            </a:extLst>
          </p:cNvPr>
          <p:cNvCxnSpPr>
            <a:cxnSpLocks/>
          </p:cNvCxnSpPr>
          <p:nvPr/>
        </p:nvCxnSpPr>
        <p:spPr>
          <a:xfrm flipH="1" flipV="1">
            <a:off x="6804826" y="3814808"/>
            <a:ext cx="279676" cy="13211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40F6E4EE-9665-FCBA-169F-E9D6A213C6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75" t="31062" r="30871" b="51724"/>
          <a:stretch/>
        </p:blipFill>
        <p:spPr>
          <a:xfrm rot="5400000">
            <a:off x="2418257" y="2580726"/>
            <a:ext cx="3923992" cy="246816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B56A688-7EA4-E5C5-7676-5C8210CD75C7}"/>
              </a:ext>
            </a:extLst>
          </p:cNvPr>
          <p:cNvSpPr txBox="1"/>
          <p:nvPr/>
        </p:nvSpPr>
        <p:spPr>
          <a:xfrm>
            <a:off x="377957" y="4967803"/>
            <a:ext cx="2686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err="1"/>
              <a:t>Ultrasonic</a:t>
            </a:r>
            <a:r>
              <a:rPr lang="fr-FR" sz="2000" i="1"/>
              <a:t> </a:t>
            </a:r>
            <a:r>
              <a:rPr lang="fr-FR" sz="2000" i="1" err="1"/>
              <a:t>transducer</a:t>
            </a:r>
            <a:r>
              <a:rPr lang="fr-FR" sz="2000" i="1"/>
              <a:t> cup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3C787D2-1FD4-D3E2-A840-E3E769913389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187362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05306C3-877B-1F5A-570B-CEE9B291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31" y="702156"/>
            <a:ext cx="11029616" cy="586998"/>
          </a:xfrm>
        </p:spPr>
        <p:txBody>
          <a:bodyPr/>
          <a:lstStyle/>
          <a:p>
            <a:r>
              <a:rPr lang="fr-FR" dirty="0"/>
              <a:t>OUTLINE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B46076-5E4E-6585-C3BB-FDB926BC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fr-FR" noProof="0" smtClean="0"/>
              <a:pPr rtl="0">
                <a:spcAft>
                  <a:spcPts val="600"/>
                </a:spcAft>
              </a:pPr>
              <a:t>2</a:t>
            </a:fld>
            <a:endParaRPr lang="fr-FR" noProof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0E1741-1F67-CB6E-F891-CA7BBA868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851" y="1214676"/>
            <a:ext cx="4770297" cy="5510655"/>
          </a:xfrm>
        </p:spPr>
        <p:txBody>
          <a:bodyPr>
            <a:normAutofit fontScale="85000" lnSpcReduction="20000"/>
          </a:bodyPr>
          <a:lstStyle/>
          <a:p>
            <a:pPr rtl="0"/>
            <a:r>
              <a:rPr lang="fr-FR" sz="3400" b="1" dirty="0"/>
              <a:t>Introduction</a:t>
            </a:r>
          </a:p>
          <a:p>
            <a:pPr rtl="0"/>
            <a:r>
              <a:rPr lang="fr-FR" sz="3400" b="1" dirty="0"/>
              <a:t>Design </a:t>
            </a:r>
            <a:r>
              <a:rPr lang="fr-FR" sz="3400" b="1" dirty="0" err="1"/>
              <a:t>specifications</a:t>
            </a:r>
            <a:r>
              <a:rPr lang="fr-FR" sz="3400" b="1" dirty="0">
                <a:solidFill>
                  <a:schemeClr val="tx1"/>
                </a:solidFill>
              </a:rPr>
              <a:t> </a:t>
            </a:r>
            <a:endParaRPr lang="fr-FR" sz="2300" dirty="0"/>
          </a:p>
          <a:p>
            <a:pPr lvl="1"/>
            <a:r>
              <a:rPr lang="fr-FR" sz="2300" dirty="0" err="1"/>
              <a:t>Previous</a:t>
            </a:r>
            <a:r>
              <a:rPr lang="fr-FR" sz="2300" dirty="0"/>
              <a:t> design</a:t>
            </a:r>
          </a:p>
          <a:p>
            <a:pPr lvl="1"/>
            <a:r>
              <a:rPr lang="fr-FR" sz="2300" dirty="0"/>
              <a:t>Novel design</a:t>
            </a:r>
          </a:p>
          <a:p>
            <a:pPr rtl="0"/>
            <a:r>
              <a:rPr lang="fr-FR" sz="3400" b="1" dirty="0" err="1"/>
              <a:t>Mechanical</a:t>
            </a:r>
            <a:r>
              <a:rPr lang="fr-FR" sz="3400" b="1" dirty="0"/>
              <a:t> design</a:t>
            </a:r>
          </a:p>
          <a:p>
            <a:pPr marL="744538" indent="-304800" rtl="0"/>
            <a:r>
              <a:rPr lang="fr-FR" sz="2300" dirty="0" err="1"/>
              <a:t>Motor</a:t>
            </a:r>
            <a:r>
              <a:rPr lang="fr-FR" sz="2300" dirty="0"/>
              <a:t> </a:t>
            </a:r>
            <a:r>
              <a:rPr lang="fr-FR" sz="2300" dirty="0" err="1"/>
              <a:t>piece</a:t>
            </a:r>
            <a:endParaRPr lang="fr-FR" sz="2300" dirty="0"/>
          </a:p>
          <a:p>
            <a:pPr marL="744538" indent="-304800" rtl="0"/>
            <a:r>
              <a:rPr lang="fr-FR" sz="2300" dirty="0" err="1"/>
              <a:t>Movement</a:t>
            </a:r>
            <a:r>
              <a:rPr lang="fr-FR" sz="2300" dirty="0"/>
              <a:t> transmission </a:t>
            </a:r>
            <a:r>
              <a:rPr lang="fr-FR" sz="2300" dirty="0" err="1"/>
              <a:t>piece</a:t>
            </a:r>
            <a:endParaRPr lang="fr-FR" sz="2300" dirty="0"/>
          </a:p>
          <a:p>
            <a:pPr marL="744538" indent="-304800"/>
            <a:r>
              <a:rPr lang="fr-FR" sz="2300" dirty="0" err="1"/>
              <a:t>Strain</a:t>
            </a:r>
            <a:r>
              <a:rPr lang="fr-FR" sz="2300" dirty="0"/>
              <a:t> gauges </a:t>
            </a:r>
            <a:r>
              <a:rPr lang="fr-FR" sz="2300" dirty="0" err="1"/>
              <a:t>piece</a:t>
            </a:r>
            <a:endParaRPr lang="fr-FR" sz="2300" dirty="0"/>
          </a:p>
          <a:p>
            <a:pPr marL="744538" indent="-304800"/>
            <a:r>
              <a:rPr lang="fr-FR" sz="2300" dirty="0" err="1"/>
              <a:t>Ultrasonic</a:t>
            </a:r>
            <a:r>
              <a:rPr lang="fr-FR" sz="2300" dirty="0"/>
              <a:t> </a:t>
            </a:r>
            <a:r>
              <a:rPr lang="fr-FR" sz="2300" dirty="0" err="1"/>
              <a:t>transducer</a:t>
            </a:r>
            <a:r>
              <a:rPr lang="fr-FR" sz="2300" dirty="0"/>
              <a:t> </a:t>
            </a:r>
            <a:r>
              <a:rPr lang="fr-FR" sz="2300" dirty="0" err="1"/>
              <a:t>pieces</a:t>
            </a:r>
            <a:endParaRPr lang="fr-FR" sz="2300" dirty="0"/>
          </a:p>
          <a:p>
            <a:pPr rtl="0"/>
            <a:r>
              <a:rPr lang="fr-FR" sz="3400" b="1" dirty="0"/>
              <a:t>Future </a:t>
            </a:r>
            <a:r>
              <a:rPr lang="fr-FR" sz="3400" b="1" dirty="0" err="1"/>
              <a:t>steps</a:t>
            </a:r>
            <a:endParaRPr lang="fr-FR" sz="3400" b="1" dirty="0"/>
          </a:p>
          <a:p>
            <a:pPr lvl="1"/>
            <a:r>
              <a:rPr lang="fr-FR" sz="2300" dirty="0" err="1"/>
              <a:t>Electrical</a:t>
            </a:r>
            <a:r>
              <a:rPr lang="fr-FR" sz="2300" dirty="0"/>
              <a:t> part</a:t>
            </a:r>
          </a:p>
          <a:p>
            <a:pPr lvl="1"/>
            <a:r>
              <a:rPr lang="fr-FR" sz="2300" dirty="0"/>
              <a:t>Novel </a:t>
            </a:r>
            <a:r>
              <a:rPr lang="fr-FR" sz="2300" dirty="0" err="1"/>
              <a:t>device</a:t>
            </a:r>
            <a:r>
              <a:rPr lang="fr-FR" sz="2300" dirty="0"/>
              <a:t> </a:t>
            </a:r>
            <a:r>
              <a:rPr lang="fr-FR" sz="2300" dirty="0" err="1"/>
              <a:t>assembly</a:t>
            </a:r>
            <a:r>
              <a:rPr lang="fr-FR" sz="2300" dirty="0"/>
              <a:t> and </a:t>
            </a:r>
            <a:r>
              <a:rPr lang="fr-FR" sz="2300" dirty="0" err="1"/>
              <a:t>verifications</a:t>
            </a:r>
            <a:endParaRPr lang="fr-FR" sz="2300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E97A7B-ABF3-9C61-3F56-5BFEDEE2CCA6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1709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3760F14-3479-EB30-4261-488C43C3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134" y="643548"/>
            <a:ext cx="6650991" cy="699407"/>
          </a:xfrm>
        </p:spPr>
        <p:txBody>
          <a:bodyPr/>
          <a:lstStyle/>
          <a:p>
            <a:pPr algn="ctr"/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Ultrasonic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transducer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BF2E4A-FE5F-B7D4-99D2-2F1B4816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20</a:t>
            </a:fld>
            <a:endParaRPr lang="fr-FR" noProof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C3D8CFD-356B-96C5-F6C3-8A9C36DDEB4E}"/>
              </a:ext>
            </a:extLst>
          </p:cNvPr>
          <p:cNvSpPr txBox="1"/>
          <p:nvPr/>
        </p:nvSpPr>
        <p:spPr>
          <a:xfrm>
            <a:off x="9505949" y="2820604"/>
            <a:ext cx="2686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Cap</a:t>
            </a:r>
            <a:endParaRPr lang="fr-FR"/>
          </a:p>
        </p:txBody>
      </p:sp>
      <p:sp>
        <p:nvSpPr>
          <p:cNvPr id="38" name="Titre 2">
            <a:extLst>
              <a:ext uri="{FF2B5EF4-FFF2-40B4-BE49-F238E27FC236}">
                <a16:creationId xmlns:a16="http://schemas.microsoft.com/office/drawing/2014/main" id="{FFC7E291-F5AC-6334-A3E8-9F4F5DEB938E}"/>
              </a:ext>
            </a:extLst>
          </p:cNvPr>
          <p:cNvSpPr txBox="1">
            <a:spLocks/>
          </p:cNvSpPr>
          <p:nvPr/>
        </p:nvSpPr>
        <p:spPr>
          <a:xfrm>
            <a:off x="702582" y="1086737"/>
            <a:ext cx="4008755" cy="699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err="1">
                <a:solidFill>
                  <a:schemeClr val="tx1"/>
                </a:solidFill>
              </a:rPr>
              <a:t>Ultrasonic</a:t>
            </a:r>
            <a:r>
              <a:rPr lang="fr-FR" sz="2000">
                <a:solidFill>
                  <a:schemeClr val="tx1"/>
                </a:solidFill>
              </a:rPr>
              <a:t> </a:t>
            </a:r>
            <a:r>
              <a:rPr lang="fr-FR" sz="2000" err="1">
                <a:solidFill>
                  <a:schemeClr val="tx1"/>
                </a:solidFill>
              </a:rPr>
              <a:t>transducer</a:t>
            </a:r>
            <a:r>
              <a:rPr lang="fr-FR" sz="2000">
                <a:solidFill>
                  <a:schemeClr val="tx1"/>
                </a:solidFill>
              </a:rPr>
              <a:t> cup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298DCB-8BE3-D285-3A29-AE99D0D98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5" t="16264" r="30752" b="29628"/>
          <a:stretch/>
        </p:blipFill>
        <p:spPr>
          <a:xfrm>
            <a:off x="2058698" y="1932678"/>
            <a:ext cx="2174656" cy="3687054"/>
          </a:xfrm>
          <a:prstGeom prst="rect">
            <a:avLst/>
          </a:prstGeom>
        </p:spPr>
      </p:pic>
      <p:pic>
        <p:nvPicPr>
          <p:cNvPr id="13" name="Image 12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B78C63A4-60A9-9F11-4A11-9FE6EAE0D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2" t="20938" r="25422" b="44000"/>
          <a:stretch/>
        </p:blipFill>
        <p:spPr>
          <a:xfrm rot="10800000">
            <a:off x="5690679" y="2051975"/>
            <a:ext cx="4328323" cy="3603068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CD7237-C067-8551-6460-A505A5A96CA1}"/>
              </a:ext>
            </a:extLst>
          </p:cNvPr>
          <p:cNvCxnSpPr>
            <a:cxnSpLocks/>
          </p:cNvCxnSpPr>
          <p:nvPr/>
        </p:nvCxnSpPr>
        <p:spPr>
          <a:xfrm flipH="1" flipV="1">
            <a:off x="6705600" y="3776205"/>
            <a:ext cx="38527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2F7C352-DD66-8C44-1889-ACB952BCFA85}"/>
              </a:ext>
            </a:extLst>
          </p:cNvPr>
          <p:cNvSpPr txBox="1"/>
          <p:nvPr/>
        </p:nvSpPr>
        <p:spPr>
          <a:xfrm>
            <a:off x="9790482" y="3589233"/>
            <a:ext cx="2686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Spring</a:t>
            </a:r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F242D68-667F-F8B4-AA54-58A65FCE1B82}"/>
              </a:ext>
            </a:extLst>
          </p:cNvPr>
          <p:cNvCxnSpPr>
            <a:cxnSpLocks/>
          </p:cNvCxnSpPr>
          <p:nvPr/>
        </p:nvCxnSpPr>
        <p:spPr>
          <a:xfrm flipH="1">
            <a:off x="6956574" y="3005270"/>
            <a:ext cx="34447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9C2FAAA-A086-2FBA-89F6-4F0286F70E89}"/>
              </a:ext>
            </a:extLst>
          </p:cNvPr>
          <p:cNvSpPr txBox="1"/>
          <p:nvPr/>
        </p:nvSpPr>
        <p:spPr>
          <a:xfrm>
            <a:off x="896362" y="5713226"/>
            <a:ext cx="443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Printed</a:t>
            </a:r>
            <a:r>
              <a:rPr lang="fr-FR" sz="2400" i="1"/>
              <a:t> </a:t>
            </a:r>
            <a:r>
              <a:rPr lang="fr-FR" sz="2400" i="1" err="1"/>
              <a:t>ultrasonic</a:t>
            </a:r>
            <a:r>
              <a:rPr lang="fr-FR" sz="2400" i="1"/>
              <a:t> </a:t>
            </a:r>
            <a:r>
              <a:rPr lang="fr-FR" sz="2400" i="1" err="1"/>
              <a:t>transducer</a:t>
            </a:r>
            <a:r>
              <a:rPr lang="fr-FR" sz="2400" i="1"/>
              <a:t> cup </a:t>
            </a:r>
            <a:r>
              <a:rPr lang="fr-FR" sz="2400" i="1" err="1"/>
              <a:t>with</a:t>
            </a:r>
            <a:r>
              <a:rPr lang="fr-FR" sz="2400" i="1"/>
              <a:t> the </a:t>
            </a:r>
            <a:r>
              <a:rPr lang="fr-FR" sz="2400" i="1" err="1"/>
              <a:t>spring</a:t>
            </a:r>
            <a:endParaRPr lang="fr-FR" sz="2400" i="1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EE2851-C816-3299-58DD-BED1513896AF}"/>
              </a:ext>
            </a:extLst>
          </p:cNvPr>
          <p:cNvSpPr txBox="1"/>
          <p:nvPr/>
        </p:nvSpPr>
        <p:spPr>
          <a:xfrm>
            <a:off x="5727331" y="5748869"/>
            <a:ext cx="443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Printed</a:t>
            </a:r>
            <a:r>
              <a:rPr lang="fr-FR" sz="2400" i="1"/>
              <a:t> </a:t>
            </a:r>
            <a:r>
              <a:rPr lang="fr-FR" sz="2400" i="1" err="1"/>
              <a:t>loading</a:t>
            </a:r>
            <a:r>
              <a:rPr lang="fr-FR" sz="2400" i="1"/>
              <a:t> part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4BB40E1-AB6B-ED80-E7EE-54265CF69D18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260238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3760F14-3479-EB30-4261-488C43C3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134" y="902071"/>
            <a:ext cx="6650991" cy="699407"/>
          </a:xfrm>
        </p:spPr>
        <p:txBody>
          <a:bodyPr/>
          <a:lstStyle/>
          <a:p>
            <a:pPr algn="ctr"/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Ultrasonic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transducer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BF2E4A-FE5F-B7D4-99D2-2F1B4816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21</a:t>
            </a:fld>
            <a:endParaRPr lang="fr-FR" noProof="0"/>
          </a:p>
        </p:txBody>
      </p:sp>
      <p:pic>
        <p:nvPicPr>
          <p:cNvPr id="8" name="Enregistrement d’écran 7">
            <a:hlinkClick r:id="" action="ppaction://media"/>
            <a:extLst>
              <a:ext uri="{FF2B5EF4-FFF2-40B4-BE49-F238E27FC236}">
                <a16:creationId xmlns:a16="http://schemas.microsoft.com/office/drawing/2014/main" id="{49B29698-0C14-3D1B-C3D5-947F83993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161" r="9633" b="4638"/>
          <a:stretch/>
        </p:blipFill>
        <p:spPr>
          <a:xfrm>
            <a:off x="448563" y="2296267"/>
            <a:ext cx="5656074" cy="35019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59E0BB-0C7E-7CDE-21E8-5DD5F45C48AC}"/>
              </a:ext>
            </a:extLst>
          </p:cNvPr>
          <p:cNvSpPr txBox="1"/>
          <p:nvPr/>
        </p:nvSpPr>
        <p:spPr>
          <a:xfrm>
            <a:off x="7214909" y="3677957"/>
            <a:ext cx="508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err="1"/>
              <a:t>Transducer</a:t>
            </a:r>
            <a:r>
              <a:rPr lang="fr-FR" sz="2400" i="1"/>
              <a:t> </a:t>
            </a:r>
            <a:r>
              <a:rPr lang="fr-FR" sz="2400" i="1" err="1"/>
              <a:t>mounting</a:t>
            </a:r>
            <a:r>
              <a:rPr lang="fr-FR" sz="2400" i="1"/>
              <a:t> </a:t>
            </a:r>
            <a:r>
              <a:rPr lang="fr-FR" sz="2400" i="1" err="1"/>
              <a:t>piece</a:t>
            </a:r>
            <a:r>
              <a:rPr lang="fr-FR" sz="2400" i="1"/>
              <a:t> and </a:t>
            </a:r>
            <a:r>
              <a:rPr lang="fr-FR" sz="2400" i="1" err="1"/>
              <a:t>its</a:t>
            </a:r>
            <a:r>
              <a:rPr lang="fr-FR" sz="2400" i="1"/>
              <a:t> cap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C8CBEF-2A7D-2641-5022-4F847D201A83}"/>
              </a:ext>
            </a:extLst>
          </p:cNvPr>
          <p:cNvSpPr txBox="1"/>
          <p:nvPr/>
        </p:nvSpPr>
        <p:spPr>
          <a:xfrm>
            <a:off x="7214908" y="5871372"/>
            <a:ext cx="508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err="1"/>
              <a:t>Ultrasonic</a:t>
            </a:r>
            <a:r>
              <a:rPr lang="fr-FR" sz="2400" i="1"/>
              <a:t> </a:t>
            </a:r>
            <a:r>
              <a:rPr lang="fr-FR" sz="2400" i="1" err="1"/>
              <a:t>transducer</a:t>
            </a:r>
            <a:r>
              <a:rPr lang="fr-FR" sz="2400" i="1"/>
              <a:t> cup and </a:t>
            </a:r>
            <a:r>
              <a:rPr lang="fr-FR" sz="2400" i="1" err="1"/>
              <a:t>its</a:t>
            </a:r>
            <a:r>
              <a:rPr lang="fr-FR" sz="2400" i="1"/>
              <a:t> cap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127E07-E4E4-7D40-105C-76EB555552FA}"/>
              </a:ext>
            </a:extLst>
          </p:cNvPr>
          <p:cNvSpPr txBox="1"/>
          <p:nvPr/>
        </p:nvSpPr>
        <p:spPr>
          <a:xfrm>
            <a:off x="617220" y="5871372"/>
            <a:ext cx="547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Assembly</a:t>
            </a:r>
            <a:endParaRPr lang="fr-FR" i="1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DACBCDB-9FA7-7ACC-966F-7414F55E6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886" y="1885965"/>
            <a:ext cx="2867025" cy="17049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D33B8C-D53A-CE94-618E-EC9158091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5307" y="1939219"/>
            <a:ext cx="2143424" cy="14670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36E1353-87CF-8619-4512-567964D3BD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2504" y="4372630"/>
            <a:ext cx="2867425" cy="14670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010F57D-583B-EEE3-C8C3-0465BCCAF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5307" y="4525052"/>
            <a:ext cx="2362530" cy="131463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2B03E8F-DF96-CBE3-FEA9-03CB74CE4AF3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40774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3A1F142-291F-99CA-5B1C-B0D75A3A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53449"/>
            <a:ext cx="11029616" cy="593244"/>
          </a:xfrm>
        </p:spPr>
        <p:txBody>
          <a:bodyPr/>
          <a:lstStyle/>
          <a:p>
            <a:r>
              <a:rPr lang="en-US" dirty="0"/>
              <a:t>Novel design block </a:t>
            </a:r>
            <a:r>
              <a:rPr lang="en-US" dirty="0" err="1"/>
              <a:t>diagramm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9AC7EE-1627-E4B0-F022-58595A43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fr-FR" noProof="0" smtClean="0"/>
              <a:pPr rtl="0">
                <a:spcAft>
                  <a:spcPts val="600"/>
                </a:spcAft>
              </a:pPr>
              <a:t>22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0EB02B-2496-1F85-1C30-D4379E11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30" y="1356749"/>
            <a:ext cx="9198140" cy="520649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66CCD35-04E2-6A91-8D7A-CFB328C3C842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2340861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3A1F142-291F-99CA-5B1C-B0D75A3A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/>
              <a:t>Design of 2 printed circuit boards with eagle software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F09FED6-B491-5429-D087-B4C50711F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1340" y="2209718"/>
            <a:ext cx="6441160" cy="3516525"/>
          </a:xfr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9AC7EE-1627-E4B0-F022-58595A43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fr-FR" noProof="0" smtClean="0"/>
              <a:pPr rtl="0">
                <a:spcAft>
                  <a:spcPts val="600"/>
                </a:spcAft>
              </a:pPr>
              <a:t>23</a:t>
            </a:fld>
            <a:endParaRPr lang="fr-FR" noProof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4B1649-7435-93C0-A16F-43D946D686E5}"/>
              </a:ext>
            </a:extLst>
          </p:cNvPr>
          <p:cNvSpPr txBox="1"/>
          <p:nvPr/>
        </p:nvSpPr>
        <p:spPr>
          <a:xfrm>
            <a:off x="241833" y="5815196"/>
            <a:ext cx="585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Schematic</a:t>
            </a:r>
            <a:r>
              <a:rPr lang="fr-FR" sz="2400" i="1"/>
              <a:t> of the </a:t>
            </a:r>
            <a:r>
              <a:rPr lang="fr-FR" sz="2400" i="1" err="1"/>
              <a:t>internal</a:t>
            </a:r>
            <a:r>
              <a:rPr lang="fr-FR" sz="2400" i="1"/>
              <a:t> PCB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66FCFE-873D-0944-ADEB-8A9663520C15}"/>
              </a:ext>
            </a:extLst>
          </p:cNvPr>
          <p:cNvSpPr txBox="1"/>
          <p:nvPr/>
        </p:nvSpPr>
        <p:spPr>
          <a:xfrm>
            <a:off x="6384494" y="5815195"/>
            <a:ext cx="585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Internal</a:t>
            </a:r>
            <a:r>
              <a:rPr lang="fr-FR" sz="2400" i="1"/>
              <a:t> PCB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9CFBB8-059D-E2BB-9DE7-F9B853B22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107" y="1945594"/>
            <a:ext cx="3924848" cy="39153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1039BB6-29F8-3F59-AD0C-3E58CB4A20BE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1634042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3A1F142-291F-99CA-5B1C-B0D75A3A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/>
              <a:t>Design of 2 printed circuit boards with eagle software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9AC7EE-1627-E4B0-F022-58595A43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fr-FR" noProof="0" smtClean="0"/>
              <a:pPr rtl="0">
                <a:spcAft>
                  <a:spcPts val="600"/>
                </a:spcAft>
              </a:pPr>
              <a:t>24</a:t>
            </a:fld>
            <a:endParaRPr lang="fr-FR" noProof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66FCFE-873D-0944-ADEB-8A9663520C15}"/>
              </a:ext>
            </a:extLst>
          </p:cNvPr>
          <p:cNvSpPr txBox="1"/>
          <p:nvPr/>
        </p:nvSpPr>
        <p:spPr>
          <a:xfrm>
            <a:off x="296138" y="5766390"/>
            <a:ext cx="585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err="1"/>
              <a:t>Schematic</a:t>
            </a:r>
            <a:r>
              <a:rPr lang="fr-FR" sz="2400" i="1" dirty="0"/>
              <a:t> of the </a:t>
            </a:r>
            <a:r>
              <a:rPr lang="fr-FR" sz="2400" i="1" dirty="0" err="1"/>
              <a:t>external</a:t>
            </a:r>
            <a:r>
              <a:rPr lang="fr-FR" sz="2400" i="1" dirty="0"/>
              <a:t> PCB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296705-5B06-A6C6-B200-295187AF8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5" r="1832"/>
          <a:stretch/>
        </p:blipFill>
        <p:spPr>
          <a:xfrm>
            <a:off x="504572" y="1781174"/>
            <a:ext cx="5911470" cy="392203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5D4BCF-EA8E-3AEA-C722-FC97285F8911}"/>
              </a:ext>
            </a:extLst>
          </p:cNvPr>
          <p:cNvSpPr txBox="1"/>
          <p:nvPr/>
        </p:nvSpPr>
        <p:spPr>
          <a:xfrm>
            <a:off x="6232217" y="5666677"/>
            <a:ext cx="585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External</a:t>
            </a:r>
            <a:r>
              <a:rPr lang="fr-FR" sz="2400" i="1"/>
              <a:t> PCB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CA5079-5F8A-923E-6D71-08446B98C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01" y="2714443"/>
            <a:ext cx="5562600" cy="20097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07B9204-2CA3-586F-E821-680E2B57AEF4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2852021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3A1F142-291F-99CA-5B1C-B0D75A3A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60326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/>
              <a:t>NOVEL DESIGN ASSEMBLY AND VERIFICATIONS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9AC7EE-1627-E4B0-F022-58595A43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fr-FR" noProof="0" smtClean="0"/>
              <a:pPr rtl="0">
                <a:spcAft>
                  <a:spcPts val="600"/>
                </a:spcAft>
              </a:pPr>
              <a:t>25</a:t>
            </a:fld>
            <a:endParaRPr lang="fr-FR" noProof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7B9204-2CA3-586F-E821-680E2B57AEF4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83A390A-3C66-3C92-4E6A-BCBB35863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1" t="15380" r="3594" b="20284"/>
          <a:stretch/>
        </p:blipFill>
        <p:spPr>
          <a:xfrm>
            <a:off x="2009502" y="1514007"/>
            <a:ext cx="8172996" cy="44644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281182F-87A9-85A1-3341-B8A892993E95}"/>
              </a:ext>
            </a:extLst>
          </p:cNvPr>
          <p:cNvSpPr txBox="1"/>
          <p:nvPr/>
        </p:nvSpPr>
        <p:spPr>
          <a:xfrm>
            <a:off x="3120155" y="5962249"/>
            <a:ext cx="585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err="1"/>
              <a:t>Assembly</a:t>
            </a:r>
            <a:r>
              <a:rPr lang="fr-FR" sz="2400" i="1" dirty="0"/>
              <a:t> of the new </a:t>
            </a:r>
            <a:r>
              <a:rPr lang="fr-FR" sz="2400" i="1" dirty="0" err="1"/>
              <a:t>device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224723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59A8E-FD36-3C8D-3965-1B13BDB1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88D82B-D521-2D5B-E95F-0F84E6A26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5632" y="2048121"/>
            <a:ext cx="6314282" cy="3633047"/>
          </a:xfrm>
        </p:spPr>
        <p:txBody>
          <a:bodyPr/>
          <a:lstStyle/>
          <a:p>
            <a:r>
              <a:rPr lang="fr-FR" sz="2400" dirty="0" err="1"/>
              <a:t>Interest</a:t>
            </a:r>
            <a:r>
              <a:rPr lang="fr-FR" sz="2400" dirty="0"/>
              <a:t> in </a:t>
            </a:r>
            <a:r>
              <a:rPr lang="fr-FR" sz="2400" dirty="0" err="1"/>
              <a:t>scientific</a:t>
            </a:r>
            <a:r>
              <a:rPr lang="fr-FR" sz="2400" dirty="0"/>
              <a:t> area</a:t>
            </a:r>
          </a:p>
          <a:p>
            <a:endParaRPr lang="fr-FR" sz="2400" dirty="0"/>
          </a:p>
          <a:p>
            <a:r>
              <a:rPr lang="fr-FR" sz="2400" dirty="0"/>
              <a:t>3D-printing → </a:t>
            </a:r>
            <a:r>
              <a:rPr lang="fr-FR" sz="2400" dirty="0" err="1"/>
              <a:t>many</a:t>
            </a:r>
            <a:r>
              <a:rPr lang="fr-FR" sz="2400" dirty="0"/>
              <a:t> </a:t>
            </a:r>
            <a:r>
              <a:rPr lang="fr-FR" sz="2400" dirty="0" err="1"/>
              <a:t>advantages</a:t>
            </a:r>
            <a:endParaRPr lang="fr-FR" sz="2400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11B26F-76E3-1590-EB73-12B03295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t>26</a:t>
            </a:fld>
            <a:endParaRPr lang="fr-FR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C8318E-AD24-1789-8AE6-E160C38EEB00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2799541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6ADB12-745C-8C50-177D-17E6AA15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t>27</a:t>
            </a:fld>
            <a:endParaRPr lang="fr-FR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6D17C5-30F5-39F9-E316-698095C9B10D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  <p:sp>
        <p:nvSpPr>
          <p:cNvPr id="7" name="Titre 7">
            <a:extLst>
              <a:ext uri="{FF2B5EF4-FFF2-40B4-BE49-F238E27FC236}">
                <a16:creationId xmlns:a16="http://schemas.microsoft.com/office/drawing/2014/main" id="{C85F3B31-4A1A-790A-A111-DEDD7D986464}"/>
              </a:ext>
            </a:extLst>
          </p:cNvPr>
          <p:cNvSpPr txBox="1">
            <a:spLocks/>
          </p:cNvSpPr>
          <p:nvPr/>
        </p:nvSpPr>
        <p:spPr>
          <a:xfrm>
            <a:off x="493537" y="897744"/>
            <a:ext cx="3031852" cy="1722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SUPERVISORS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25C5EF-4164-FF6E-F948-6B039E57617D}"/>
              </a:ext>
            </a:extLst>
          </p:cNvPr>
          <p:cNvSpPr txBox="1">
            <a:spLocks/>
          </p:cNvSpPr>
          <p:nvPr/>
        </p:nvSpPr>
        <p:spPr>
          <a:xfrm>
            <a:off x="4773152" y="897744"/>
            <a:ext cx="6650991" cy="1722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Ing. Daniel </a:t>
            </a:r>
            <a:r>
              <a:rPr lang="en-US" dirty="0" err="1"/>
              <a:t>Tokar</a:t>
            </a:r>
            <a:r>
              <a:rPr lang="en-US" dirty="0"/>
              <a:t>, prototype design concept lead and internship project supervisor</a:t>
            </a:r>
          </a:p>
          <a:p>
            <a:endParaRPr lang="en-US" dirty="0"/>
          </a:p>
          <a:p>
            <a:r>
              <a:rPr lang="en-US" dirty="0"/>
              <a:t>Dr. </a:t>
            </a:r>
            <a:r>
              <a:rPr lang="en-US" dirty="0" err="1"/>
              <a:t>Zdeněk</a:t>
            </a:r>
            <a:r>
              <a:rPr lang="en-US" dirty="0"/>
              <a:t> </a:t>
            </a:r>
            <a:r>
              <a:rPr lang="en-US" dirty="0" err="1"/>
              <a:t>Převorovský</a:t>
            </a:r>
            <a:r>
              <a:rPr lang="en-US" dirty="0"/>
              <a:t>, internship project supervisor</a:t>
            </a:r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B3270B13-40AF-7157-A460-6A3A31CDC888}"/>
              </a:ext>
            </a:extLst>
          </p:cNvPr>
          <p:cNvSpPr txBox="1">
            <a:spLocks/>
          </p:cNvSpPr>
          <p:nvPr/>
        </p:nvSpPr>
        <p:spPr>
          <a:xfrm>
            <a:off x="297180" y="4237838"/>
            <a:ext cx="3915056" cy="1722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Acknowledgement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C664AC-C100-926E-BFAF-9F3B598AF668}"/>
              </a:ext>
            </a:extLst>
          </p:cNvPr>
          <p:cNvSpPr txBox="1">
            <a:spLocks/>
          </p:cNvSpPr>
          <p:nvPr/>
        </p:nvSpPr>
        <p:spPr>
          <a:xfrm>
            <a:off x="4773151" y="4146332"/>
            <a:ext cx="6650991" cy="1722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Josef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Krofta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technical support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Milan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Chlada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technical support</a:t>
            </a:r>
          </a:p>
        </p:txBody>
      </p:sp>
    </p:spTree>
    <p:extLst>
      <p:ext uri="{BB962C8B-B14F-4D97-AF65-F5344CB8AC3E}">
        <p14:creationId xmlns:p14="http://schemas.microsoft.com/office/powerpoint/2010/main" val="2869026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E4762C4-479A-14E7-5836-E188EED9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834640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fr-FR" sz="4800" dirty="0" err="1">
                <a:solidFill>
                  <a:schemeClr val="tx1"/>
                </a:solidFill>
              </a:rPr>
              <a:t>Thank</a:t>
            </a:r>
            <a:r>
              <a:rPr lang="fr-FR" sz="4800" dirty="0">
                <a:solidFill>
                  <a:schemeClr val="tx1"/>
                </a:solidFill>
              </a:rPr>
              <a:t> </a:t>
            </a:r>
            <a:r>
              <a:rPr lang="fr-FR" sz="4800" dirty="0" err="1">
                <a:solidFill>
                  <a:schemeClr val="tx1"/>
                </a:solidFill>
              </a:rPr>
              <a:t>you</a:t>
            </a:r>
            <a:r>
              <a:rPr lang="fr-FR" sz="4800" dirty="0">
                <a:solidFill>
                  <a:schemeClr val="tx1"/>
                </a:solidFill>
              </a:rPr>
              <a:t> for </a:t>
            </a:r>
            <a:r>
              <a:rPr lang="fr-FR" sz="4800" dirty="0" err="1">
                <a:solidFill>
                  <a:schemeClr val="tx1"/>
                </a:solidFill>
              </a:rPr>
              <a:t>your</a:t>
            </a:r>
            <a:r>
              <a:rPr lang="fr-FR" sz="4800" dirty="0">
                <a:solidFill>
                  <a:schemeClr val="tx1"/>
                </a:solidFill>
              </a:rPr>
              <a:t> attention!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BC9B3DD-34E2-D675-1033-239D14E5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fr-FR" noProof="0" smtClean="0"/>
              <a:pPr rtl="0">
                <a:spcAft>
                  <a:spcPts val="600"/>
                </a:spcAft>
              </a:pPr>
              <a:t>28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6518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05306C3-877B-1F5A-570B-CEE9B291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fr-FR" dirty="0"/>
              <a:t>Introduction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F9361FE-C9ED-FD03-FE8F-E0541C72B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r>
              <a:rPr lang="fr-FR" dirty="0" err="1"/>
              <a:t>Anisotropic</a:t>
            </a:r>
            <a:r>
              <a:rPr lang="fr-FR" dirty="0"/>
              <a:t> and non-</a:t>
            </a:r>
            <a:r>
              <a:rPr lang="fr-FR" dirty="0" err="1"/>
              <a:t>linearly</a:t>
            </a:r>
            <a:r>
              <a:rPr lang="fr-FR" dirty="0"/>
              <a:t> </a:t>
            </a:r>
            <a:r>
              <a:rPr lang="fr-FR" dirty="0" err="1"/>
              <a:t>viscoelastic</a:t>
            </a:r>
            <a:r>
              <a:rPr lang="fr-FR" dirty="0"/>
              <a:t> </a:t>
            </a:r>
            <a:r>
              <a:rPr lang="fr-FR" dirty="0" err="1"/>
              <a:t>properties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Cosmetic</a:t>
            </a:r>
            <a:r>
              <a:rPr lang="fr-FR" dirty="0"/>
              <a:t> </a:t>
            </a:r>
            <a:r>
              <a:rPr lang="fr-FR" dirty="0" err="1"/>
              <a:t>industry</a:t>
            </a:r>
            <a:r>
              <a:rPr lang="fr-FR" dirty="0"/>
              <a:t> and </a:t>
            </a:r>
            <a:r>
              <a:rPr lang="fr-FR" dirty="0" err="1"/>
              <a:t>aesthetic</a:t>
            </a:r>
            <a:r>
              <a:rPr lang="fr-FR" dirty="0"/>
              <a:t> </a:t>
            </a:r>
            <a:r>
              <a:rPr lang="fr-FR" dirty="0" err="1"/>
              <a:t>medicine</a:t>
            </a:r>
            <a:endParaRPr lang="fr-FR" dirty="0"/>
          </a:p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B46076-5E4E-6585-C3BB-FDB926BC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fr-FR" noProof="0" smtClean="0"/>
              <a:pPr rtl="0">
                <a:spcAft>
                  <a:spcPts val="600"/>
                </a:spcAft>
              </a:pPr>
              <a:t>3</a:t>
            </a:fld>
            <a:endParaRPr lang="fr-FR" noProof="0"/>
          </a:p>
        </p:txBody>
      </p:sp>
      <p:pic>
        <p:nvPicPr>
          <p:cNvPr id="9" name="Picture 8" descr="Afficher l’image source">
            <a:extLst>
              <a:ext uri="{FF2B5EF4-FFF2-40B4-BE49-F238E27FC236}">
                <a16:creationId xmlns:a16="http://schemas.microsoft.com/office/drawing/2014/main" id="{E7A7F2BE-5E5D-01CB-94E1-DDBC3859B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" b="12458"/>
          <a:stretch/>
        </p:blipFill>
        <p:spPr bwMode="auto">
          <a:xfrm>
            <a:off x="6221856" y="1493757"/>
            <a:ext cx="5085951" cy="387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F74D91-FB1A-3513-3C61-2F18FACC1A83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404906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9E1AC0-A8FC-74D6-372F-05F10ADA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01988"/>
          </a:xfrm>
        </p:spPr>
        <p:txBody>
          <a:bodyPr/>
          <a:lstStyle/>
          <a:p>
            <a:r>
              <a:rPr lang="fr-FR" dirty="0" err="1"/>
              <a:t>PrevIOUS</a:t>
            </a:r>
            <a:r>
              <a:rPr lang="fr-FR" dirty="0"/>
              <a:t> DESIGN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35C82A-1AD0-44BD-E992-3DE006A8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t>4</a:t>
            </a:fld>
            <a:endParaRPr lang="fr-FR" noProof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A327DD-3AFE-02C5-51B1-E7323B6B6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8" t="16074" r="51342" b="42315"/>
          <a:stretch/>
        </p:blipFill>
        <p:spPr>
          <a:xfrm>
            <a:off x="2931722" y="1354016"/>
            <a:ext cx="6813496" cy="46582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1AC3513-7603-FD40-0BD7-CF99797F9438}"/>
              </a:ext>
            </a:extLst>
          </p:cNvPr>
          <p:cNvSpPr txBox="1"/>
          <p:nvPr/>
        </p:nvSpPr>
        <p:spPr>
          <a:xfrm>
            <a:off x="2931722" y="6018916"/>
            <a:ext cx="6813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err="1"/>
              <a:t>Mechanical</a:t>
            </a:r>
            <a:r>
              <a:rPr lang="fr-FR" sz="1600" i="1"/>
              <a:t> </a:t>
            </a:r>
            <a:r>
              <a:rPr lang="fr-FR" sz="1600" i="1" err="1"/>
              <a:t>loading</a:t>
            </a:r>
            <a:r>
              <a:rPr lang="fr-FR" sz="1600" i="1"/>
              <a:t> and </a:t>
            </a:r>
            <a:r>
              <a:rPr lang="fr-FR" sz="1600" i="1" err="1"/>
              <a:t>ultrasonic</a:t>
            </a:r>
            <a:r>
              <a:rPr lang="fr-FR" sz="1600" i="1"/>
              <a:t> </a:t>
            </a:r>
            <a:r>
              <a:rPr lang="fr-FR" sz="1600" i="1" err="1"/>
              <a:t>testing</a:t>
            </a:r>
            <a:r>
              <a:rPr lang="fr-FR" sz="1600" i="1"/>
              <a:t> </a:t>
            </a:r>
            <a:r>
              <a:rPr lang="fr-FR" sz="1600" i="1" err="1"/>
              <a:t>device</a:t>
            </a:r>
            <a:r>
              <a:rPr lang="fr-FR" sz="1600" i="1"/>
              <a:t> in 2013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F12DBB-26BD-6A6E-2989-7FC4B027E45B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70255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3731" r="6880" b="8261"/>
          <a:stretch/>
        </p:blipFill>
        <p:spPr>
          <a:xfrm rot="5400000">
            <a:off x="-1010195" y="1010196"/>
            <a:ext cx="6034025" cy="4013636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433564" y="878884"/>
            <a:ext cx="6650991" cy="699407"/>
          </a:xfrm>
        </p:spPr>
        <p:txBody>
          <a:bodyPr rtlCol="0">
            <a:normAutofit/>
          </a:bodyPr>
          <a:lstStyle/>
          <a:p>
            <a:pPr rtl="0"/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Novel design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433563" y="1632447"/>
            <a:ext cx="6650991" cy="3082649"/>
          </a:xfrm>
        </p:spPr>
        <p:txBody>
          <a:bodyPr rtlCol="0">
            <a:normAutofit/>
          </a:bodyPr>
          <a:lstStyle/>
          <a:p>
            <a:r>
              <a:rPr lang="fr-FR" dirty="0"/>
              <a:t>3D-printing</a:t>
            </a:r>
          </a:p>
          <a:p>
            <a:r>
              <a:rPr lang="fr-FR" dirty="0" err="1"/>
              <a:t>Modelisation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Fusion software</a:t>
            </a:r>
          </a:p>
          <a:p>
            <a:r>
              <a:rPr lang="fr-FR" dirty="0"/>
              <a:t>Dimensions not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 mm</a:t>
            </a:r>
          </a:p>
          <a:p>
            <a:pPr rtl="0"/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8C51BFD-91EB-CB80-4E38-395C679E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5</a:t>
            </a:fld>
            <a:endParaRPr lang="fr-FR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3742CBD-8819-6267-141C-2CE9B4060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024" y="1228587"/>
            <a:ext cx="1594551" cy="15954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C645A37-354D-5E6A-8529-335F7151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1" t="15380" r="3594" b="20284"/>
          <a:stretch/>
        </p:blipFill>
        <p:spPr>
          <a:xfrm>
            <a:off x="5730467" y="3280745"/>
            <a:ext cx="5040401" cy="27532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1F4810-E39D-20EB-DC36-3DD748ECA882}"/>
              </a:ext>
            </a:extLst>
          </p:cNvPr>
          <p:cNvSpPr txBox="1"/>
          <p:nvPr/>
        </p:nvSpPr>
        <p:spPr>
          <a:xfrm>
            <a:off x="-2008" y="6089151"/>
            <a:ext cx="397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/>
              <a:t>PRUSA I3 MK3, 3D printer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7241C2-969D-B929-C3B0-69F5731FC3EF}"/>
              </a:ext>
            </a:extLst>
          </p:cNvPr>
          <p:cNvSpPr txBox="1"/>
          <p:nvPr/>
        </p:nvSpPr>
        <p:spPr>
          <a:xfrm>
            <a:off x="6190816" y="5996922"/>
            <a:ext cx="397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Novel </a:t>
            </a:r>
            <a:r>
              <a:rPr lang="fr-FR" sz="1600" err="1"/>
              <a:t>device</a:t>
            </a:r>
            <a:r>
              <a:rPr lang="fr-FR" sz="1600"/>
              <a:t> in June 2022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0FC998-D88D-9442-FD72-53FADFCB6293}"/>
              </a:ext>
            </a:extLst>
          </p:cNvPr>
          <p:cNvSpPr txBox="1"/>
          <p:nvPr/>
        </p:nvSpPr>
        <p:spPr>
          <a:xfrm>
            <a:off x="336261" y="644391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19522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979F32-8951-BEBF-E47D-A021C2F9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6</a:t>
            </a:fld>
            <a:endParaRPr lang="fr-FR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7CAF73-48FD-2764-6ED5-6CB79289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869" y="598822"/>
            <a:ext cx="5842547" cy="83047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Novel design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68D275-BE80-D77F-B92A-CEDBCA452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1" t="15380" r="3594" b="20284"/>
          <a:stretch/>
        </p:blipFill>
        <p:spPr>
          <a:xfrm>
            <a:off x="2039006" y="1555619"/>
            <a:ext cx="7702524" cy="42074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D7E09C8-F483-D8AD-AC8C-08FD5A4BBBEC}"/>
              </a:ext>
            </a:extLst>
          </p:cNvPr>
          <p:cNvSpPr txBox="1"/>
          <p:nvPr/>
        </p:nvSpPr>
        <p:spPr>
          <a:xfrm>
            <a:off x="2442536" y="5808294"/>
            <a:ext cx="268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Static</a:t>
            </a:r>
            <a:r>
              <a:rPr lang="fr-FR"/>
              <a:t> </a:t>
            </a:r>
            <a:r>
              <a:rPr lang="fr-FR" err="1"/>
              <a:t>transducer</a:t>
            </a:r>
            <a:r>
              <a:rPr lang="fr-FR"/>
              <a:t> </a:t>
            </a:r>
            <a:r>
              <a:rPr lang="fr-FR" err="1"/>
              <a:t>mounting</a:t>
            </a:r>
            <a:r>
              <a:rPr lang="fr-FR"/>
              <a:t> </a:t>
            </a:r>
            <a:r>
              <a:rPr lang="fr-FR" err="1"/>
              <a:t>piece</a:t>
            </a:r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F7BE33-7936-AD8D-8E1E-7CFF0A005E51}"/>
              </a:ext>
            </a:extLst>
          </p:cNvPr>
          <p:cNvSpPr txBox="1"/>
          <p:nvPr/>
        </p:nvSpPr>
        <p:spPr>
          <a:xfrm>
            <a:off x="5327459" y="5802932"/>
            <a:ext cx="268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Mobile </a:t>
            </a:r>
            <a:r>
              <a:rPr lang="fr-FR" err="1"/>
              <a:t>transducer</a:t>
            </a:r>
            <a:r>
              <a:rPr lang="fr-FR"/>
              <a:t> </a:t>
            </a:r>
            <a:r>
              <a:rPr lang="fr-FR" err="1"/>
              <a:t>mounting</a:t>
            </a:r>
            <a:r>
              <a:rPr lang="fr-FR"/>
              <a:t> </a:t>
            </a:r>
            <a:r>
              <a:rPr lang="fr-FR" err="1"/>
              <a:t>piece</a:t>
            </a:r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007A335-A5C1-0025-1582-46BC996BDA1C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6670485" y="5437414"/>
            <a:ext cx="0" cy="3655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5F45C1C-CDE0-0649-4458-3EF7C83422CB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785562" y="5302381"/>
            <a:ext cx="133295" cy="505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602E316-84D4-D5E4-F303-7210E2DB237E}"/>
              </a:ext>
            </a:extLst>
          </p:cNvPr>
          <p:cNvSpPr txBox="1"/>
          <p:nvPr/>
        </p:nvSpPr>
        <p:spPr>
          <a:xfrm>
            <a:off x="9987087" y="2333444"/>
            <a:ext cx="203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Interface module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D4D9CA7-E71D-DF6A-60B3-75CFFD2CDF43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8013510" y="2518110"/>
            <a:ext cx="1973577" cy="10290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A48EA52-6FE6-006B-49C0-8DC73547F859}"/>
              </a:ext>
            </a:extLst>
          </p:cNvPr>
          <p:cNvSpPr txBox="1"/>
          <p:nvPr/>
        </p:nvSpPr>
        <p:spPr>
          <a:xfrm>
            <a:off x="165907" y="2702776"/>
            <a:ext cx="156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Step</a:t>
            </a:r>
            <a:r>
              <a:rPr lang="fr-FR"/>
              <a:t> </a:t>
            </a:r>
            <a:r>
              <a:rPr lang="fr-FR" err="1"/>
              <a:t>motor</a:t>
            </a:r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6F329E2-F177-1090-BA5B-450417494FBB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730942" y="2887442"/>
            <a:ext cx="1491943" cy="1795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73AC26B-1066-9DF5-C806-A81D0B00756A}"/>
              </a:ext>
            </a:extLst>
          </p:cNvPr>
          <p:cNvSpPr txBox="1"/>
          <p:nvPr/>
        </p:nvSpPr>
        <p:spPr>
          <a:xfrm>
            <a:off x="7872249" y="6008161"/>
            <a:ext cx="268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Strain</a:t>
            </a:r>
            <a:r>
              <a:rPr lang="fr-FR"/>
              <a:t> gauges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C8E5E38-8D31-A8D4-654F-AAE9F5608F2E}"/>
              </a:ext>
            </a:extLst>
          </p:cNvPr>
          <p:cNvCxnSpPr>
            <a:cxnSpLocks/>
          </p:cNvCxnSpPr>
          <p:nvPr/>
        </p:nvCxnSpPr>
        <p:spPr>
          <a:xfrm flipH="1" flipV="1">
            <a:off x="7347857" y="4767943"/>
            <a:ext cx="1867417" cy="11375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B524A27-A9F7-0D8A-CA47-D35EEF56C09A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44142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900927" y="424755"/>
            <a:ext cx="6650991" cy="699407"/>
          </a:xfrm>
        </p:spPr>
        <p:txBody>
          <a:bodyPr rtlCol="0"/>
          <a:lstStyle/>
          <a:p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Motor</a:t>
            </a:r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979F32-8951-BEBF-E47D-A021C2F9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7</a:t>
            </a:fld>
            <a:endParaRPr lang="fr-FR" noProof="0"/>
          </a:p>
        </p:txBody>
      </p:sp>
      <p:pic>
        <p:nvPicPr>
          <p:cNvPr id="2" name="Enregistrement d’écran 1">
            <a:hlinkClick r:id="" action="ppaction://media"/>
            <a:extLst>
              <a:ext uri="{FF2B5EF4-FFF2-40B4-BE49-F238E27FC236}">
                <a16:creationId xmlns:a16="http://schemas.microsoft.com/office/drawing/2014/main" id="{10D770BA-7554-9E37-B662-E79222F44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3672" y="1209413"/>
            <a:ext cx="8622849" cy="47135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0EE3D2-588D-6D9E-60E2-568F2ABBF983}"/>
              </a:ext>
            </a:extLst>
          </p:cNvPr>
          <p:cNvSpPr txBox="1"/>
          <p:nvPr/>
        </p:nvSpPr>
        <p:spPr>
          <a:xfrm>
            <a:off x="5056265" y="5863845"/>
            <a:ext cx="207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/>
              <a:t>General </a:t>
            </a:r>
            <a:r>
              <a:rPr lang="fr-FR" sz="2400" i="1" err="1"/>
              <a:t>view</a:t>
            </a:r>
            <a:endParaRPr lang="fr-FR" sz="2400" i="1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B23A00-DC56-D4B1-B0A0-133D5E0DEDDB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2235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900927" y="469725"/>
            <a:ext cx="6650991" cy="699407"/>
          </a:xfrm>
        </p:spPr>
        <p:txBody>
          <a:bodyPr rtlCol="0"/>
          <a:lstStyle/>
          <a:p>
            <a:pPr rtl="0"/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Motor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979F32-8951-BEBF-E47D-A021C2F9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8</a:t>
            </a:fld>
            <a:endParaRPr lang="fr-FR" noProof="0"/>
          </a:p>
        </p:txBody>
      </p:sp>
      <p:pic>
        <p:nvPicPr>
          <p:cNvPr id="17" name="Image 16" descr="Une image contenant mur, intérieur, salle de bain, objets métalliques&#10;&#10;Description générée automatiquement">
            <a:extLst>
              <a:ext uri="{FF2B5EF4-FFF2-40B4-BE49-F238E27FC236}">
                <a16:creationId xmlns:a16="http://schemas.microsoft.com/office/drawing/2014/main" id="{4A01192B-A6BE-D0E1-7779-16A395558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60" t="4620" r="22881" b="9144"/>
          <a:stretch/>
        </p:blipFill>
        <p:spPr>
          <a:xfrm rot="5400000">
            <a:off x="685928" y="1332823"/>
            <a:ext cx="3416048" cy="4660896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EC7A6BF-98C3-78F2-95E3-0B0226B2CE8E}"/>
              </a:ext>
            </a:extLst>
          </p:cNvPr>
          <p:cNvCxnSpPr/>
          <p:nvPr/>
        </p:nvCxnSpPr>
        <p:spPr>
          <a:xfrm>
            <a:off x="4453467" y="555413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64A5FBD8-EA48-28FA-AFF4-843355A68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32" t="28008" r="26542" b="21259"/>
          <a:stretch/>
        </p:blipFill>
        <p:spPr>
          <a:xfrm rot="5400000">
            <a:off x="8867463" y="2066150"/>
            <a:ext cx="3641558" cy="2681837"/>
          </a:xfrm>
          <a:prstGeom prst="rect">
            <a:avLst/>
          </a:prstGeom>
        </p:spPr>
      </p:pic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551F493-6860-6B21-AB9E-9D563DC8FC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33" t="39483" r="15805" b="28456"/>
          <a:stretch/>
        </p:blipFill>
        <p:spPr>
          <a:xfrm rot="5400000">
            <a:off x="4575909" y="1993034"/>
            <a:ext cx="3781920" cy="2949894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CE32C1B-37CB-29B1-DA54-D402CF15212B}"/>
              </a:ext>
            </a:extLst>
          </p:cNvPr>
          <p:cNvCxnSpPr>
            <a:cxnSpLocks/>
          </p:cNvCxnSpPr>
          <p:nvPr/>
        </p:nvCxnSpPr>
        <p:spPr>
          <a:xfrm flipH="1">
            <a:off x="5760691" y="2374138"/>
            <a:ext cx="218112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0FDED1D-6B5F-2739-ED38-269D75487E4A}"/>
              </a:ext>
            </a:extLst>
          </p:cNvPr>
          <p:cNvCxnSpPr>
            <a:cxnSpLocks/>
          </p:cNvCxnSpPr>
          <p:nvPr/>
        </p:nvCxnSpPr>
        <p:spPr>
          <a:xfrm flipH="1">
            <a:off x="7401376" y="2635190"/>
            <a:ext cx="54044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2AF90EF-BF46-C758-A339-0076ED9FF725}"/>
              </a:ext>
            </a:extLst>
          </p:cNvPr>
          <p:cNvCxnSpPr>
            <a:cxnSpLocks/>
          </p:cNvCxnSpPr>
          <p:nvPr/>
        </p:nvCxnSpPr>
        <p:spPr>
          <a:xfrm flipH="1">
            <a:off x="6339526" y="3875432"/>
            <a:ext cx="160229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935D0592-6BA9-3530-A5B8-D085E06AA26B}"/>
              </a:ext>
            </a:extLst>
          </p:cNvPr>
          <p:cNvSpPr txBox="1"/>
          <p:nvPr/>
        </p:nvSpPr>
        <p:spPr>
          <a:xfrm>
            <a:off x="8028136" y="2319105"/>
            <a:ext cx="828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Rails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CF35A58-CD04-BFDA-F8A6-5E26AA34FCE3}"/>
              </a:ext>
            </a:extLst>
          </p:cNvPr>
          <p:cNvSpPr txBox="1"/>
          <p:nvPr/>
        </p:nvSpPr>
        <p:spPr>
          <a:xfrm>
            <a:off x="7941816" y="3595353"/>
            <a:ext cx="206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err="1"/>
              <a:t>Step-motor</a:t>
            </a:r>
            <a:endParaRPr lang="fr-FR" sz="160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D9CDDC7-88DD-061F-7B7E-D5F8C8F899D3}"/>
              </a:ext>
            </a:extLst>
          </p:cNvPr>
          <p:cNvSpPr txBox="1"/>
          <p:nvPr/>
        </p:nvSpPr>
        <p:spPr>
          <a:xfrm>
            <a:off x="9171587" y="5271711"/>
            <a:ext cx="3078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Printed</a:t>
            </a:r>
            <a:r>
              <a:rPr lang="fr-FR" sz="2400" i="1"/>
              <a:t> </a:t>
            </a:r>
            <a:r>
              <a:rPr lang="fr-FR" sz="2400" i="1" err="1"/>
              <a:t>piece</a:t>
            </a:r>
            <a:r>
              <a:rPr lang="fr-FR" sz="2400" i="1"/>
              <a:t> </a:t>
            </a:r>
            <a:r>
              <a:rPr lang="fr-FR" sz="2400" i="1" err="1"/>
              <a:t>with</a:t>
            </a:r>
            <a:r>
              <a:rPr lang="fr-FR" sz="2400" i="1"/>
              <a:t> </a:t>
            </a:r>
            <a:r>
              <a:rPr lang="fr-FR" sz="2400" i="1" err="1"/>
              <a:t>cork</a:t>
            </a:r>
            <a:r>
              <a:rPr lang="fr-FR" sz="2400" i="1"/>
              <a:t> and </a:t>
            </a:r>
            <a:r>
              <a:rPr lang="fr-FR" sz="2400" i="1" err="1"/>
              <a:t>silicon</a:t>
            </a:r>
            <a:r>
              <a:rPr lang="fr-FR" sz="2400" i="1"/>
              <a:t> </a:t>
            </a:r>
            <a:r>
              <a:rPr lang="fr-FR" sz="2400" i="1" err="1"/>
              <a:t>layers</a:t>
            </a:r>
            <a:endParaRPr lang="fr-FR" i="1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E579019-5EC8-21D5-00F7-6B22D5E73242}"/>
              </a:ext>
            </a:extLst>
          </p:cNvPr>
          <p:cNvSpPr txBox="1"/>
          <p:nvPr/>
        </p:nvSpPr>
        <p:spPr>
          <a:xfrm>
            <a:off x="1524945" y="5369709"/>
            <a:ext cx="207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err="1"/>
              <a:t>Printed</a:t>
            </a:r>
            <a:r>
              <a:rPr lang="fr-FR" sz="2400" i="1"/>
              <a:t> </a:t>
            </a:r>
            <a:r>
              <a:rPr lang="fr-FR" sz="2400" i="1" err="1"/>
              <a:t>piece</a:t>
            </a:r>
            <a:endParaRPr lang="fr-FR" sz="2400" i="1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D23DF47-6415-2FBB-B549-376BF9466BDE}"/>
              </a:ext>
            </a:extLst>
          </p:cNvPr>
          <p:cNvSpPr txBox="1"/>
          <p:nvPr/>
        </p:nvSpPr>
        <p:spPr>
          <a:xfrm>
            <a:off x="4927794" y="5440401"/>
            <a:ext cx="3078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err="1"/>
              <a:t>Assembly</a:t>
            </a:r>
            <a:r>
              <a:rPr lang="fr-FR" sz="2400" i="1"/>
              <a:t> </a:t>
            </a:r>
            <a:r>
              <a:rPr lang="fr-FR" sz="2400" i="1" err="1"/>
              <a:t>with</a:t>
            </a:r>
            <a:r>
              <a:rPr lang="fr-FR" sz="2400" i="1"/>
              <a:t> the </a:t>
            </a:r>
            <a:r>
              <a:rPr lang="fr-FR" sz="2400" i="1" err="1"/>
              <a:t>step-motor</a:t>
            </a:r>
            <a:r>
              <a:rPr lang="fr-FR" sz="2400" i="1"/>
              <a:t> and the rails</a:t>
            </a:r>
            <a:endParaRPr lang="fr-FR" i="1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8BEFF70-3847-F564-21EA-85425D13D91B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212478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900927" y="424755"/>
            <a:ext cx="6650991" cy="699407"/>
          </a:xfrm>
        </p:spPr>
        <p:txBody>
          <a:bodyPr rtlCol="0"/>
          <a:lstStyle/>
          <a:p>
            <a:pPr rtl="0"/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Motor</a:t>
            </a:r>
            <a:r>
              <a:rPr lang="fr-FR" dirty="0"/>
              <a:t> </a:t>
            </a:r>
            <a:r>
              <a:rPr lang="fr-F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979F32-8951-BEBF-E47D-A021C2F9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FR" noProof="0" smtClean="0"/>
              <a:pPr rtl="0"/>
              <a:t>9</a:t>
            </a:fld>
            <a:endParaRPr lang="fr-FR" noProof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4B79C0-7BA1-2D35-42D2-A3B85DDB4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76" t="13659" r="27179" b="22717"/>
          <a:stretch/>
        </p:blipFill>
        <p:spPr>
          <a:xfrm>
            <a:off x="317645" y="1857081"/>
            <a:ext cx="4118889" cy="3900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F0FD0E-33C9-B8B6-251B-27C1F692B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1" t="15380" r="3594" b="20284"/>
          <a:stretch/>
        </p:blipFill>
        <p:spPr>
          <a:xfrm>
            <a:off x="5130800" y="1910832"/>
            <a:ext cx="6793756" cy="3711035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B5DB6E4-41F9-4019-F742-3A680AEEDC22}"/>
              </a:ext>
            </a:extLst>
          </p:cNvPr>
          <p:cNvCxnSpPr>
            <a:cxnSpLocks/>
          </p:cNvCxnSpPr>
          <p:nvPr/>
        </p:nvCxnSpPr>
        <p:spPr>
          <a:xfrm>
            <a:off x="7044267" y="5401733"/>
            <a:ext cx="155786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7F7593B-857F-DA47-F829-4E0AB1EC0A98}"/>
              </a:ext>
            </a:extLst>
          </p:cNvPr>
          <p:cNvSpPr txBox="1"/>
          <p:nvPr/>
        </p:nvSpPr>
        <p:spPr>
          <a:xfrm>
            <a:off x="5287673" y="5655973"/>
            <a:ext cx="6480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5-7 cm </a:t>
            </a:r>
            <a:r>
              <a:rPr lang="fr-FR" sz="2400" err="1"/>
              <a:t>between</a:t>
            </a:r>
            <a:r>
              <a:rPr lang="fr-FR" sz="2400"/>
              <a:t> the center of the </a:t>
            </a:r>
            <a:r>
              <a:rPr lang="fr-FR" sz="2400" err="1"/>
              <a:t>two</a:t>
            </a:r>
            <a:r>
              <a:rPr lang="fr-FR" sz="2400"/>
              <a:t> </a:t>
            </a:r>
            <a:r>
              <a:rPr lang="fr-FR" sz="2400" err="1"/>
              <a:t>ultrasonic</a:t>
            </a:r>
            <a:r>
              <a:rPr lang="fr-FR" sz="2400"/>
              <a:t> </a:t>
            </a:r>
            <a:r>
              <a:rPr lang="fr-FR" sz="2400" err="1"/>
              <a:t>transducers</a:t>
            </a:r>
            <a:endParaRPr lang="fr-FR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5FD165-8E63-9CB6-B6D5-4FE8BED7FA5E}"/>
              </a:ext>
            </a:extLst>
          </p:cNvPr>
          <p:cNvSpPr txBox="1"/>
          <p:nvPr/>
        </p:nvSpPr>
        <p:spPr>
          <a:xfrm>
            <a:off x="618617" y="5779195"/>
            <a:ext cx="38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/>
              <a:t>Back </a:t>
            </a:r>
            <a:r>
              <a:rPr lang="fr-FR" sz="2400" i="1" err="1"/>
              <a:t>view</a:t>
            </a:r>
            <a:r>
              <a:rPr lang="fr-FR" sz="2400" i="1"/>
              <a:t> of the </a:t>
            </a:r>
            <a:r>
              <a:rPr lang="fr-FR" sz="2400" i="1" err="1"/>
              <a:t>motor</a:t>
            </a:r>
            <a:r>
              <a:rPr lang="fr-FR" sz="2400" i="1"/>
              <a:t> </a:t>
            </a:r>
            <a:r>
              <a:rPr lang="fr-FR" sz="2400" i="1" err="1"/>
              <a:t>piece</a:t>
            </a:r>
            <a:endParaRPr lang="fr-FR" i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3F7ED2-5745-FF6C-6A73-DFB102719751}"/>
              </a:ext>
            </a:extLst>
          </p:cNvPr>
          <p:cNvSpPr txBox="1"/>
          <p:nvPr/>
        </p:nvSpPr>
        <p:spPr>
          <a:xfrm>
            <a:off x="0" y="64602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75000"/>
                  </a:schemeClr>
                </a:solidFill>
              </a:rPr>
              <a:t>SPMS conference, 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Rumburk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, Czech Republic, 23 - 27 June 2022</a:t>
            </a:r>
          </a:p>
        </p:txBody>
      </p:sp>
    </p:spTree>
    <p:extLst>
      <p:ext uri="{BB962C8B-B14F-4D97-AF65-F5344CB8AC3E}">
        <p14:creationId xmlns:p14="http://schemas.microsoft.com/office/powerpoint/2010/main" val="348639538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463_TF89238778.potx" id="{A1A83977-5812-4DEB-93FE-BB7A6E94FA19}" vid="{E54CED21-5134-41E6-845B-A363F4332EC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62601d5f-a47c-4de1-8985-917b1386d0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FFEBF8AF50E643A5527A2DDA84FC2D" ma:contentTypeVersion="13" ma:contentTypeDescription="Crée un document." ma:contentTypeScope="" ma:versionID="d11931570022251922ef9ff7ad5d7d88">
  <xsd:schema xmlns:xsd="http://www.w3.org/2001/XMLSchema" xmlns:xs="http://www.w3.org/2001/XMLSchema" xmlns:p="http://schemas.microsoft.com/office/2006/metadata/properties" xmlns:ns3="8f9e080a-c957-448f-b1e1-7d2eafd3ea37" xmlns:ns4="62601d5f-a47c-4de1-8985-917b1386d01d" targetNamespace="http://schemas.microsoft.com/office/2006/metadata/properties" ma:root="true" ma:fieldsID="acb5e7f9bfdab6baf755346e79915e99" ns3:_="" ns4:_="">
    <xsd:import namespace="8f9e080a-c957-448f-b1e1-7d2eafd3ea37"/>
    <xsd:import namespace="62601d5f-a47c-4de1-8985-917b1386d01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e080a-c957-448f-b1e1-7d2eafd3ea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01d5f-a47c-4de1-8985-917b1386d0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A6C788-C4FC-4FDC-8A35-3D0FEBD2EC4E}">
  <ds:schemaRefs>
    <ds:schemaRef ds:uri="http://schemas.microsoft.com/office/2006/documentManagement/types"/>
    <ds:schemaRef ds:uri="8f9e080a-c957-448f-b1e1-7d2eafd3ea37"/>
    <ds:schemaRef ds:uri="http://purl.org/dc/dcmitype/"/>
    <ds:schemaRef ds:uri="http://schemas.microsoft.com/office/2006/metadata/properties"/>
    <ds:schemaRef ds:uri="http://www.w3.org/XML/1998/namespace"/>
    <ds:schemaRef ds:uri="62601d5f-a47c-4de1-8985-917b1386d01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68C0F95-8E04-4BC8-BE7E-B13231B8DF64}">
  <ds:schemaRefs>
    <ds:schemaRef ds:uri="62601d5f-a47c-4de1-8985-917b1386d01d"/>
    <ds:schemaRef ds:uri="8f9e080a-c957-448f-b1e1-7d2eafd3ea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043F881-A283-4804-BC69-C2CA14CA78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pour synthèse de produit</Template>
  <TotalTime>0</TotalTime>
  <Words>852</Words>
  <Application>Microsoft Office PowerPoint</Application>
  <PresentationFormat>Grand écran</PresentationFormat>
  <Paragraphs>199</Paragraphs>
  <Slides>28</Slides>
  <Notes>22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Abadi</vt:lpstr>
      <vt:lpstr>Amasis MT Pro Light</vt:lpstr>
      <vt:lpstr>Arial</vt:lpstr>
      <vt:lpstr>Calibri</vt:lpstr>
      <vt:lpstr>Gill Sans MT</vt:lpstr>
      <vt:lpstr>Wingdings 2</vt:lpstr>
      <vt:lpstr>DividendVTI</vt:lpstr>
      <vt:lpstr>Présentation PowerPoint</vt:lpstr>
      <vt:lpstr>OUTLINE</vt:lpstr>
      <vt:lpstr>Introduction</vt:lpstr>
      <vt:lpstr>PrevIOUS DESIGN</vt:lpstr>
      <vt:lpstr>Novel design</vt:lpstr>
      <vt:lpstr>Novel design</vt:lpstr>
      <vt:lpstr>Motor piece</vt:lpstr>
      <vt:lpstr>Motor piece</vt:lpstr>
      <vt:lpstr>Motor piece</vt:lpstr>
      <vt:lpstr>Motor piece</vt:lpstr>
      <vt:lpstr>Motor piece</vt:lpstr>
      <vt:lpstr>Movement transmission part</vt:lpstr>
      <vt:lpstr>Movement transmission part</vt:lpstr>
      <vt:lpstr>Movement transmission part</vt:lpstr>
      <vt:lpstr>Strain gauges piece</vt:lpstr>
      <vt:lpstr>Strain gauges piece</vt:lpstr>
      <vt:lpstr>Présentation PowerPoint</vt:lpstr>
      <vt:lpstr>Ultrasonic transducer pieces</vt:lpstr>
      <vt:lpstr>Ultrasonic transducer pieces</vt:lpstr>
      <vt:lpstr>Ultrasonic transducer pieces</vt:lpstr>
      <vt:lpstr>Ultrasonic transducer pieces</vt:lpstr>
      <vt:lpstr>Novel design block diagramm</vt:lpstr>
      <vt:lpstr>Design of 2 printed circuit boards with eagle software</vt:lpstr>
      <vt:lpstr>Design of 2 printed circuit boards with eagle software</vt:lpstr>
      <vt:lpstr>NOVEL DESIGN ASSEMBLY AND VERIFICATIONS</vt:lpstr>
      <vt:lpstr>CONCLUSION</vt:lpstr>
      <vt:lpstr>Présentation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Synthèse de produits</dc:title>
  <dc:creator>Flavie</dc:creator>
  <cp:lastModifiedBy>Perrine Begon</cp:lastModifiedBy>
  <cp:revision>2</cp:revision>
  <cp:lastPrinted>2022-06-22T06:44:21Z</cp:lastPrinted>
  <dcterms:created xsi:type="dcterms:W3CDTF">2022-06-02T08:57:27Z</dcterms:created>
  <dcterms:modified xsi:type="dcterms:W3CDTF">2022-06-24T09:04:33Z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0x01010080FFEBF8AF50E643A5527A2DDA84FC2D</vt:lpwstr>
  </property>
</Properties>
</file>