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3" r:id="rId9"/>
    <p:sldId id="266" r:id="rId10"/>
    <p:sldId id="270" r:id="rId11"/>
    <p:sldId id="264" r:id="rId12"/>
    <p:sldId id="265" r:id="rId13"/>
    <p:sldId id="262" r:id="rId14"/>
    <p:sldId id="267" r:id="rId15"/>
    <p:sldId id="268" r:id="rId16"/>
    <p:sldId id="269" r:id="rId17"/>
    <p:sldId id="271" r:id="rId18"/>
    <p:sldId id="272" r:id="rId19"/>
    <p:sldId id="278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CAFB-6FED-41B1-887F-3BEBDD80FF2F}" type="datetimeFigureOut">
              <a:rPr lang="cs-CZ" smtClean="0"/>
              <a:t>23.06.2022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5C4D-24AD-4273-9BD8-C71CAFC55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06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54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9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997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40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55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770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200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316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767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3772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540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421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706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174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46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174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73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291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36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9831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15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5C4D-24AD-4273-9BD8-C71CAFC55FC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81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FD01-E6D0-41B0-AF93-A36C3AD61D8D}" type="datetime1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0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3F5FC-0AB3-4A39-A769-24F9611EBBF2}" type="datetime1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02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ACF03-63D0-46ED-A573-C642F8AB49A7}" type="datetime1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DDDE-1B95-442C-B4EF-BC055321FC2B}" type="datetime1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05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E3E3-8D6C-433C-9869-E7C978115D8B}" type="datetime1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4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AF52D-80D2-41AB-9754-DCA932CC0180}" type="datetime1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38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A90F-6573-457D-A157-1236B75AA376}" type="datetime1">
              <a:rPr lang="cs-CZ" smtClean="0"/>
              <a:t>23.06.2022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66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E445E-3E38-4E33-B25D-F1F4A8560491}" type="datetime1">
              <a:rPr lang="cs-CZ" smtClean="0"/>
              <a:t>23.06.2022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0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A79E-A746-4DD8-AF3C-5AF73C94E8BC}" type="datetime1">
              <a:rPr lang="cs-CZ" smtClean="0"/>
              <a:t>23.06.2022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3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FAD1874-6CCC-48BD-A48B-8B4760246F10}" type="datetime1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45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EC80-512D-4FCB-826E-4AF7A0B35E05}" type="datetime1">
              <a:rPr lang="cs-CZ" smtClean="0"/>
              <a:t>23.06.2022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56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10BA651-B2AB-4944-9FB3-0BF5459B666B}" type="datetime1">
              <a:rPr lang="cs-CZ" smtClean="0"/>
              <a:t>23.06.2022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AFFB4E-836B-4C80-8053-1F6B46E7C9A0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0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5973" y="2425192"/>
            <a:ext cx="10058400" cy="123918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cap="all" dirty="0" err="1"/>
              <a:t>Crash</a:t>
            </a:r>
            <a:r>
              <a:rPr lang="cs-CZ" b="1" cap="all" dirty="0"/>
              <a:t>! Boom! </a:t>
            </a:r>
            <a:r>
              <a:rPr lang="cs-CZ" b="1" cap="all" dirty="0" err="1"/>
              <a:t>Bang</a:t>
            </a:r>
            <a:r>
              <a:rPr lang="cs-CZ" b="1" cap="all" dirty="0"/>
              <a:t>!</a:t>
            </a:r>
            <a:br>
              <a:rPr lang="cs-CZ" b="1" cap="all" dirty="0"/>
            </a:br>
            <a:r>
              <a:rPr lang="cs-CZ" sz="3600" dirty="0"/>
              <a:t>Mgr. Michaela </a:t>
            </a:r>
            <a:r>
              <a:rPr lang="cs-CZ" sz="3600" dirty="0" err="1"/>
              <a:t>Krbálková</a:t>
            </a:r>
            <a:r>
              <a:rPr lang="cs-CZ" dirty="0"/>
              <a:t/>
            </a:r>
            <a:br>
              <a:rPr lang="cs-CZ" dirty="0"/>
            </a:br>
            <a:endParaRPr lang="cs-CZ" b="1" cap="all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0248" y="4490579"/>
            <a:ext cx="10058400" cy="1143000"/>
          </a:xfrm>
        </p:spPr>
        <p:txBody>
          <a:bodyPr>
            <a:normAutofit/>
          </a:bodyPr>
          <a:lstStyle/>
          <a:p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Faculty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Science, University </a:t>
            </a:r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Hradec Králové</a:t>
            </a:r>
          </a:p>
          <a:p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Faculty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Transport </a:t>
            </a:r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Engineering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University </a:t>
            </a:r>
            <a:r>
              <a:rPr lang="cs-CZ" sz="2000" cap="non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cs-CZ" sz="2000" cap="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Pardubice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cap="none" smtClean="0"/>
              <a:t>SPMS 2022         Crash! Boom! Bang!</a:t>
            </a:r>
            <a:endParaRPr lang="cs-CZ" sz="1200" cap="none" dirty="0"/>
          </a:p>
        </p:txBody>
      </p:sp>
    </p:spTree>
    <p:extLst>
      <p:ext uri="{BB962C8B-B14F-4D97-AF65-F5344CB8AC3E}">
        <p14:creationId xmlns:p14="http://schemas.microsoft.com/office/powerpoint/2010/main" val="6777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 smtClean="0"/>
                  <a:t> </a:t>
                </a:r>
                <a:r>
                  <a:rPr lang="cs-CZ" b="1" dirty="0" err="1"/>
                  <a:t>accepted</a:t>
                </a:r>
                <a:r>
                  <a:rPr lang="cs-CZ" b="1" dirty="0"/>
                  <a:t> </a:t>
                </a:r>
                <a:r>
                  <a:rPr lang="cs-CZ" b="1" dirty="0" err="1"/>
                  <a:t>clearance</a:t>
                </a:r>
                <a:r>
                  <a:rPr lang="cs-CZ" b="1" dirty="0"/>
                  <a:t> </a:t>
                </a:r>
                <a:r>
                  <a:rPr lang="cs-CZ" b="1" dirty="0" err="1"/>
                  <a:t>of</a:t>
                </a:r>
                <a:r>
                  <a:rPr lang="cs-CZ" b="1" dirty="0"/>
                  <a:t> </a:t>
                </a:r>
                <a:r>
                  <a:rPr lang="cs-CZ" b="1" dirty="0" err="1"/>
                  <a:t>order</a:t>
                </a:r>
                <a:r>
                  <a:rPr lang="cs-CZ" b="1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cs-CZ" i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main-stream</a:t>
                </a:r>
                <a:r>
                  <a:rPr lang="cs-CZ" sz="2000" dirty="0"/>
                  <a:t> </a:t>
                </a:r>
                <a:r>
                  <a:rPr lang="cs-CZ" sz="2000" dirty="0" err="1"/>
                  <a:t>clearance</a:t>
                </a:r>
                <a:r>
                  <a:rPr lang="cs-CZ" sz="2000" dirty="0"/>
                  <a:t> </a:t>
                </a:r>
                <a:r>
                  <a:rPr lang="cs-CZ" sz="2000" dirty="0" err="1"/>
                  <a:t>accepted</a:t>
                </a:r>
                <a:r>
                  <a:rPr lang="cs-CZ" sz="2000" dirty="0"/>
                  <a:t> by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2000" i="1" dirty="0"/>
                  <a:t> </a:t>
                </a:r>
                <a:r>
                  <a:rPr lang="cs-CZ" sz="2000" dirty="0" err="1"/>
                  <a:t>vehicles</a:t>
                </a:r>
                <a:endParaRPr lang="cs-CZ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including</a:t>
                </a:r>
                <a:r>
                  <a:rPr lang="cs-CZ" sz="2000" dirty="0" smtClean="0"/>
                  <a:t> variant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cs-CZ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set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s-CZ" sz="2000" dirty="0" smtClean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all</a:t>
                </a:r>
                <a:r>
                  <a:rPr lang="cs-CZ" sz="2000" dirty="0"/>
                  <a:t> </a:t>
                </a:r>
                <a:r>
                  <a:rPr lang="cs-CZ" sz="2000" dirty="0" err="1"/>
                  <a:t>clearances</a:t>
                </a:r>
                <a:r>
                  <a:rPr lang="cs-CZ" sz="2000" dirty="0"/>
                  <a:t> = </a:t>
                </a:r>
                <a:r>
                  <a:rPr lang="cs-CZ" sz="2000" dirty="0" err="1"/>
                  <a:t>disjoint</a:t>
                </a:r>
                <a:r>
                  <a:rPr lang="cs-CZ" sz="2000" dirty="0"/>
                  <a:t> </a:t>
                </a:r>
                <a:r>
                  <a:rPr lang="cs-CZ" sz="2000" dirty="0" err="1"/>
                  <a:t>subsets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clearances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acceptance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order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cs-CZ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dirty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dirty="0"/>
                  <a:t>sample-</a:t>
                </a:r>
                <a:r>
                  <a:rPr lang="cs-CZ" sz="2000" b="1" dirty="0" err="1"/>
                  <a:t>acceptance</a:t>
                </a:r>
                <a:r>
                  <a:rPr lang="cs-CZ" sz="2000" b="1" dirty="0"/>
                  <a:t> </a:t>
                </a:r>
                <a:r>
                  <a:rPr lang="cs-CZ" sz="2000" b="1" dirty="0" err="1" smtClean="0"/>
                  <a:t>ratios</a:t>
                </a:r>
                <a:r>
                  <a:rPr lang="cs-CZ" sz="20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cs-CZ" sz="2000" b="1" baseline="-25000" dirty="0" smtClean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>
                    <a:sym typeface="Wingdings" panose="05000000000000000000" pitchFamily="2" charset="2"/>
                  </a:rPr>
                  <a:t>proportional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 smtClean="0">
                    <a:sym typeface="Wingdings" panose="05000000000000000000" pitchFamily="2" charset="2"/>
                  </a:rPr>
                  <a:t>decomposition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of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main-stream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clearances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corresponding</a:t>
                </a:r>
                <a:r>
                  <a:rPr lang="cs-CZ" sz="2000" dirty="0">
                    <a:sym typeface="Wingdings" panose="05000000000000000000" pitchFamily="2" charset="2"/>
                  </a:rPr>
                  <a:t> to </a:t>
                </a:r>
                <a:r>
                  <a:rPr lang="cs-CZ" sz="2000" dirty="0" err="1">
                    <a:sym typeface="Wingdings" panose="05000000000000000000" pitchFamily="2" charset="2"/>
                  </a:rPr>
                  <a:t>acceptance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order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cs-CZ" sz="2000" dirty="0" smtClean="0">
                  <a:sym typeface="Wingdings" panose="05000000000000000000" pitchFamily="2" charset="2"/>
                </a:endParaRPr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cs-CZ" sz="2000" dirty="0"/>
              </a:p>
              <a:p>
                <a:pPr marL="201168" lvl="1" indent="0">
                  <a:buNone/>
                </a:pPr>
                <a:endParaRPr lang="cs-CZ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455" t="-1667" r="-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4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Standardly-used</a:t>
            </a:r>
            <a:r>
              <a:rPr lang="cs-CZ" sz="4000" dirty="0"/>
              <a:t> </a:t>
            </a:r>
            <a:r>
              <a:rPr lang="cs-CZ" sz="4000" dirty="0" err="1"/>
              <a:t>approach</a:t>
            </a:r>
            <a:r>
              <a:rPr lang="cs-CZ" sz="4000" dirty="0"/>
              <a:t> </a:t>
            </a:r>
            <a:r>
              <a:rPr lang="cs-CZ" sz="4000" dirty="0" err="1"/>
              <a:t>for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approximation</a:t>
            </a:r>
            <a:r>
              <a:rPr lang="cs-CZ" sz="4000" dirty="0"/>
              <a:t> </a:t>
            </a:r>
            <a:r>
              <a:rPr lang="cs-CZ" sz="4000" dirty="0" err="1"/>
              <a:t>of</a:t>
            </a:r>
            <a:r>
              <a:rPr lang="cs-CZ" sz="4000" dirty="0"/>
              <a:t> </a:t>
            </a:r>
            <a:r>
              <a:rPr lang="cs-CZ" sz="4000" dirty="0" err="1"/>
              <a:t>the</a:t>
            </a:r>
            <a:r>
              <a:rPr lang="cs-CZ" sz="4000" dirty="0"/>
              <a:t> </a:t>
            </a:r>
            <a:r>
              <a:rPr lang="cs-CZ" sz="4000" dirty="0" err="1"/>
              <a:t>Siegloch‘s</a:t>
            </a:r>
            <a:r>
              <a:rPr lang="cs-CZ" sz="4000" dirty="0"/>
              <a:t> </a:t>
            </a:r>
            <a:r>
              <a:rPr lang="cs-CZ" sz="4000" dirty="0" err="1"/>
              <a:t>function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6701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 smtClean="0"/>
                  <a:t> </a:t>
                </a:r>
                <a:r>
                  <a:rPr lang="cs-CZ" dirty="0" err="1"/>
                  <a:t>empirical</a:t>
                </a:r>
                <a:r>
                  <a:rPr lang="cs-CZ" dirty="0"/>
                  <a:t> data:    </a:t>
                </a:r>
                <a:r>
                  <a:rPr lang="cs-CZ" i="1" dirty="0"/>
                  <a:t>(</a:t>
                </a:r>
                <a:r>
                  <a:rPr lang="en-US" i="1" dirty="0"/>
                  <a:t>individual </a:t>
                </a:r>
                <a:r>
                  <a:rPr lang="cs-CZ" i="1" dirty="0" err="1"/>
                  <a:t>main-stream</a:t>
                </a:r>
                <a:r>
                  <a:rPr lang="cs-CZ" i="1" dirty="0"/>
                  <a:t> </a:t>
                </a:r>
                <a:r>
                  <a:rPr lang="cs-CZ" i="1" dirty="0" err="1"/>
                  <a:t>clearance</a:t>
                </a:r>
                <a:r>
                  <a:rPr lang="en-US" i="1" dirty="0"/>
                  <a:t> x; acceptance order k</a:t>
                </a:r>
                <a:r>
                  <a:rPr lang="cs-CZ" i="1" dirty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i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/>
                  <a:t> </a:t>
                </a:r>
                <a:r>
                  <a:rPr lang="cs-CZ" dirty="0" err="1"/>
                  <a:t>averages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clearances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 err="1"/>
                  <a:t>accepted</a:t>
                </a:r>
                <a:r>
                  <a:rPr lang="cs-CZ" dirty="0"/>
                  <a:t> by </a:t>
                </a:r>
                <a:r>
                  <a:rPr lang="cs-CZ" dirty="0" err="1"/>
                  <a:t>exactly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i="1" dirty="0" smtClean="0"/>
                  <a:t> </a:t>
                </a:r>
                <a:r>
                  <a:rPr lang="cs-CZ" dirty="0"/>
                  <a:t>minor-</a:t>
                </a:r>
                <a:r>
                  <a:rPr lang="cs-CZ" dirty="0" err="1"/>
                  <a:t>stream</a:t>
                </a:r>
                <a:r>
                  <a:rPr lang="cs-CZ" dirty="0"/>
                  <a:t> </a:t>
                </a:r>
                <a:r>
                  <a:rPr lang="cs-CZ" dirty="0" err="1"/>
                  <a:t>vehicles</a:t>
                </a:r>
                <a:r>
                  <a:rPr lang="cs-CZ" dirty="0"/>
                  <a:t> </a:t>
                </a:r>
                <a:endParaRPr lang="cs-CZ" i="1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i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i="1" dirty="0"/>
                  <a:t> </a:t>
                </a:r>
                <a:r>
                  <a:rPr lang="cs-CZ" dirty="0"/>
                  <a:t>dependence </a:t>
                </a:r>
                <a:r>
                  <a:rPr lang="cs-CZ" dirty="0" err="1"/>
                  <a:t>between</a:t>
                </a:r>
                <a:r>
                  <a:rPr lang="cs-CZ" dirty="0"/>
                  <a:t> </a:t>
                </a:r>
                <a:r>
                  <a:rPr lang="cs-CZ" dirty="0" err="1"/>
                  <a:t>acceptance</a:t>
                </a:r>
                <a:r>
                  <a:rPr lang="cs-CZ" dirty="0"/>
                  <a:t> </a:t>
                </a:r>
                <a:r>
                  <a:rPr lang="cs-CZ" dirty="0" err="1"/>
                  <a:t>order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and </a:t>
                </a:r>
                <a:r>
                  <a:rPr lang="cs-CZ" dirty="0" err="1"/>
                  <a:t>average</a:t>
                </a:r>
                <a:r>
                  <a:rPr lang="cs-CZ" dirty="0"/>
                  <a:t> </a:t>
                </a:r>
                <a:r>
                  <a:rPr lang="cs-CZ" dirty="0" err="1"/>
                  <a:t>clearances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i="1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i="1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/>
                  <a:t> </a:t>
                </a:r>
                <a:r>
                  <a:rPr lang="cs-CZ" dirty="0" err="1"/>
                  <a:t>linear</a:t>
                </a:r>
                <a:r>
                  <a:rPr lang="cs-CZ" dirty="0"/>
                  <a:t> </a:t>
                </a:r>
                <a:r>
                  <a:rPr lang="cs-CZ" dirty="0" err="1"/>
                  <a:t>regression</a:t>
                </a:r>
                <a:r>
                  <a:rPr lang="cs-CZ" dirty="0"/>
                  <a:t> </a:t>
                </a:r>
                <a:r>
                  <a:rPr lang="cs-CZ" dirty="0" err="1"/>
                  <a:t>for</a:t>
                </a:r>
                <a:r>
                  <a:rPr lang="cs-CZ" dirty="0"/>
                  <a:t> </a:t>
                </a:r>
                <a:r>
                  <a:rPr lang="cs-CZ" dirty="0" err="1"/>
                  <a:t>calculated</a:t>
                </a:r>
                <a:r>
                  <a:rPr lang="cs-CZ" dirty="0"/>
                  <a:t> </a:t>
                </a:r>
                <a:r>
                  <a:rPr lang="cs-CZ" dirty="0" err="1"/>
                  <a:t>average</a:t>
                </a:r>
                <a:r>
                  <a:rPr lang="cs-CZ" dirty="0"/>
                  <a:t> </a:t>
                </a:r>
                <a:r>
                  <a:rPr lang="cs-CZ" dirty="0" err="1"/>
                  <a:t>clearances</a:t>
                </a:r>
                <a:r>
                  <a:rPr lang="cs-CZ" dirty="0"/>
                  <a:t> </a:t>
                </a:r>
                <a:r>
                  <a:rPr lang="cs-CZ" dirty="0" smtClean="0"/>
                  <a:t>	</a:t>
                </a:r>
                <a:r>
                  <a:rPr lang="cs-CZ" b="1" dirty="0" err="1" smtClean="0"/>
                  <a:t>critical</a:t>
                </a:r>
                <a:r>
                  <a:rPr lang="cs-CZ" b="1" dirty="0" smtClean="0"/>
                  <a:t> </a:t>
                </a:r>
                <a:r>
                  <a:rPr lang="cs-CZ" b="1" dirty="0"/>
                  <a:t>gap</a:t>
                </a:r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20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2000" u="sng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67013"/>
              </a:xfrm>
              <a:blipFill>
                <a:blip r:embed="rId3"/>
                <a:stretch>
                  <a:fillRect l="-1455" t="-15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6908576" y="4695245"/>
            <a:ext cx="24733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6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Discrepancies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>
              <a:xfrm>
                <a:off x="1176728" y="1865066"/>
                <a:ext cx="4949752" cy="4467013"/>
              </a:xfrm>
            </p:spPr>
            <p:txBody>
              <a:bodyPr>
                <a:normAutofit/>
              </a:bodyPr>
              <a:lstStyle/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i="1" cap="all" dirty="0" smtClean="0"/>
                  <a:t>  </a:t>
                </a:r>
                <a:r>
                  <a:rPr lang="cs-CZ" sz="2000" i="1" cap="all" dirty="0" err="1"/>
                  <a:t>assumptions</a:t>
                </a:r>
                <a:r>
                  <a:rPr lang="cs-CZ" sz="2000" i="1" cap="all" dirty="0"/>
                  <a:t>:</a:t>
                </a:r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saturated</a:t>
                </a:r>
                <a:r>
                  <a:rPr lang="cs-CZ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traffic</a:t>
                </a:r>
                <a:r>
                  <a:rPr lang="cs-CZ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flow</a:t>
                </a:r>
                <a:r>
                  <a:rPr lang="cs-CZ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for</a:t>
                </a:r>
                <a:r>
                  <a:rPr lang="cs-CZ" sz="200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the</a:t>
                </a:r>
                <a:r>
                  <a:rPr lang="cs-CZ" sz="2000" dirty="0">
                    <a:solidFill>
                      <a:schemeClr val="bg1">
                        <a:lumMod val="65000"/>
                      </a:schemeClr>
                    </a:solidFill>
                  </a:rPr>
                  <a:t> minor-</a:t>
                </a:r>
                <a:r>
                  <a:rPr lang="cs-CZ" sz="2000" dirty="0" err="1">
                    <a:solidFill>
                      <a:schemeClr val="bg1">
                        <a:lumMod val="65000"/>
                      </a:schemeClr>
                    </a:solidFill>
                  </a:rPr>
                  <a:t>stream</a:t>
                </a:r>
                <a:endParaRPr lang="cs-CZ" sz="200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is</a:t>
                </a:r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exponentially</a:t>
                </a:r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cs-CZ" sz="2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distributed</a:t>
                </a:r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 </a:t>
                </a:r>
                <a:r>
                  <a:rPr lang="cs-CZ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                 </a:t>
                </a:r>
                <a:r>
                  <a:rPr lang="cs-CZ" sz="20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i.e</a:t>
                </a:r>
                <a:r>
                  <a:rPr lang="cs-CZ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cs-CZ" sz="20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0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2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cs-CZ" sz="20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cs-CZ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cs-CZ" sz="2000" dirty="0">
                  <a:solidFill>
                    <a:srgbClr val="FF0000"/>
                  </a:solidFill>
                </a:endParaRPr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/>
                  <a:t>minor-</a:t>
                </a:r>
                <a:r>
                  <a:rPr lang="cs-CZ" sz="2000" dirty="0" err="1"/>
                  <a:t>stream</a:t>
                </a:r>
                <a:r>
                  <a:rPr lang="cs-CZ" sz="2000" dirty="0"/>
                  <a:t> </a:t>
                </a:r>
                <a:r>
                  <a:rPr lang="cs-CZ" sz="2000" dirty="0" err="1"/>
                  <a:t>headways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exponentially</a:t>
                </a:r>
                <a:r>
                  <a:rPr lang="cs-CZ" sz="2000" dirty="0"/>
                  <a:t> </a:t>
                </a:r>
                <a:r>
                  <a:rPr lang="cs-CZ" sz="2000" dirty="0" err="1"/>
                  <a:t>distributed</a:t>
                </a:r>
                <a:endParaRPr lang="cs-CZ" sz="2000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critical</a:t>
                </a:r>
                <a:r>
                  <a:rPr lang="cs-CZ" sz="2000" dirty="0"/>
                  <a:t> gap = single </a:t>
                </a:r>
                <a:r>
                  <a:rPr lang="cs-CZ" sz="2000" dirty="0" err="1"/>
                  <a:t>value</a:t>
                </a:r>
                <a:endParaRPr lang="cs-CZ" sz="2000" dirty="0"/>
              </a:p>
              <a:p>
                <a:pPr marL="525780" lvl="2" indent="-34290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2000" u="sng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6728" y="1865066"/>
                <a:ext cx="4949752" cy="4467013"/>
              </a:xfrm>
              <a:blipFill>
                <a:blip r:embed="rId4"/>
                <a:stretch>
                  <a:fillRect l="-2956" t="-1501" r="-1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Zástupný symbol pro obsah 8"/>
          <p:cNvSpPr txBox="1">
            <a:spLocks/>
          </p:cNvSpPr>
          <p:nvPr/>
        </p:nvSpPr>
        <p:spPr>
          <a:xfrm>
            <a:off x="6772492" y="1868096"/>
            <a:ext cx="4883796" cy="446701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cs-CZ" sz="2000" dirty="0"/>
              <a:t>  </a:t>
            </a:r>
            <a:r>
              <a:rPr lang="cs-CZ" sz="2000" i="1" cap="all" dirty="0"/>
              <a:t>reality:</a:t>
            </a: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saturated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traffic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flow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for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cs-CZ" sz="2000" dirty="0">
                <a:solidFill>
                  <a:schemeClr val="bg1">
                    <a:lumMod val="65000"/>
                  </a:schemeClr>
                </a:solidFill>
              </a:rPr>
              <a:t> minor-</a:t>
            </a:r>
            <a:r>
              <a:rPr lang="cs-CZ" sz="2000" dirty="0" err="1">
                <a:solidFill>
                  <a:schemeClr val="bg1">
                    <a:lumMod val="65000"/>
                  </a:schemeClr>
                </a:solidFill>
              </a:rPr>
              <a:t>stream</a:t>
            </a:r>
            <a:endParaRPr lang="cs-CZ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NO! </a:t>
            </a:r>
            <a:r>
              <a:rPr lang="cs-CZ" sz="2000" dirty="0"/>
              <a:t>GIG </a:t>
            </a:r>
            <a:r>
              <a:rPr lang="cs-CZ" sz="2000" dirty="0" err="1"/>
              <a:t>distribution</a:t>
            </a:r>
            <a:endParaRPr lang="cs-CZ" sz="2000" dirty="0"/>
          </a:p>
          <a:p>
            <a:pPr marL="18288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cs-CZ" sz="1200" b="1" i="1" dirty="0" smtClean="0"/>
          </a:p>
          <a:p>
            <a:pPr marL="18288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cs-CZ" sz="1200" b="1" i="1" dirty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NO! </a:t>
            </a:r>
            <a:r>
              <a:rPr lang="cs-CZ" sz="2000" dirty="0" err="1"/>
              <a:t>saturated</a:t>
            </a:r>
            <a:r>
              <a:rPr lang="cs-CZ" sz="2000" dirty="0"/>
              <a:t> </a:t>
            </a:r>
            <a:r>
              <a:rPr lang="cs-CZ" sz="2000" dirty="0" err="1"/>
              <a:t>traffic</a:t>
            </a:r>
            <a:r>
              <a:rPr lang="cs-CZ" sz="2000" dirty="0"/>
              <a:t> </a:t>
            </a:r>
            <a:r>
              <a:rPr lang="cs-CZ" sz="2000" dirty="0" err="1"/>
              <a:t>flow</a:t>
            </a:r>
            <a:r>
              <a:rPr lang="cs-CZ" sz="2000" dirty="0"/>
              <a:t> ≠ </a:t>
            </a:r>
            <a:r>
              <a:rPr lang="cs-CZ" sz="2000" dirty="0" err="1"/>
              <a:t>exponential</a:t>
            </a:r>
            <a:r>
              <a:rPr lang="cs-CZ" sz="2000" dirty="0"/>
              <a:t> </a:t>
            </a:r>
            <a:r>
              <a:rPr lang="cs-CZ" sz="2000" dirty="0" err="1"/>
              <a:t>distribution</a:t>
            </a:r>
            <a:endParaRPr lang="cs-CZ" sz="2000" dirty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cs-CZ" sz="2000" b="1" dirty="0"/>
              <a:t>NO! </a:t>
            </a:r>
            <a:r>
              <a:rPr lang="cs-CZ" sz="2000" dirty="0" err="1"/>
              <a:t>it</a:t>
            </a:r>
            <a:r>
              <a:rPr lang="cs-CZ" sz="2000" dirty="0"/>
              <a:t> </a:t>
            </a:r>
            <a:r>
              <a:rPr lang="en-US" sz="2000" dirty="0"/>
              <a:t>differs from driver to driver, from time to time, etc.</a:t>
            </a:r>
          </a:p>
          <a:p>
            <a:pPr marL="525780" lvl="2" indent="-3429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182880" lvl="2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cs-CZ" sz="2000" dirty="0"/>
              <a:t>				</a:t>
            </a:r>
            <a:endParaRPr lang="en-US" sz="2000" u="sng" dirty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Násobení 9"/>
          <p:cNvSpPr/>
          <p:nvPr/>
        </p:nvSpPr>
        <p:spPr>
          <a:xfrm>
            <a:off x="6247119" y="4432284"/>
            <a:ext cx="404734" cy="427219"/>
          </a:xfrm>
          <a:prstGeom prst="mathMultiply">
            <a:avLst>
              <a:gd name="adj1" fmla="val 17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11" name="Násobení 10"/>
          <p:cNvSpPr/>
          <p:nvPr/>
        </p:nvSpPr>
        <p:spPr>
          <a:xfrm>
            <a:off x="6247119" y="5606585"/>
            <a:ext cx="404734" cy="427219"/>
          </a:xfrm>
          <a:prstGeom prst="mathMultiply">
            <a:avLst>
              <a:gd name="adj1" fmla="val 17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  <p:sp>
        <p:nvSpPr>
          <p:cNvPr id="12" name="Násobení 11"/>
          <p:cNvSpPr/>
          <p:nvPr/>
        </p:nvSpPr>
        <p:spPr>
          <a:xfrm>
            <a:off x="6247119" y="3262937"/>
            <a:ext cx="404734" cy="427219"/>
          </a:xfrm>
          <a:prstGeom prst="mathMultiply">
            <a:avLst>
              <a:gd name="adj1" fmla="val 179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Reformulation</a:t>
            </a:r>
            <a:r>
              <a:rPr lang="cs-CZ" sz="4000" dirty="0"/>
              <a:t> to </a:t>
            </a:r>
            <a:r>
              <a:rPr lang="cs-CZ" sz="4000" dirty="0" err="1"/>
              <a:t>random</a:t>
            </a:r>
            <a:r>
              <a:rPr lang="cs-CZ" sz="4000" dirty="0"/>
              <a:t> </a:t>
            </a:r>
            <a:r>
              <a:rPr lang="cs-CZ" sz="4000" dirty="0" err="1"/>
              <a:t>variables</a:t>
            </a: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70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vast</a:t>
            </a:r>
            <a:r>
              <a:rPr lang="cs-CZ" dirty="0"/>
              <a:t> majority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contemporal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</a:t>
            </a:r>
            <a:r>
              <a:rPr lang="en-US" dirty="0"/>
              <a:t>are</a:t>
            </a:r>
            <a:r>
              <a:rPr lang="cs-CZ" dirty="0"/>
              <a:t> „</a:t>
            </a:r>
            <a:r>
              <a:rPr lang="cs-CZ" dirty="0" err="1"/>
              <a:t>average-based</a:t>
            </a:r>
            <a:r>
              <a:rPr lang="cs-CZ" dirty="0"/>
              <a:t>“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t</a:t>
            </a:r>
            <a:r>
              <a:rPr lang="en-US" dirty="0"/>
              <a:t>he same </a:t>
            </a:r>
            <a:r>
              <a:rPr lang="cs-CZ" dirty="0" err="1"/>
              <a:t>numerical</a:t>
            </a:r>
            <a:r>
              <a:rPr lang="cs-CZ" dirty="0"/>
              <a:t> </a:t>
            </a:r>
            <a:r>
              <a:rPr lang="cs-CZ" dirty="0" err="1"/>
              <a:t>characteristic</a:t>
            </a:r>
            <a:r>
              <a:rPr lang="cs-CZ" dirty="0"/>
              <a:t> (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en-US" dirty="0"/>
              <a:t>critical gap</a:t>
            </a:r>
            <a:r>
              <a:rPr lang="cs-CZ" dirty="0"/>
              <a:t>) </a:t>
            </a:r>
          </a:p>
          <a:p>
            <a:pPr marL="201168" lvl="1" indent="0">
              <a:buNone/>
            </a:pPr>
            <a:r>
              <a:rPr lang="cs-CZ" sz="2000" dirty="0"/>
              <a:t>             </a:t>
            </a:r>
            <a:r>
              <a:rPr lang="cs-CZ" sz="2000" dirty="0" smtClean="0"/>
              <a:t>	 </a:t>
            </a:r>
            <a:r>
              <a:rPr lang="cs-CZ" sz="2000" dirty="0" err="1" smtClean="0"/>
              <a:t>various</a:t>
            </a:r>
            <a:r>
              <a:rPr lang="cs-CZ" sz="2000" dirty="0" smtClean="0"/>
              <a:t> </a:t>
            </a:r>
            <a:r>
              <a:rPr lang="cs-CZ" sz="2000" dirty="0" err="1"/>
              <a:t>distributions</a:t>
            </a:r>
            <a:r>
              <a:rPr lang="cs-CZ" sz="2000" dirty="0"/>
              <a:t> </a:t>
            </a:r>
          </a:p>
          <a:p>
            <a:pPr marL="201168" lvl="1" indent="0">
              <a:buNone/>
            </a:pPr>
            <a:r>
              <a:rPr lang="cs-CZ" sz="2000" dirty="0"/>
              <a:t>                  		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Siegloch‘s</a:t>
            </a:r>
            <a:r>
              <a:rPr lang="cs-CZ" sz="2000" dirty="0"/>
              <a:t> </a:t>
            </a:r>
            <a:r>
              <a:rPr lang="cs-CZ" sz="2000" dirty="0" err="1"/>
              <a:t>function</a:t>
            </a:r>
            <a:r>
              <a:rPr lang="cs-CZ" sz="2000" dirty="0"/>
              <a:t> </a:t>
            </a:r>
          </a:p>
          <a:p>
            <a:pPr marL="201168" lvl="1" indent="0">
              <a:buNone/>
            </a:pPr>
            <a:r>
              <a:rPr lang="cs-CZ" sz="2000" dirty="0"/>
              <a:t>                       			 (</a:t>
            </a:r>
            <a:r>
              <a:rPr lang="cs-CZ" sz="2000" dirty="0" err="1"/>
              <a:t>dramatically</a:t>
            </a:r>
            <a:r>
              <a:rPr lang="cs-CZ" sz="2000" dirty="0"/>
              <a:t>)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capacity</a:t>
            </a:r>
            <a:endParaRPr lang="cs-CZ" sz="2000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en-US" b="1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/>
              <a:t> </a:t>
            </a:r>
            <a:r>
              <a:rPr lang="cs-CZ" sz="2000" dirty="0" err="1"/>
              <a:t>new</a:t>
            </a:r>
            <a:r>
              <a:rPr lang="cs-CZ" sz="2000" dirty="0"/>
              <a:t> </a:t>
            </a:r>
            <a:r>
              <a:rPr lang="cs-CZ" sz="2000" dirty="0" err="1"/>
              <a:t>assumption</a:t>
            </a:r>
            <a:r>
              <a:rPr lang="cs-CZ" sz="2000" dirty="0"/>
              <a:t>: </a:t>
            </a:r>
            <a:r>
              <a:rPr lang="cs-CZ" sz="2000" b="1" dirty="0" err="1"/>
              <a:t>critical</a:t>
            </a:r>
            <a:r>
              <a:rPr lang="cs-CZ" sz="2000" b="1" dirty="0"/>
              <a:t> gap </a:t>
            </a:r>
            <a:r>
              <a:rPr lang="cs-CZ" sz="2000" b="1" dirty="0" err="1"/>
              <a:t>varies</a:t>
            </a:r>
            <a:r>
              <a:rPr lang="cs-CZ" sz="2000" b="1" dirty="0"/>
              <a:t> in </a:t>
            </a:r>
            <a:r>
              <a:rPr lang="cs-CZ" sz="2000" b="1" dirty="0" err="1"/>
              <a:t>each</a:t>
            </a:r>
            <a:r>
              <a:rPr lang="cs-CZ" sz="2000" b="1" dirty="0"/>
              <a:t> </a:t>
            </a:r>
            <a:r>
              <a:rPr lang="cs-CZ" sz="2000" b="1" dirty="0" err="1"/>
              <a:t>individual</a:t>
            </a:r>
            <a:r>
              <a:rPr lang="cs-CZ" sz="2000" b="1" dirty="0"/>
              <a:t> </a:t>
            </a:r>
            <a:r>
              <a:rPr lang="cs-CZ" sz="2000" b="1" dirty="0" err="1"/>
              <a:t>implementation</a:t>
            </a:r>
            <a:r>
              <a:rPr lang="cs-CZ" sz="2000" b="1" dirty="0"/>
              <a:t> </a:t>
            </a:r>
            <a:endParaRPr lang="en-US" sz="2000" b="1" u="sng" dirty="0"/>
          </a:p>
          <a:p>
            <a:pPr marL="468630" lvl="2" indent="-28575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2551261" y="3208352"/>
            <a:ext cx="24733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3438848" y="3549040"/>
            <a:ext cx="24733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4349716" y="3888362"/>
            <a:ext cx="247337" cy="13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buch 1 11"/>
          <p:cNvSpPr/>
          <p:nvPr/>
        </p:nvSpPr>
        <p:spPr>
          <a:xfrm>
            <a:off x="9403461" y="4462102"/>
            <a:ext cx="623966" cy="594055"/>
          </a:xfrm>
          <a:prstGeom prst="irregularSeal1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7330191" y="4471382"/>
            <a:ext cx="19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CRASH!</a:t>
            </a:r>
          </a:p>
        </p:txBody>
      </p:sp>
    </p:spTree>
    <p:extLst>
      <p:ext uri="{BB962C8B-B14F-4D97-AF65-F5344CB8AC3E}">
        <p14:creationId xmlns:p14="http://schemas.microsoft.com/office/powerpoint/2010/main" val="222897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78" y="1845731"/>
            <a:ext cx="5195412" cy="4467013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>
              <a:xfrm>
                <a:off x="1068387" y="1845732"/>
                <a:ext cx="10058400" cy="4467013"/>
              </a:xfrm>
            </p:spPr>
            <p:txBody>
              <a:bodyPr>
                <a:normAutofit/>
              </a:bodyPr>
              <a:lstStyle/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sz="2000" b="1" dirty="0" err="1"/>
                  <a:t>main-stream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time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clearance</a:t>
                </a:r>
                <a:endParaRPr lang="cs-CZ" sz="2000" b="1" i="1" dirty="0"/>
              </a:p>
              <a:p>
                <a:pPr lvl="1"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random</a:t>
                </a:r>
                <a:r>
                  <a:rPr lang="cs-CZ" sz="2000" dirty="0"/>
                  <a:t> </a:t>
                </a:r>
                <a:r>
                  <a:rPr lang="cs-CZ" sz="2000" dirty="0" err="1"/>
                  <a:t>variable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cs-CZ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stochastic</a:t>
                </a:r>
                <a:r>
                  <a:rPr lang="cs-CZ" sz="2000" dirty="0"/>
                  <a:t> </a:t>
                </a:r>
                <a:r>
                  <a:rPr lang="cs-CZ" sz="2000" dirty="0" err="1"/>
                  <a:t>nature</a:t>
                </a:r>
                <a:endParaRPr lang="en-US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/>
                  <a:t>critical gap</a:t>
                </a:r>
                <a:endParaRPr lang="cs-CZ" sz="2000" b="1" i="1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random variable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sz="2000" dirty="0"/>
                  <a:t>!</a:t>
                </a:r>
              </a:p>
              <a:p>
                <a:pPr lvl="1"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/>
                  <a:t> </a:t>
                </a:r>
                <a:r>
                  <a:rPr lang="en-US" sz="2000" dirty="0"/>
                  <a:t>minimum time clearance between two </a:t>
                </a:r>
                <a:r>
                  <a:rPr lang="en-US" sz="2000" dirty="0" smtClean="0"/>
                  <a:t>succeeding</a:t>
                </a:r>
                <a:endParaRPr lang="cs-CZ" sz="2000" dirty="0" smtClean="0"/>
              </a:p>
              <a:p>
                <a:pPr marL="201168" lvl="1" indent="0">
                  <a:buSzPct val="100000"/>
                  <a:buNone/>
                </a:pPr>
                <a:r>
                  <a:rPr lang="cs-CZ" sz="2000" dirty="0" smtClean="0"/>
                  <a:t>     </a:t>
                </a:r>
                <a:r>
                  <a:rPr lang="en-US" sz="2000" dirty="0" smtClean="0"/>
                  <a:t>vehicles in </a:t>
                </a:r>
                <a:r>
                  <a:rPr lang="en-US" sz="2000" dirty="0"/>
                  <a:t>the priority stream that a minor-street </a:t>
                </a:r>
                <a:endParaRPr lang="cs-CZ" sz="2000" dirty="0" smtClean="0"/>
              </a:p>
              <a:p>
                <a:pPr marL="201168" lvl="1" indent="0">
                  <a:buSzPct val="100000"/>
                  <a:buNone/>
                </a:pPr>
                <a:r>
                  <a:rPr lang="cs-CZ" sz="2000" dirty="0"/>
                  <a:t> </a:t>
                </a:r>
                <a:r>
                  <a:rPr lang="cs-CZ" sz="2000" dirty="0" smtClean="0"/>
                  <a:t>    </a:t>
                </a:r>
                <a:r>
                  <a:rPr lang="en-US" sz="2000" dirty="0" smtClean="0"/>
                  <a:t>driver </a:t>
                </a:r>
                <a:r>
                  <a:rPr lang="en-US" sz="2000" dirty="0"/>
                  <a:t>is willing </a:t>
                </a:r>
                <a:r>
                  <a:rPr lang="en-US" sz="2000" dirty="0" smtClean="0"/>
                  <a:t>to</a:t>
                </a:r>
                <a:r>
                  <a:rPr lang="cs-CZ" sz="2000" dirty="0" smtClean="0"/>
                  <a:t> </a:t>
                </a:r>
                <a:r>
                  <a:rPr lang="en-US" sz="2000" dirty="0"/>
                  <a:t>accept for entering the </a:t>
                </a:r>
                <a:endParaRPr lang="cs-CZ" sz="2000" dirty="0" smtClean="0"/>
              </a:p>
              <a:p>
                <a:pPr marL="201168" lvl="1" indent="0">
                  <a:buSzPct val="100000"/>
                  <a:buNone/>
                </a:pPr>
                <a:r>
                  <a:rPr lang="cs-CZ" sz="2000" dirty="0"/>
                  <a:t> </a:t>
                </a:r>
                <a:r>
                  <a:rPr lang="cs-CZ" sz="2000" dirty="0" smtClean="0"/>
                  <a:t>    </a:t>
                </a:r>
                <a:r>
                  <a:rPr lang="en-US" sz="2000" dirty="0" smtClean="0"/>
                  <a:t>m</a:t>
                </a:r>
                <a:r>
                  <a:rPr lang="cs-CZ" sz="2000" dirty="0" err="1" smtClean="0"/>
                  <a:t>ain</a:t>
                </a:r>
                <a:r>
                  <a:rPr lang="cs-CZ" sz="2000" dirty="0" smtClean="0"/>
                  <a:t>-</a:t>
                </a:r>
                <a:r>
                  <a:rPr lang="en-US" sz="2000" dirty="0" smtClean="0"/>
                  <a:t>stream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8387" y="1845732"/>
                <a:ext cx="10058400" cy="4467013"/>
              </a:xfrm>
              <a:blipFill>
                <a:blip r:embed="rId4"/>
                <a:stretch>
                  <a:fillRect l="-1455" t="-15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32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New </a:t>
            </a:r>
            <a:r>
              <a:rPr lang="cs-CZ" sz="4000" dirty="0" err="1"/>
              <a:t>probabilistic</a:t>
            </a:r>
            <a:r>
              <a:rPr lang="cs-CZ" sz="4000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67013"/>
              </a:xfrm>
            </p:spPr>
            <p:txBody>
              <a:bodyPr>
                <a:normAutofit/>
              </a:bodyPr>
              <a:lstStyle/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dirty="0"/>
                  <a:t> </a:t>
                </a:r>
                <a:r>
                  <a:rPr lang="en-US" sz="2000" dirty="0"/>
                  <a:t>statistical distributions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main-stream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time-clearance</a:t>
                </a:r>
                <a:r>
                  <a:rPr lang="en-US" sz="2000" dirty="0"/>
                  <a:t>s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2000" dirty="0"/>
                  <a:t>and </a:t>
                </a:r>
                <a:r>
                  <a:rPr lang="en-US" sz="2000" dirty="0"/>
                  <a:t>critical gaps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 i="1" dirty="0" smtClean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endParaRPr lang="cs-CZ" sz="2000" i="1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2000" dirty="0"/>
                  <a:t>≠</a:t>
                </a:r>
                <a:r>
                  <a:rPr lang="cs-CZ" sz="2000" i="1" dirty="0"/>
                  <a:t> </a:t>
                </a:r>
                <a:r>
                  <a:rPr lang="cs-CZ" sz="2000" dirty="0" err="1"/>
                  <a:t>exponential</a:t>
                </a:r>
                <a:r>
                  <a:rPr lang="cs-CZ" sz="2000" dirty="0"/>
                  <a:t> probability </a:t>
                </a:r>
                <a:r>
                  <a:rPr lang="cs-CZ" sz="2000" dirty="0" err="1"/>
                  <a:t>density</a:t>
                </a:r>
                <a:r>
                  <a:rPr lang="cs-CZ" sz="2000" dirty="0"/>
                  <a:t> </a:t>
                </a:r>
                <a:endParaRPr lang="cs-CZ" sz="20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2000" i="1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dirty="0"/>
                  <a:t> </a:t>
                </a:r>
                <a:r>
                  <a:rPr lang="en-US" sz="2000" dirty="0"/>
                  <a:t>probability densities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2000" i="1" dirty="0"/>
                  <a:t>= </a:t>
                </a:r>
                <a:r>
                  <a:rPr lang="en-US" sz="2000" b="1" dirty="0"/>
                  <a:t>com</a:t>
                </a:r>
                <a:r>
                  <a:rPr lang="cs-CZ" sz="2000" b="1" dirty="0" err="1"/>
                  <a:t>prehensive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knowledge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about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intersection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capacity</a:t>
                </a:r>
                <a:endParaRPr lang="cs-CZ" sz="2000" b="1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endParaRPr lang="cs-CZ" sz="2000" b="1" dirty="0"/>
              </a:p>
              <a:p>
                <a:pPr marL="0" lvl="1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cs-CZ" sz="20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								</a:t>
                </a:r>
                <a:endParaRPr lang="cs-CZ" sz="2000" b="1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endParaRPr lang="en-US" sz="20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2000" u="sng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67013"/>
              </a:xfrm>
              <a:blipFill>
                <a:blip r:embed="rId3"/>
                <a:stretch>
                  <a:fillRect l="-1455" t="-15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6681918" y="4073570"/>
            <a:ext cx="1765188" cy="882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eselý obličej 5"/>
          <p:cNvSpPr/>
          <p:nvPr/>
        </p:nvSpPr>
        <p:spPr>
          <a:xfrm>
            <a:off x="10428301" y="4663643"/>
            <a:ext cx="472190" cy="444000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8508989" y="4593256"/>
            <a:ext cx="1998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cs-CZ" sz="3200" b="1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cs-CZ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BOOM!</a:t>
            </a:r>
          </a:p>
        </p:txBody>
      </p:sp>
    </p:spTree>
    <p:extLst>
      <p:ext uri="{BB962C8B-B14F-4D97-AF65-F5344CB8AC3E}">
        <p14:creationId xmlns:p14="http://schemas.microsoft.com/office/powerpoint/2010/main" val="31276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23248"/>
                <a:ext cx="10058400" cy="4397669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cs-CZ" dirty="0" err="1"/>
                  <a:t>simple</a:t>
                </a:r>
                <a:r>
                  <a:rPr lang="cs-CZ" dirty="0"/>
                  <a:t> </a:t>
                </a:r>
                <a:r>
                  <a:rPr lang="cs-CZ" dirty="0" err="1"/>
                  <a:t>decision</a:t>
                </a:r>
                <a:r>
                  <a:rPr lang="cs-CZ" dirty="0"/>
                  <a:t> </a:t>
                </a:r>
                <a:r>
                  <a:rPr lang="cs-CZ" dirty="0" err="1"/>
                  <a:t>routine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cs-CZ" dirty="0" err="1"/>
                  <a:t>critical</a:t>
                </a:r>
                <a:r>
                  <a:rPr lang="cs-CZ" dirty="0"/>
                  <a:t> gap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compared to an offered main-stream clearance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 smtClean="0"/>
                  <a:t>: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cs-CZ" dirty="0" err="1" smtClean="0"/>
                  <a:t>repeat</a:t>
                </a:r>
                <a:r>
                  <a:rPr lang="cs-CZ" dirty="0" smtClean="0"/>
                  <a:t> </a:t>
                </a:r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new</a:t>
                </a:r>
                <a:r>
                  <a:rPr lang="cs-CZ" dirty="0"/>
                  <a:t> </a:t>
                </a:r>
                <a:r>
                  <a:rPr lang="cs-CZ" dirty="0" err="1"/>
                  <a:t>clearance</a:t>
                </a:r>
                <a:r>
                  <a:rPr lang="cs-CZ" dirty="0"/>
                  <a:t> X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23248"/>
                <a:ext cx="10058400" cy="4397669"/>
              </a:xfrm>
              <a:blipFill>
                <a:blip r:embed="rId3"/>
                <a:stretch>
                  <a:fillRect l="-1455" t="-19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8"/>
              <p:cNvSpPr txBox="1">
                <a:spLocks/>
              </p:cNvSpPr>
              <p:nvPr/>
            </p:nvSpPr>
            <p:spPr>
              <a:xfrm>
                <a:off x="4609707" y="2796822"/>
                <a:ext cx="7554579" cy="204500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700" dirty="0"/>
                  <a:t>	</a:t>
                </a:r>
                <a:r>
                  <a:rPr lang="en-US" sz="1700" dirty="0"/>
                  <a:t> </a:t>
                </a:r>
                <a:r>
                  <a:rPr lang="en-US" sz="1700" dirty="0" smtClean="0"/>
                  <a:t>    </a:t>
                </a:r>
                <a:r>
                  <a:rPr lang="cs-CZ" sz="1700" dirty="0" smtClean="0"/>
                  <a:t>2nd </a:t>
                </a:r>
                <a:r>
                  <a:rPr lang="cs-CZ" sz="1700" dirty="0" err="1"/>
                  <a:t>order</a:t>
                </a:r>
                <a:r>
                  <a:rPr lang="cs-CZ" sz="1700" dirty="0"/>
                  <a:t> </a:t>
                </a:r>
                <a:r>
                  <a:rPr lang="cs-CZ" sz="1700" dirty="0" err="1"/>
                  <a:t>critical</a:t>
                </a:r>
                <a:r>
                  <a:rPr lang="cs-CZ" sz="1700" dirty="0"/>
                  <a:t> gap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70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i="1" dirty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1700" dirty="0" err="1"/>
                  <a:t>i.i.d</a:t>
                </a:r>
                <a:r>
                  <a:rPr lang="cs-CZ" sz="1700" dirty="0" smtClean="0"/>
                  <a:t>.</a:t>
                </a:r>
                <a14:m>
                  <m:oMath xmlns:m="http://schemas.openxmlformats.org/officeDocument/2006/math">
                    <m:r>
                      <a:rPr lang="en-US" sz="17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700" b="0" i="0" dirty="0" smtClean="0">
                  <a:latin typeface="Cambria Math" panose="02040503050406030204" pitchFamily="18" charset="0"/>
                </a:endParaRPr>
              </a:p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100" b="0" i="0" dirty="0" smtClean="0">
                  <a:latin typeface="Cambria Math" panose="02040503050406030204" pitchFamily="18" charset="0"/>
                </a:endParaRPr>
              </a:p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≥ </m:t>
                    </m:r>
                    <m:sSubSup>
                      <m:sSubSupPr>
                        <m:ctrlPr>
                          <a:rPr lang="cs-CZ" sz="17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/>
                      <m:sup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</m:oMath>
                </a14:m>
                <a:r>
                  <a:rPr lang="en-US" sz="1700" dirty="0" smtClean="0"/>
                  <a:t>	     </a:t>
                </a:r>
                <a:r>
                  <a:rPr lang="cs-CZ" sz="1700" dirty="0" smtClean="0"/>
                  <a:t>3rd </a:t>
                </a:r>
                <a:r>
                  <a:rPr lang="cs-CZ" sz="1700" dirty="0" err="1"/>
                  <a:t>order</a:t>
                </a:r>
                <a:r>
                  <a:rPr lang="cs-CZ" sz="1700" dirty="0"/>
                  <a:t> </a:t>
                </a:r>
                <a:r>
                  <a:rPr lang="en-US" sz="1700" dirty="0" smtClean="0"/>
                  <a:t>critical gap</a:t>
                </a:r>
                <a:r>
                  <a:rPr lang="cs-CZ" sz="17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cs-CZ" sz="17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700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1700" dirty="0" smtClean="0"/>
                  <a:t>,</a:t>
                </a:r>
                <a:r>
                  <a:rPr lang="en-US" sz="1700" dirty="0"/>
                  <a:t> </a:t>
                </a:r>
                <a:r>
                  <a:rPr lang="en-US" sz="17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7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700" i="1" dirty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7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1700" dirty="0" err="1"/>
                  <a:t>i.i.d</a:t>
                </a:r>
                <a:r>
                  <a:rPr lang="cs-CZ" sz="1700" dirty="0" smtClean="0"/>
                  <a:t>.</a:t>
                </a:r>
                <a:endParaRPr lang="en-US" sz="1700" dirty="0" smtClean="0"/>
              </a:p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1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17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sz="1700" i="1" dirty="0">
                        <a:latin typeface="Cambria Math" panose="02040503050406030204" pitchFamily="18" charset="0"/>
                      </a:rPr>
                      <m:t> ≥ </m:t>
                    </m:r>
                    <m:sSup>
                      <m:sSup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cs-CZ" sz="1700" dirty="0"/>
                  <a:t>	</a:t>
                </a:r>
                <a:r>
                  <a:rPr lang="en-US" sz="1700" dirty="0" smtClean="0"/>
                  <a:t>     </a:t>
                </a:r>
                <a:r>
                  <a:rPr lang="cs-CZ" sz="1700" dirty="0" smtClean="0"/>
                  <a:t>4th </a:t>
                </a:r>
                <a:r>
                  <a:rPr lang="cs-CZ" sz="1700" dirty="0" err="1"/>
                  <a:t>order</a:t>
                </a:r>
                <a:r>
                  <a:rPr lang="cs-CZ" sz="1700" dirty="0"/>
                  <a:t> </a:t>
                </a:r>
                <a:r>
                  <a:rPr lang="cs-CZ" sz="1700" dirty="0" err="1"/>
                  <a:t>critical</a:t>
                </a:r>
                <a:r>
                  <a:rPr lang="cs-CZ" sz="1700" dirty="0"/>
                  <a:t> gap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7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700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cs-CZ" sz="1700" dirty="0" err="1"/>
                  <a:t>etc</a:t>
                </a:r>
                <a:r>
                  <a:rPr lang="cs-CZ" sz="1700" dirty="0" smtClean="0"/>
                  <a:t>.</a:t>
                </a:r>
                <a:endParaRPr lang="en-US" sz="1700" dirty="0"/>
              </a:p>
              <a:p>
                <a:pPr marL="0" indent="0" algn="ctr">
                  <a:buNone/>
                </a:pPr>
                <a:r>
                  <a:rPr lang="cs-CZ" sz="1700" dirty="0" smtClean="0"/>
                  <a:t>…</a:t>
                </a:r>
                <a:endParaRPr lang="en-US" sz="1700" dirty="0" smtClean="0"/>
              </a:p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1700" dirty="0"/>
              </a:p>
            </p:txBody>
          </p:sp>
        </mc:Choice>
        <mc:Fallback xmlns="">
          <p:sp>
            <p:nvSpPr>
              <p:cNvPr id="6" name="Zástupný symbol pro obsah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707" y="2796822"/>
                <a:ext cx="7554579" cy="2045001"/>
              </a:xfrm>
              <a:prstGeom prst="rect">
                <a:avLst/>
              </a:prstGeom>
              <a:blipFill>
                <a:blip r:embed="rId4"/>
                <a:stretch>
                  <a:fillRect l="-969" t="-1791" b="-32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Gap </a:t>
            </a:r>
            <a:r>
              <a:rPr lang="cs-CZ" sz="4000" dirty="0" err="1"/>
              <a:t>Acceptance</a:t>
            </a:r>
            <a:r>
              <a:rPr lang="cs-CZ" sz="4000" dirty="0"/>
              <a:t> </a:t>
            </a:r>
            <a:r>
              <a:rPr lang="cs-CZ" sz="4000" dirty="0" err="1"/>
              <a:t>procedure</a:t>
            </a:r>
            <a:endParaRPr lang="cs-CZ" sz="4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8"/>
              <p:cNvSpPr txBox="1">
                <a:spLocks/>
              </p:cNvSpPr>
              <p:nvPr/>
            </p:nvSpPr>
            <p:spPr>
              <a:xfrm>
                <a:off x="1328129" y="2826224"/>
                <a:ext cx="2440399" cy="260799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 &lt; 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 = 0</m:t>
                      </m:r>
                    </m:oMath>
                  </m:oMathPara>
                </a14:m>
                <a:endParaRPr lang="cs-CZ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cs-CZ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 &lt; </m:t>
                      </m:r>
                      <m:sSup>
                        <m:sSupPr>
                          <m:ctrlPr>
                            <a:rPr lang="cs-CZ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800" i="1" dirty="0" smtClean="0">
                          <a:latin typeface="Cambria Math" panose="02040503050406030204" pitchFamily="18" charset="0"/>
                        </a:rPr>
                        <m:t> = 1</m:t>
                      </m:r>
                    </m:oMath>
                  </m:oMathPara>
                </a14:m>
                <a:endParaRPr lang="cs-CZ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cs-CZ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&lt; </m:t>
                      </m:r>
                      <m:sSup>
                        <m:sSupPr>
                          <m:ctrlPr>
                            <a:rPr lang="cs-CZ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cs-CZ" sz="1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s-CZ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 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=2</m:t>
                      </m:r>
                    </m:oMath>
                  </m:oMathPara>
                </a14:m>
                <a:endParaRPr lang="cs-CZ" sz="1800" dirty="0"/>
              </a:p>
              <a:p>
                <a:pPr marL="182880" lvl="2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cs-CZ" sz="1800" dirty="0" smtClean="0"/>
                  <a:t>…</a:t>
                </a:r>
                <a:endParaRPr lang="en-US" sz="1800" dirty="0" smtClean="0"/>
              </a:p>
              <a:p>
                <a:pPr marL="182880" lvl="2" indent="0" algn="ctr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&lt; </m:t>
                      </m:r>
                      <m:sSup>
                        <m:sSupPr>
                          <m:ctrlPr>
                            <a:rPr lang="cs-CZ" sz="18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1800" i="1" dirty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cs-CZ" sz="18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1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18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cs-CZ" sz="1800" i="1" dirty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cs-CZ" sz="1800" b="0" i="1" dirty="0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cs-CZ" sz="1800" dirty="0" smtClean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7" name="Zástupný symbol pro obsah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129" y="2826224"/>
                <a:ext cx="2440399" cy="2607999"/>
              </a:xfrm>
              <a:prstGeom prst="rect">
                <a:avLst/>
              </a:prstGeom>
              <a:blipFill>
                <a:blip r:embed="rId5"/>
                <a:stretch>
                  <a:fillRect r="-2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se šipkou 10"/>
          <p:cNvCxnSpPr/>
          <p:nvPr/>
        </p:nvCxnSpPr>
        <p:spPr>
          <a:xfrm flipH="1">
            <a:off x="2548329" y="3065489"/>
            <a:ext cx="5171605" cy="427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548329" y="3731973"/>
            <a:ext cx="5104150" cy="360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4489555" y="4997688"/>
                <a:ext cx="2585803" cy="441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cs-CZ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nary>
                  </m:oMath>
                </a14:m>
                <a:endParaRPr lang="cs-CZ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55" y="4997688"/>
                <a:ext cx="2585803" cy="441468"/>
              </a:xfrm>
              <a:prstGeom prst="rect">
                <a:avLst/>
              </a:prstGeom>
              <a:blipFill>
                <a:blip r:embed="rId6"/>
                <a:stretch>
                  <a:fillRect l="-1882" t="-88889" b="-152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Přímá spojnice 22"/>
          <p:cNvCxnSpPr/>
          <p:nvPr/>
        </p:nvCxnSpPr>
        <p:spPr>
          <a:xfrm flipH="1">
            <a:off x="4039849" y="2826224"/>
            <a:ext cx="22485" cy="255524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4000" dirty="0" err="1"/>
                  <a:t>Distributions</a:t>
                </a:r>
                <a:r>
                  <a:rPr lang="cs-CZ" sz="4000" dirty="0"/>
                  <a:t> </a:t>
                </a:r>
                <a:r>
                  <a:rPr lang="cs-CZ" sz="4000" dirty="0" err="1"/>
                  <a:t>of</a:t>
                </a:r>
                <a:r>
                  <a:rPr lang="cs-CZ" sz="4000" dirty="0"/>
                  <a:t> </a:t>
                </a:r>
                <a:r>
                  <a:rPr lang="cs-CZ" sz="4000" dirty="0" err="1"/>
                  <a:t>gaps</a:t>
                </a:r>
                <a:r>
                  <a:rPr lang="cs-CZ" sz="4000" dirty="0"/>
                  <a:t> </a:t>
                </a:r>
                <a:r>
                  <a:rPr lang="cs-CZ" sz="4000" dirty="0" err="1" smtClean="0"/>
                  <a:t>accepted</a:t>
                </a:r>
                <a:r>
                  <a:rPr lang="en-US" sz="4000" dirty="0" smtClean="0"/>
                  <a:t> </a:t>
                </a:r>
                <a:r>
                  <a:rPr lang="cs-CZ" sz="4000" dirty="0" smtClean="0"/>
                  <a:t>by </a:t>
                </a:r>
                <a14:m>
                  <m:oMath xmlns:m="http://schemas.openxmlformats.org/officeDocument/2006/math">
                    <m:r>
                      <a:rPr lang="cs-CZ" sz="4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4000" dirty="0"/>
                  <a:t> </a:t>
                </a:r>
                <a:r>
                  <a:rPr lang="cs-CZ" sz="4000" dirty="0" err="1"/>
                  <a:t>vehicles</a:t>
                </a:r>
                <a:endParaRPr lang="cs-CZ" sz="4000" dirty="0"/>
              </a:p>
            </p:txBody>
          </p:sp>
        </mc:Choice>
        <mc:Fallback xmlns="">
          <p:sp>
            <p:nvSpPr>
              <p:cNvPr id="2" name="Nadpis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21" b="-184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75715"/>
                <a:ext cx="9875520" cy="4405164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cs-CZ" dirty="0" err="1"/>
                  <a:t>main-stream</a:t>
                </a:r>
                <a:r>
                  <a:rPr lang="cs-CZ" dirty="0"/>
                  <a:t> </a:t>
                </a:r>
                <a:r>
                  <a:rPr lang="cs-CZ" dirty="0" err="1"/>
                  <a:t>time</a:t>
                </a:r>
                <a:r>
                  <a:rPr lang="cs-CZ" dirty="0"/>
                  <a:t> </a:t>
                </a:r>
                <a:r>
                  <a:rPr lang="cs-CZ" dirty="0" err="1"/>
                  <a:t>clearances</a:t>
                </a:r>
                <a:r>
                  <a:rPr lang="cs-CZ" dirty="0"/>
                  <a:t>: </a:t>
                </a:r>
                <a:r>
                  <a:rPr lang="cs-CZ" dirty="0" err="1"/>
                  <a:t>random</a:t>
                </a:r>
                <a:r>
                  <a:rPr lang="cs-CZ" dirty="0"/>
                  <a:t> </a:t>
                </a:r>
                <a:r>
                  <a:rPr lang="cs-CZ" dirty="0" err="1"/>
                  <a:t>variable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 err="1"/>
                  <a:t>with</a:t>
                </a:r>
                <a:r>
                  <a:rPr lang="cs-CZ" dirty="0"/>
                  <a:t> </a:t>
                </a:r>
                <a:r>
                  <a:rPr lang="cs-CZ" dirty="0" err="1"/>
                  <a:t>realization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sz="1600" dirty="0"/>
              </a:p>
              <a:p>
                <a:pPr marL="269875" indent="-269875">
                  <a:buFont typeface="Wingdings" panose="05000000000000000000" pitchFamily="2" charset="2"/>
                  <a:buChar char="q"/>
                </a:pPr>
                <a:r>
                  <a:rPr lang="cs-CZ" dirty="0" err="1" smtClean="0"/>
                  <a:t>individual</a:t>
                </a:r>
                <a:r>
                  <a:rPr lang="cs-CZ" dirty="0" smtClean="0"/>
                  <a:t> </a:t>
                </a:r>
                <a:r>
                  <a:rPr lang="cs-CZ" dirty="0" err="1"/>
                  <a:t>critical</a:t>
                </a:r>
                <a:r>
                  <a:rPr lang="cs-CZ" dirty="0"/>
                  <a:t> gap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driver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 err="1"/>
                  <a:t>th</a:t>
                </a:r>
                <a:r>
                  <a:rPr lang="cs-CZ" dirty="0"/>
                  <a:t> minor-</a:t>
                </a:r>
                <a:r>
                  <a:rPr lang="cs-CZ" dirty="0" err="1"/>
                  <a:t>stream</a:t>
                </a:r>
                <a:r>
                  <a:rPr lang="cs-CZ" dirty="0"/>
                  <a:t> </a:t>
                </a:r>
                <a:r>
                  <a:rPr lang="cs-CZ" dirty="0" err="1"/>
                  <a:t>vehicle</a:t>
                </a:r>
                <a:r>
                  <a:rPr lang="cs-CZ" dirty="0"/>
                  <a:t>: </a:t>
                </a:r>
                <a:r>
                  <a:rPr lang="cs-CZ" dirty="0" err="1"/>
                  <a:t>random</a:t>
                </a:r>
                <a:r>
                  <a:rPr lang="cs-CZ" dirty="0"/>
                  <a:t> </a:t>
                </a:r>
                <a:r>
                  <a:rPr lang="cs-CZ" dirty="0" err="1"/>
                  <a:t>variable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cs-CZ" dirty="0" smtClean="0"/>
                  <a:t>with</a:t>
                </a:r>
                <a:r>
                  <a:rPr lang="en-US" dirty="0"/>
                  <a:t> </a:t>
                </a:r>
                <a:r>
                  <a:rPr lang="cs-CZ" dirty="0" err="1" smtClean="0"/>
                  <a:t>realization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269875" indent="-269875">
                  <a:buFont typeface="Wingdings" panose="05000000000000000000" pitchFamily="2" charset="2"/>
                  <a:buChar char="q"/>
                </a:pPr>
                <a:endParaRPr lang="cs-CZ" sz="1600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cs-CZ" i="1" dirty="0" err="1" smtClean="0"/>
                  <a:t>modeled</a:t>
                </a:r>
                <a:r>
                  <a:rPr lang="cs-CZ" i="1" dirty="0" smtClean="0"/>
                  <a:t> </a:t>
                </a:r>
                <a:r>
                  <a:rPr lang="cs-CZ" i="1" dirty="0"/>
                  <a:t>proces </a:t>
                </a:r>
                <a:r>
                  <a:rPr lang="cs-CZ" i="1" dirty="0" err="1"/>
                  <a:t>of</a:t>
                </a:r>
                <a:r>
                  <a:rPr lang="cs-CZ" i="1" dirty="0"/>
                  <a:t> </a:t>
                </a:r>
                <a:r>
                  <a:rPr lang="cs-CZ" i="1" dirty="0" err="1"/>
                  <a:t>inclusion</a:t>
                </a:r>
                <a:r>
                  <a:rPr lang="cs-CZ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generate</a:t>
                </a:r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 smtClean="0"/>
                  <a:t>… </a:t>
                </a:r>
                <a:r>
                  <a:rPr lang="en-US" sz="2000" dirty="0" smtClean="0"/>
                  <a:t>and apply decision rule</a:t>
                </a:r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75715"/>
                <a:ext cx="9875520" cy="4405164"/>
              </a:xfrm>
              <a:blipFill>
                <a:blip r:embed="rId4"/>
                <a:stretch>
                  <a:fillRect l="-1481" t="-15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 txBox="1">
                <a:spLocks/>
              </p:cNvSpPr>
              <p:nvPr/>
            </p:nvSpPr>
            <p:spPr>
              <a:xfrm>
                <a:off x="5335103" y="4826978"/>
                <a:ext cx="7185712" cy="260799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cs-CZ" sz="1800" dirty="0" smtClean="0"/>
                  <a:t>1st driver </a:t>
                </a:r>
                <a:r>
                  <a:rPr lang="cs-CZ" sz="1800" dirty="0" err="1"/>
                  <a:t>enters</a:t>
                </a:r>
                <a:r>
                  <a:rPr lang="cs-CZ" sz="1800" dirty="0"/>
                  <a:t> </a:t>
                </a:r>
                <a:r>
                  <a:rPr lang="cs-CZ" sz="1800" dirty="0" err="1"/>
                  <a:t>the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main</a:t>
                </a:r>
                <a:r>
                  <a:rPr lang="cs-CZ" sz="1800" dirty="0"/>
                  <a:t> </a:t>
                </a:r>
                <a:r>
                  <a:rPr lang="cs-CZ" sz="1800" dirty="0" err="1"/>
                  <a:t>stream</a:t>
                </a:r>
                <a:r>
                  <a:rPr lang="en-US" sz="1800" dirty="0"/>
                  <a:t>; remaining time </a:t>
                </a:r>
                <a14:m>
                  <m:oMath xmlns:m="http://schemas.openxmlformats.org/officeDocument/2006/math">
                    <m:r>
                      <a:rPr lang="cs-CZ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cs-CZ" sz="1800" dirty="0" smtClean="0"/>
                  <a:t>2nd </a:t>
                </a:r>
                <a:r>
                  <a:rPr lang="cs-CZ" sz="1800" dirty="0"/>
                  <a:t>driver </a:t>
                </a:r>
                <a:r>
                  <a:rPr lang="cs-CZ" sz="1800" dirty="0" err="1"/>
                  <a:t>accept</a:t>
                </a:r>
                <a:r>
                  <a:rPr lang="cs-CZ" sz="1800" dirty="0"/>
                  <a:t> </a:t>
                </a:r>
                <a:r>
                  <a:rPr lang="cs-CZ" sz="1800" dirty="0" err="1"/>
                  <a:t>the</a:t>
                </a:r>
                <a:r>
                  <a:rPr lang="cs-CZ" sz="1800" dirty="0"/>
                  <a:t> </a:t>
                </a:r>
                <a:r>
                  <a:rPr lang="cs-CZ" sz="1800" dirty="0" err="1"/>
                  <a:t>same</a:t>
                </a:r>
                <a:r>
                  <a:rPr lang="cs-CZ" sz="1800" dirty="0"/>
                  <a:t> gap</a:t>
                </a:r>
                <a:r>
                  <a:rPr lang="en-US" sz="1800" dirty="0"/>
                  <a:t>; remaining time </a:t>
                </a:r>
                <a14:m>
                  <m:oMath xmlns:m="http://schemas.openxmlformats.org/officeDocument/2006/math">
                    <m:r>
                      <a:rPr lang="cs-CZ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sz="1800" dirty="0"/>
              </a:p>
              <a:p>
                <a:pPr marL="0" indent="0"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9" name="Zástupný symbol pro obsah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103" y="4826978"/>
                <a:ext cx="7185712" cy="2607999"/>
              </a:xfrm>
              <a:prstGeom prst="rect">
                <a:avLst/>
              </a:prstGeom>
              <a:blipFill>
                <a:blip r:embed="rId5"/>
                <a:stretch>
                  <a:fillRect l="-1951" t="-23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ástupný symbol pro obsah 8"/>
              <p:cNvSpPr txBox="1">
                <a:spLocks/>
              </p:cNvSpPr>
              <p:nvPr/>
            </p:nvSpPr>
            <p:spPr>
              <a:xfrm>
                <a:off x="1497299" y="4826978"/>
                <a:ext cx="7553440" cy="260799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800" dirty="0"/>
                  <a:t>	</a:t>
                </a:r>
                <a:endParaRPr lang="en-US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800" i="1" dirty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1800" dirty="0"/>
                  <a:t>	</a:t>
                </a:r>
                <a:endParaRPr lang="en-US" sz="1800" dirty="0" smtClean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cs-CZ" sz="1800" dirty="0" err="1" smtClean="0"/>
                  <a:t>etc</a:t>
                </a:r>
                <a:r>
                  <a:rPr lang="cs-CZ" sz="1800" dirty="0"/>
                  <a:t>.</a:t>
                </a:r>
                <a:r>
                  <a:rPr lang="en-US" sz="1800" dirty="0"/>
                  <a:t> until the remaining time clearance is not accepted by the actual driver</a:t>
                </a:r>
                <a:endParaRPr lang="cs-CZ" sz="18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cs-CZ" sz="1800" dirty="0"/>
                  <a:t>		</a:t>
                </a:r>
                <a:endParaRPr lang="en-US" sz="1800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10" name="Zástupný symbol pro obsah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99" y="4826978"/>
                <a:ext cx="7553440" cy="2607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Přímá spojnice se šipkou 12"/>
          <p:cNvCxnSpPr/>
          <p:nvPr/>
        </p:nvCxnSpPr>
        <p:spPr>
          <a:xfrm flipH="1">
            <a:off x="2915589" y="5126636"/>
            <a:ext cx="5658785" cy="277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3514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i.i.d</a:t>
                </a:r>
                <a:r>
                  <a:rPr lang="en-US" dirty="0"/>
                  <a:t>. with density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/>
                  <a:t> event “time clearance is accepted by exactly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vehicles”:</a:t>
                </a: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cs-CZ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en-US" dirty="0"/>
                  <a:t>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random</a:t>
                </a:r>
                <a:r>
                  <a:rPr lang="cs-CZ" dirty="0"/>
                  <a:t> </a:t>
                </a:r>
                <a:r>
                  <a:rPr lang="cs-CZ" dirty="0" err="1"/>
                  <a:t>variable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 smtClean="0"/>
                  <a:t>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⋆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cs-CZ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 smtClean="0"/>
                  <a:t> </a:t>
                </a:r>
                <a:r>
                  <a:rPr lang="cs-CZ" dirty="0" err="1" smtClean="0"/>
                  <a:t>outputs</a:t>
                </a:r>
                <a:r>
                  <a:rPr lang="cs-CZ" dirty="0" smtClean="0"/>
                  <a:t>: 1) </a:t>
                </a:r>
                <a:r>
                  <a:rPr lang="cs-CZ" dirty="0" err="1" smtClean="0"/>
                  <a:t>theoretical</a:t>
                </a:r>
                <a:r>
                  <a:rPr lang="cs-CZ" dirty="0" smtClean="0"/>
                  <a:t> </a:t>
                </a:r>
                <a:r>
                  <a:rPr lang="en-US" dirty="0" smtClean="0"/>
                  <a:t>d</a:t>
                </a:r>
                <a:r>
                  <a:rPr lang="cs-CZ" dirty="0" smtClean="0"/>
                  <a:t>istributions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time</a:t>
                </a:r>
                <a:r>
                  <a:rPr lang="cs-CZ" dirty="0"/>
                  <a:t> </a:t>
                </a:r>
                <a:r>
                  <a:rPr lang="cs-CZ" dirty="0" err="1"/>
                  <a:t>clearances</a:t>
                </a:r>
                <a:r>
                  <a:rPr lang="cs-CZ" dirty="0"/>
                  <a:t> </a:t>
                </a:r>
                <a:r>
                  <a:rPr lang="cs-CZ" dirty="0" err="1"/>
                  <a:t>accepted</a:t>
                </a:r>
                <a:r>
                  <a:rPr lang="cs-CZ" dirty="0"/>
                  <a:t> by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 smtClean="0"/>
                  <a:t>vehicles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cs-CZ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201168" lvl="1" indent="0">
                  <a:buNone/>
                </a:pPr>
                <a:r>
                  <a:rPr lang="cs-CZ" sz="2000" dirty="0" smtClean="0"/>
                  <a:t>                  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cs-CZ" sz="2000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sz="2000" i="1" baseline="-25000" dirty="0" err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000" dirty="0" smtClean="0"/>
                  <a:t> = theoretical </a:t>
                </a:r>
                <a:r>
                  <a:rPr lang="cs-CZ" sz="2000" dirty="0" err="1"/>
                  <a:t>counterparts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the</a:t>
                </a:r>
                <a:r>
                  <a:rPr lang="cs-CZ" sz="2000" dirty="0"/>
                  <a:t> sample </a:t>
                </a:r>
                <a:r>
                  <a:rPr lang="cs-CZ" sz="2000" dirty="0" err="1"/>
                  <a:t>acceptance-ratios</a:t>
                </a:r>
                <a:r>
                  <a:rPr lang="cs-CZ" sz="2000" dirty="0"/>
                  <a:t> 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cs-CZ" sz="2000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35145"/>
              </a:xfrm>
              <a:blipFill>
                <a:blip r:embed="rId3"/>
                <a:stretch>
                  <a:fillRect l="-1455" t="-1238" b="-13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9" name="Zástupný symbol pro obsah 8"/>
          <p:cNvSpPr txBox="1">
            <a:spLocks/>
          </p:cNvSpPr>
          <p:nvPr/>
        </p:nvSpPr>
        <p:spPr>
          <a:xfrm>
            <a:off x="4495654" y="4216911"/>
            <a:ext cx="7185712" cy="26079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416" y="712869"/>
            <a:ext cx="6851456" cy="488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4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4" y="2456621"/>
            <a:ext cx="8010816" cy="3650034"/>
          </a:xfrm>
          <a:prstGeom prst="rect">
            <a:avLst/>
          </a:prstGeom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Investigated</a:t>
            </a:r>
            <a:r>
              <a:rPr lang="cs-CZ" sz="4000" dirty="0"/>
              <a:t> </a:t>
            </a:r>
            <a:r>
              <a:rPr lang="cs-CZ" sz="4000" dirty="0" err="1"/>
              <a:t>problem</a:t>
            </a: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0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en-US" dirty="0"/>
              <a:t>vehicular dynamics in the vicinity of an </a:t>
            </a:r>
            <a:r>
              <a:rPr lang="en-US" dirty="0" err="1"/>
              <a:t>unsignalized</a:t>
            </a:r>
            <a:r>
              <a:rPr lang="en-US" dirty="0"/>
              <a:t> intersection of the </a:t>
            </a:r>
            <a:r>
              <a:rPr lang="en-US" dirty="0" smtClean="0"/>
              <a:t>T-type</a:t>
            </a:r>
            <a:endParaRPr lang="cs-CZ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8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Goals</a:t>
            </a:r>
            <a:r>
              <a:rPr lang="cs-CZ" sz="4000" dirty="0" smtClean="0"/>
              <a:t> vs. </a:t>
            </a:r>
            <a:r>
              <a:rPr lang="cs-CZ" sz="4000" dirty="0" err="1" smtClean="0"/>
              <a:t>results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3"/>
                <a:ext cx="10505107" cy="4435145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b="1" dirty="0"/>
                  <a:t> </a:t>
                </a:r>
                <a:r>
                  <a:rPr lang="cs-CZ" b="1" dirty="0" err="1"/>
                  <a:t>Our</a:t>
                </a:r>
                <a:r>
                  <a:rPr lang="cs-CZ" b="1" dirty="0"/>
                  <a:t> </a:t>
                </a:r>
                <a:r>
                  <a:rPr lang="cs-CZ" b="1" dirty="0" err="1"/>
                  <a:t>goal</a:t>
                </a:r>
                <a:r>
                  <a:rPr lang="cs-CZ" b="1" dirty="0"/>
                  <a:t>: </a:t>
                </a:r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cs-CZ" dirty="0"/>
                  <a:t> </a:t>
                </a:r>
                <a:r>
                  <a:rPr lang="cs-CZ" dirty="0" err="1"/>
                  <a:t>decomposition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set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main-stream</a:t>
                </a:r>
                <a:r>
                  <a:rPr lang="cs-CZ" dirty="0"/>
                  <a:t> to </a:t>
                </a:r>
                <a:r>
                  <a:rPr lang="cs-CZ" dirty="0" err="1"/>
                  <a:t>several</a:t>
                </a:r>
                <a:r>
                  <a:rPr lang="cs-CZ" dirty="0"/>
                  <a:t> </a:t>
                </a:r>
                <a:r>
                  <a:rPr lang="cs-CZ" dirty="0" err="1"/>
                  <a:t>subsets</a:t>
                </a:r>
                <a:endParaRPr lang="cs-CZ" dirty="0"/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 err="1"/>
                  <a:t>distribution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clearances</a:t>
                </a:r>
                <a:r>
                  <a:rPr lang="cs-CZ" dirty="0"/>
                  <a:t> </a:t>
                </a:r>
                <a:r>
                  <a:rPr lang="cs-CZ" dirty="0" err="1"/>
                  <a:t>accepted</a:t>
                </a:r>
                <a:r>
                  <a:rPr lang="cs-CZ" dirty="0"/>
                  <a:t> by </a:t>
                </a:r>
                <a:r>
                  <a:rPr lang="cs-CZ" dirty="0" err="1"/>
                  <a:t>exactly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minor-</a:t>
                </a:r>
                <a:r>
                  <a:rPr lang="cs-CZ" dirty="0" err="1"/>
                  <a:t>stream</a:t>
                </a:r>
                <a:r>
                  <a:rPr lang="cs-CZ" dirty="0"/>
                  <a:t> </a:t>
                </a:r>
                <a:r>
                  <a:rPr lang="cs-CZ" dirty="0" err="1"/>
                  <a:t>vehicles</a:t>
                </a:r>
                <a:endParaRPr lang="cs-CZ" dirty="0"/>
              </a:p>
              <a:p>
                <a:pPr marL="179388" indent="-179388">
                  <a:buNone/>
                </a:pPr>
                <a:endParaRPr lang="cs-CZ" dirty="0"/>
              </a:p>
              <a:p>
                <a:pPr marL="179388" indent="-179388">
                  <a:buFont typeface="Wingdings" panose="05000000000000000000" pitchFamily="2" charset="2"/>
                  <a:buChar char="q"/>
                </a:pPr>
                <a:r>
                  <a:rPr lang="cs-CZ" b="1" dirty="0"/>
                  <a:t> </a:t>
                </a:r>
                <a:r>
                  <a:rPr lang="cs-CZ" b="1" dirty="0" err="1" smtClean="0"/>
                  <a:t>Results</a:t>
                </a:r>
                <a:r>
                  <a:rPr lang="cs-CZ" b="1" dirty="0" smtClean="0"/>
                  <a:t>:</a:t>
                </a:r>
                <a:endParaRPr lang="cs-CZ" b="1" dirty="0"/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 err="1"/>
                  <a:t>decomposition</a:t>
                </a:r>
                <a:r>
                  <a:rPr lang="cs-CZ" dirty="0"/>
                  <a:t> </a:t>
                </a:r>
                <a:r>
                  <a:rPr lang="cs-CZ" dirty="0" err="1"/>
                  <a:t>tool</a:t>
                </a:r>
                <a:r>
                  <a:rPr lang="cs-CZ" dirty="0"/>
                  <a:t> = </a:t>
                </a:r>
                <a:r>
                  <a:rPr lang="cs-CZ" i="1" dirty="0" err="1"/>
                  <a:t>implicit</a:t>
                </a:r>
                <a:r>
                  <a:rPr lang="cs-CZ" i="1" dirty="0"/>
                  <a:t> </a:t>
                </a:r>
                <a:r>
                  <a:rPr lang="cs-CZ" i="1" dirty="0" err="1"/>
                  <a:t>acceptance</a:t>
                </a:r>
                <a:r>
                  <a:rPr lang="cs-CZ" i="1" dirty="0"/>
                  <a:t>-rule </a:t>
                </a:r>
                <a:r>
                  <a:rPr lang="cs-CZ" dirty="0" err="1"/>
                  <a:t>described</a:t>
                </a:r>
                <a:r>
                  <a:rPr lang="cs-CZ" dirty="0"/>
                  <a:t> </a:t>
                </a:r>
                <a:r>
                  <a:rPr lang="cs-CZ" dirty="0" err="1"/>
                  <a:t>mathematically</a:t>
                </a:r>
                <a:r>
                  <a:rPr lang="cs-CZ" dirty="0"/>
                  <a:t> by probability </a:t>
                </a:r>
                <a:r>
                  <a:rPr lang="cs-CZ" dirty="0" err="1"/>
                  <a:t>density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 err="1"/>
                  <a:t>describes</a:t>
                </a:r>
                <a:r>
                  <a:rPr lang="cs-CZ" dirty="0"/>
                  <a:t> </a:t>
                </a:r>
                <a:r>
                  <a:rPr lang="cs-CZ" dirty="0" err="1"/>
                  <a:t>how</a:t>
                </a:r>
                <a:r>
                  <a:rPr lang="cs-CZ" dirty="0"/>
                  <a:t> </a:t>
                </a:r>
                <a:r>
                  <a:rPr lang="cs-CZ" dirty="0" err="1"/>
                  <a:t>individual</a:t>
                </a:r>
                <a:r>
                  <a:rPr lang="cs-CZ" dirty="0"/>
                  <a:t> </a:t>
                </a:r>
                <a:r>
                  <a:rPr lang="cs-CZ" dirty="0" err="1"/>
                  <a:t>critical</a:t>
                </a:r>
                <a:r>
                  <a:rPr lang="cs-CZ" dirty="0"/>
                  <a:t> </a:t>
                </a:r>
                <a:r>
                  <a:rPr lang="cs-CZ" dirty="0" err="1"/>
                  <a:t>gaps</a:t>
                </a:r>
                <a:r>
                  <a:rPr lang="cs-CZ" dirty="0"/>
                  <a:t> are </a:t>
                </a:r>
                <a:r>
                  <a:rPr lang="cs-CZ" dirty="0" err="1"/>
                  <a:t>distributed</a:t>
                </a:r>
                <a:endParaRPr lang="en-US" dirty="0"/>
              </a:p>
              <a:p>
                <a:pPr marL="179388" indent="-1793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dirty="0" err="1"/>
                  <a:t>decid</a:t>
                </a:r>
                <a:r>
                  <a:rPr lang="en-US" dirty="0"/>
                  <a:t>es</a:t>
                </a:r>
                <a:r>
                  <a:rPr lang="cs-CZ" dirty="0"/>
                  <a:t> on </a:t>
                </a:r>
                <a:r>
                  <a:rPr lang="cs-CZ" dirty="0" err="1"/>
                  <a:t>acceptance</a:t>
                </a:r>
                <a:r>
                  <a:rPr lang="cs-CZ" dirty="0"/>
                  <a:t>/</a:t>
                </a:r>
                <a:r>
                  <a:rPr lang="cs-CZ" dirty="0" err="1"/>
                  <a:t>rejection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an</a:t>
                </a:r>
                <a:r>
                  <a:rPr lang="cs-CZ" dirty="0"/>
                  <a:t> </a:t>
                </a:r>
                <a:r>
                  <a:rPr lang="cs-CZ" dirty="0" err="1"/>
                  <a:t>offered</a:t>
                </a:r>
                <a:r>
                  <a:rPr lang="cs-CZ" dirty="0"/>
                  <a:t> </a:t>
                </a:r>
                <a:r>
                  <a:rPr lang="en-US" dirty="0"/>
                  <a:t>priority-stream </a:t>
                </a:r>
                <a:r>
                  <a:rPr lang="cs-CZ" dirty="0"/>
                  <a:t>gap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3"/>
                <a:ext cx="10505107" cy="4435145"/>
              </a:xfrm>
              <a:blipFill>
                <a:blip r:embed="rId3"/>
                <a:stretch>
                  <a:fillRect l="-1393" t="-1513" r="-10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6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Classic</a:t>
            </a:r>
            <a:r>
              <a:rPr lang="cs-CZ" sz="4000" dirty="0"/>
              <a:t> </a:t>
            </a:r>
            <a:r>
              <a:rPr lang="cs-CZ" sz="4000" dirty="0" err="1"/>
              <a:t>problem</a:t>
            </a:r>
            <a:r>
              <a:rPr lang="cs-CZ" sz="4000" dirty="0"/>
              <a:t> vs. </a:t>
            </a:r>
            <a:r>
              <a:rPr lang="cs-CZ" sz="4000" dirty="0" err="1"/>
              <a:t>real</a:t>
            </a:r>
            <a:r>
              <a:rPr lang="cs-CZ" sz="4000" dirty="0"/>
              <a:t> </a:t>
            </a:r>
            <a:r>
              <a:rPr lang="cs-CZ" sz="4000" dirty="0" err="1"/>
              <a:t>problem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197810" cy="4023360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b="1" dirty="0" smtClean="0"/>
                  <a:t> „</a:t>
                </a:r>
                <a:r>
                  <a:rPr lang="cs-CZ" b="1" dirty="0" err="1"/>
                  <a:t>math</a:t>
                </a:r>
                <a:r>
                  <a:rPr lang="en-US" b="1" dirty="0"/>
                  <a:t>-</a:t>
                </a:r>
                <a:r>
                  <a:rPr lang="cs-CZ" b="1" dirty="0" err="1"/>
                  <a:t>textbooks</a:t>
                </a:r>
                <a:r>
                  <a:rPr lang="cs-CZ" b="1" dirty="0"/>
                  <a:t>“ </a:t>
                </a:r>
                <a:r>
                  <a:rPr lang="en-US" b="1" dirty="0"/>
                  <a:t>formulation of the problem</a:t>
                </a:r>
                <a:endParaRPr lang="cs-CZ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distribution</a:t>
                </a:r>
                <a:r>
                  <a:rPr lang="cs-CZ" sz="2000" dirty="0"/>
                  <a:t> g(x) and h(y) </a:t>
                </a:r>
                <a:r>
                  <a:rPr lang="en-US" sz="2000" dirty="0"/>
                  <a:t>are </a:t>
                </a:r>
                <a:r>
                  <a:rPr lang="cs-CZ" sz="2000" dirty="0" err="1"/>
                  <a:t>known</a:t>
                </a:r>
                <a:endParaRPr lang="cs-CZ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What</a:t>
                </a:r>
                <a:r>
                  <a:rPr lang="cs-CZ" sz="2000" dirty="0"/>
                  <a:t> </a:t>
                </a:r>
                <a:r>
                  <a:rPr lang="cs-CZ" sz="2000" dirty="0" err="1"/>
                  <a:t>is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the</a:t>
                </a:r>
                <a:r>
                  <a:rPr lang="cs-CZ" sz="2000" dirty="0"/>
                  <a:t> </a:t>
                </a:r>
                <a:r>
                  <a:rPr lang="cs-CZ" sz="2000" dirty="0" err="1"/>
                  <a:t>decomposition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main-stream</a:t>
                </a:r>
                <a:r>
                  <a:rPr lang="cs-CZ" sz="2000" dirty="0"/>
                  <a:t> </a:t>
                </a:r>
                <a:r>
                  <a:rPr lang="cs-CZ" sz="2000" dirty="0" err="1"/>
                  <a:t>clearances</a:t>
                </a:r>
                <a:r>
                  <a:rPr lang="cs-CZ" sz="2000" dirty="0"/>
                  <a:t> </a:t>
                </a:r>
                <a:r>
                  <a:rPr lang="en-US" sz="2000" dirty="0"/>
                  <a:t>in</a:t>
                </a:r>
                <a:r>
                  <a:rPr lang="cs-CZ" sz="2000" dirty="0"/>
                  <a:t>to </a:t>
                </a:r>
                <a:r>
                  <a:rPr lang="cs-CZ" sz="2000" dirty="0" err="1"/>
                  <a:t>subsets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corresponding</a:t>
                </a:r>
                <a:r>
                  <a:rPr lang="cs-CZ" sz="2000" dirty="0"/>
                  <a:t> to </a:t>
                </a:r>
                <a:r>
                  <a:rPr lang="cs-CZ" sz="2000" dirty="0" err="1"/>
                  <a:t>acceptance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order</a:t>
                </a:r>
                <a:r>
                  <a:rPr lang="cs-CZ" sz="2000" dirty="0"/>
                  <a:t> k?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What</a:t>
                </a:r>
                <a:r>
                  <a:rPr lang="cs-CZ" sz="2000" dirty="0"/>
                  <a:t> are </a:t>
                </a:r>
                <a:r>
                  <a:rPr lang="cs-CZ" sz="2000" dirty="0" err="1"/>
                  <a:t>distributions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these </a:t>
                </a:r>
                <a:r>
                  <a:rPr lang="cs-CZ" sz="2000" dirty="0" err="1" smtClean="0"/>
                  <a:t>subsets</a:t>
                </a:r>
                <a:r>
                  <a:rPr lang="cs-CZ" sz="2000" dirty="0" smtClean="0"/>
                  <a:t>?</a:t>
                </a:r>
                <a:endParaRPr lang="en-US" sz="2000" dirty="0"/>
              </a:p>
              <a:p>
                <a:pPr marL="201168" lvl="1" indent="0">
                  <a:buNone/>
                </a:pPr>
                <a:endParaRPr lang="cs-CZ" sz="900" dirty="0" smtClean="0"/>
              </a:p>
              <a:p>
                <a:pPr marL="201168" lvl="1" indent="0">
                  <a:buNone/>
                </a:pPr>
                <a:endParaRPr lang="cs-CZ" sz="900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b="1" dirty="0"/>
                  <a:t> „</a:t>
                </a:r>
                <a:r>
                  <a:rPr lang="en-US" sz="2000" b="1" dirty="0"/>
                  <a:t>real-life</a:t>
                </a:r>
                <a:r>
                  <a:rPr lang="cs-CZ" sz="2000" b="1" dirty="0"/>
                  <a:t>“ </a:t>
                </a:r>
                <a:r>
                  <a:rPr lang="en-US" sz="2000" b="1" dirty="0"/>
                  <a:t>formulation of the problem </a:t>
                </a:r>
                <a:r>
                  <a:rPr lang="cs-CZ" sz="2000" b="1" dirty="0">
                    <a:sym typeface="Wingdings" panose="05000000000000000000" pitchFamily="2" charset="2"/>
                  </a:rPr>
                  <a:t></a:t>
                </a:r>
              </a:p>
              <a:p>
                <a:pPr marL="354330" lvl="2" indent="-1714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>
                    <a:sym typeface="Wingdings" panose="05000000000000000000" pitchFamily="2" charset="2"/>
                  </a:rPr>
                  <a:t>We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can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know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), </m:t>
                    </m:r>
                  </m:oMath>
                </a14:m>
                <a:r>
                  <a:rPr lang="cs-CZ" sz="2000" dirty="0" err="1">
                    <a:sym typeface="Wingdings" panose="05000000000000000000" pitchFamily="2" charset="2"/>
                  </a:rPr>
                  <a:t>estimated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from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empirical</a:t>
                </a:r>
                <a:r>
                  <a:rPr lang="cs-CZ" sz="2000" dirty="0">
                    <a:sym typeface="Wingdings" panose="05000000000000000000" pitchFamily="2" charset="2"/>
                  </a:rPr>
                  <a:t> data.</a:t>
                </a:r>
              </a:p>
              <a:p>
                <a:pPr marL="354330" lvl="2" indent="-1714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>
                    <a:sym typeface="Wingdings" panose="05000000000000000000" pitchFamily="2" charset="2"/>
                  </a:rPr>
                  <a:t>We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have</a:t>
                </a:r>
                <a:r>
                  <a:rPr lang="cs-CZ" sz="2000" dirty="0">
                    <a:sym typeface="Wingdings" panose="05000000000000000000" pitchFamily="2" charset="2"/>
                  </a:rPr>
                  <a:t> sample-</a:t>
                </a:r>
                <a:r>
                  <a:rPr lang="cs-CZ" sz="2000" dirty="0" err="1">
                    <a:sym typeface="Wingdings" panose="05000000000000000000" pitchFamily="2" charset="2"/>
                  </a:rPr>
                  <a:t>acceptance</a:t>
                </a:r>
                <a:r>
                  <a:rPr lang="cs-CZ" sz="2000" dirty="0">
                    <a:sym typeface="Wingdings" panose="05000000000000000000" pitchFamily="2" charset="2"/>
                  </a:rPr>
                  <a:t> ratio</a:t>
                </a:r>
                <a:r>
                  <a:rPr lang="en-US" sz="2000" dirty="0">
                    <a:sym typeface="Wingdings" panose="05000000000000000000" pitchFamily="2" charset="2"/>
                  </a:rPr>
                  <a:t>s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 smtClean="0">
                    <a:sym typeface="Wingdings" panose="05000000000000000000" pitchFamily="2" charset="2"/>
                  </a:rPr>
                  <a:t>corresponding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 </a:t>
                </a:r>
                <a:r>
                  <a:rPr lang="cs-CZ" sz="2000" dirty="0">
                    <a:sym typeface="Wingdings" panose="05000000000000000000" pitchFamily="2" charset="2"/>
                  </a:rPr>
                  <a:t>to </a:t>
                </a:r>
                <a:r>
                  <a:rPr lang="cs-CZ" sz="2000" dirty="0" err="1">
                    <a:sym typeface="Wingdings" panose="05000000000000000000" pitchFamily="2" charset="2"/>
                  </a:rPr>
                  <a:t>acceptance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order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cs-CZ" sz="2000" dirty="0" smtClean="0">
                    <a:sym typeface="Wingdings" panose="05000000000000000000" pitchFamily="2" charset="2"/>
                  </a:rPr>
                  <a:t>.</a:t>
                </a:r>
                <a:endParaRPr lang="cs-CZ" sz="2000" dirty="0">
                  <a:sym typeface="Wingdings" panose="05000000000000000000" pitchFamily="2" charset="2"/>
                </a:endParaRPr>
              </a:p>
              <a:p>
                <a:pPr marL="354330" lvl="2" indent="-1714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>
                    <a:sym typeface="Wingdings" panose="05000000000000000000" pitchFamily="2" charset="2"/>
                  </a:rPr>
                  <a:t>We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can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estimate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distributions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of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clearances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accepted</a:t>
                </a:r>
                <a:r>
                  <a:rPr lang="cs-CZ" sz="2000" dirty="0">
                    <a:sym typeface="Wingdings" panose="05000000000000000000" pitchFamily="2" charset="2"/>
                  </a:rPr>
                  <a:t> by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</m:t>
                    </m:r>
                  </m:oMath>
                </a14:m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vehicles</a:t>
                </a:r>
                <a:r>
                  <a:rPr lang="cs-CZ" sz="2000" dirty="0">
                    <a:sym typeface="Wingdings" panose="05000000000000000000" pitchFamily="2" charset="2"/>
                  </a:rPr>
                  <a:t>.</a:t>
                </a:r>
              </a:p>
              <a:p>
                <a:pPr marL="354330" lvl="2" indent="-1714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>
                    <a:sym typeface="Wingdings" panose="05000000000000000000" pitchFamily="2" charset="2"/>
                  </a:rPr>
                  <a:t>We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don´t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know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the</a:t>
                </a:r>
                <a:r>
                  <a:rPr lang="cs-CZ" sz="2000" dirty="0">
                    <a:sym typeface="Wingdings" panose="05000000000000000000" pitchFamily="2" charset="2"/>
                  </a:rPr>
                  <a:t> </a:t>
                </a:r>
                <a:r>
                  <a:rPr lang="cs-CZ" sz="2000" dirty="0" err="1">
                    <a:sym typeface="Wingdings" panose="05000000000000000000" pitchFamily="2" charset="2"/>
                  </a:rPr>
                  <a:t>acceptance</a:t>
                </a:r>
                <a:r>
                  <a:rPr lang="cs-CZ" sz="2000" dirty="0">
                    <a:sym typeface="Wingdings" panose="05000000000000000000" pitchFamily="2" charset="2"/>
                  </a:rPr>
                  <a:t> rule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h</m:t>
                    </m:r>
                    <m:d>
                      <m:dPr>
                        <m:ctrlPr>
                          <a:rPr lang="cs-CZ" sz="20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cs-CZ" sz="20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</m:d>
                    <m:r>
                      <a:rPr lang="cs-CZ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… </m:t>
                    </m:r>
                  </m:oMath>
                </a14:m>
                <a:endParaRPr lang="cs-CZ" sz="2000" dirty="0">
                  <a:sym typeface="Wingdings" panose="05000000000000000000" pitchFamily="2" charset="2"/>
                </a:endParaRPr>
              </a:p>
              <a:p>
                <a:pPr marL="354330" lvl="2" indent="-1714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cs-CZ" sz="2000" dirty="0">
                  <a:sym typeface="Wingdings" panose="05000000000000000000" pitchFamily="2" charset="2"/>
                </a:endParaRPr>
              </a:p>
              <a:p>
                <a:pPr lvl="1">
                  <a:buFont typeface="Wingdings" panose="05000000000000000000" pitchFamily="2" charset="2"/>
                  <a:buChar char="q"/>
                </a:pPr>
                <a:endParaRPr lang="cs-CZ" sz="2000" dirty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000" b="1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0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197810" cy="4023360"/>
              </a:xfrm>
              <a:blipFill>
                <a:blip r:embed="rId3"/>
                <a:stretch>
                  <a:fillRect l="-1435" t="-1667"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74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Conclusion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84048" lvl="2" indent="0">
                  <a:buNone/>
                </a:pPr>
                <a:endParaRPr lang="cs-CZ" sz="2000" dirty="0"/>
              </a:p>
              <a:p>
                <a:pPr marL="384048" lvl="2" indent="0">
                  <a:buNone/>
                </a:pPr>
                <a:r>
                  <a:rPr lang="cs-CZ" sz="2000" dirty="0" err="1"/>
                  <a:t>We</a:t>
                </a:r>
                <a:r>
                  <a:rPr lang="cs-CZ" sz="2000" dirty="0"/>
                  <a:t> </a:t>
                </a:r>
                <a:r>
                  <a:rPr lang="cs-CZ" sz="2000" dirty="0" err="1"/>
                  <a:t>can</a:t>
                </a:r>
                <a:r>
                  <a:rPr lang="cs-CZ" sz="2000" dirty="0"/>
                  <a:t> </a:t>
                </a:r>
                <a:r>
                  <a:rPr lang="cs-CZ" sz="2000" dirty="0" err="1"/>
                  <a:t>find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cs-CZ" sz="2000" dirty="0"/>
                  <a:t>by </a:t>
                </a:r>
                <a:r>
                  <a:rPr lang="cs-CZ" sz="2000" dirty="0" err="1"/>
                  <a:t>consistent</a:t>
                </a:r>
                <a:r>
                  <a:rPr lang="cs-CZ" sz="2000" dirty="0"/>
                  <a:t> </a:t>
                </a:r>
                <a:r>
                  <a:rPr lang="cs-CZ" sz="2000" dirty="0" err="1"/>
                  <a:t>reformulation</a:t>
                </a:r>
                <a:r>
                  <a:rPr lang="cs-CZ" sz="2000" dirty="0"/>
                  <a:t> </a:t>
                </a:r>
                <a:r>
                  <a:rPr lang="cs-CZ" sz="2000" dirty="0" err="1"/>
                  <a:t>of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this</a:t>
                </a:r>
                <a:r>
                  <a:rPr lang="cs-CZ" sz="2000" dirty="0"/>
                  <a:t> </a:t>
                </a:r>
                <a:r>
                  <a:rPr lang="cs-CZ" sz="2000" dirty="0" err="1"/>
                  <a:t>problem</a:t>
                </a:r>
                <a:r>
                  <a:rPr lang="cs-CZ" sz="2000" dirty="0"/>
                  <a:t> </a:t>
                </a:r>
                <a:r>
                  <a:rPr lang="en-US" sz="2000" dirty="0"/>
                  <a:t>in</a:t>
                </a:r>
                <a:r>
                  <a:rPr lang="cs-CZ" sz="2000" dirty="0"/>
                  <a:t>to </a:t>
                </a:r>
                <a:r>
                  <a:rPr lang="en-US" sz="2000" dirty="0"/>
                  <a:t>language of stochastic</a:t>
                </a:r>
                <a:r>
                  <a:rPr lang="cs-CZ" sz="2000" dirty="0"/>
                  <a:t> </a:t>
                </a:r>
                <a:r>
                  <a:rPr lang="cs-CZ" sz="2000" dirty="0" err="1" smtClean="0"/>
                  <a:t>variables</a:t>
                </a:r>
                <a:r>
                  <a:rPr lang="cs-CZ" sz="2000" dirty="0" smtClean="0"/>
                  <a:t> …</a:t>
                </a:r>
                <a:endParaRPr lang="cs-CZ" sz="2000" dirty="0"/>
              </a:p>
              <a:p>
                <a:pPr marL="384048" lvl="2" indent="0">
                  <a:buNone/>
                </a:pPr>
                <a:endParaRPr lang="cs-CZ" sz="2000" dirty="0"/>
              </a:p>
              <a:p>
                <a:pPr marL="384048" lvl="2" indent="0">
                  <a:buNone/>
                </a:pPr>
                <a:r>
                  <a:rPr lang="cs-CZ" sz="2000" dirty="0"/>
                  <a:t>	… </a:t>
                </a:r>
                <a:r>
                  <a:rPr lang="cs-CZ" sz="2000" dirty="0" err="1"/>
                  <a:t>numerically</a:t>
                </a:r>
                <a:r>
                  <a:rPr lang="cs-CZ" sz="2000" dirty="0"/>
                  <a:t> so far …</a:t>
                </a:r>
              </a:p>
              <a:p>
                <a:pPr marL="384048" lvl="2" indent="0">
                  <a:buNone/>
                </a:pPr>
                <a:r>
                  <a:rPr lang="cs-CZ" sz="2000" dirty="0"/>
                  <a:t>			</a:t>
                </a:r>
              </a:p>
              <a:p>
                <a:pPr marL="384048" lvl="2" indent="0">
                  <a:buNone/>
                </a:pPr>
                <a:r>
                  <a:rPr lang="cs-CZ" sz="2000" dirty="0">
                    <a:solidFill>
                      <a:srgbClr val="FF0000"/>
                    </a:solidFill>
                  </a:rPr>
                  <a:t>		</a:t>
                </a:r>
                <a:r>
                  <a:rPr lang="cs-CZ" sz="2000" dirty="0"/>
                  <a:t>… but </a:t>
                </a:r>
                <a:r>
                  <a:rPr lang="cs-CZ" sz="2000" dirty="0" err="1"/>
                  <a:t>we</a:t>
                </a:r>
                <a:r>
                  <a:rPr lang="cs-CZ" sz="2000" dirty="0"/>
                  <a:t> hope </a:t>
                </a:r>
                <a:r>
                  <a:rPr lang="cs-CZ" sz="2000" dirty="0" err="1"/>
                  <a:t>also</a:t>
                </a:r>
                <a:r>
                  <a:rPr lang="cs-CZ" sz="2000" dirty="0"/>
                  <a:t> </a:t>
                </a:r>
                <a:r>
                  <a:rPr lang="cs-CZ" sz="2000" dirty="0" err="1"/>
                  <a:t>for</a:t>
                </a:r>
                <a:r>
                  <a:rPr lang="cs-CZ" sz="2000" dirty="0"/>
                  <a:t> </a:t>
                </a:r>
                <a:r>
                  <a:rPr lang="cs-CZ" sz="2000" dirty="0" err="1"/>
                  <a:t>deriving</a:t>
                </a:r>
                <a:r>
                  <a:rPr lang="cs-CZ" sz="2000" dirty="0"/>
                  <a:t> by </a:t>
                </a:r>
                <a:r>
                  <a:rPr lang="en-US" sz="2000" dirty="0"/>
                  <a:t>theoretical (</a:t>
                </a:r>
                <a:r>
                  <a:rPr lang="cs-CZ" sz="2000" dirty="0" err="1"/>
                  <a:t>mathematical</a:t>
                </a:r>
                <a:r>
                  <a:rPr lang="en-US" sz="2000" dirty="0"/>
                  <a:t>)</a:t>
                </a:r>
                <a:r>
                  <a:rPr lang="cs-CZ" sz="2000" dirty="0"/>
                  <a:t> </a:t>
                </a:r>
                <a:r>
                  <a:rPr lang="en-US" sz="2000" dirty="0"/>
                  <a:t>approaches</a:t>
                </a:r>
                <a:r>
                  <a:rPr lang="cs-CZ" sz="2000" dirty="0"/>
                  <a:t> …</a:t>
                </a:r>
              </a:p>
              <a:p>
                <a:pPr marL="384048" lvl="2" indent="0">
                  <a:buNone/>
                </a:pPr>
                <a:endParaRPr lang="cs-CZ" sz="2000" dirty="0"/>
              </a:p>
              <a:p>
                <a:pPr marL="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r>
                  <a:rPr lang="cs-CZ" sz="2000" dirty="0"/>
                  <a:t>			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1097280" y="2278506"/>
            <a:ext cx="295306" cy="19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Blesk 5"/>
          <p:cNvSpPr/>
          <p:nvPr/>
        </p:nvSpPr>
        <p:spPr>
          <a:xfrm>
            <a:off x="9273487" y="4586990"/>
            <a:ext cx="627516" cy="627516"/>
          </a:xfrm>
          <a:prstGeom prst="lightningBol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66043" y="4608360"/>
            <a:ext cx="5291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cs-CZ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cs-CZ" sz="3200" b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go </a:t>
            </a:r>
            <a:r>
              <a:rPr lang="cs-CZ" sz="3200" b="1" cap="al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over</a:t>
            </a:r>
            <a:r>
              <a:rPr lang="cs-CZ" sz="3200" b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cs-CZ" sz="3200" b="1" cap="al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with</a:t>
            </a:r>
            <a:r>
              <a:rPr lang="cs-CZ" sz="3200" b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 </a:t>
            </a:r>
            <a:r>
              <a:rPr lang="cs-CZ" sz="3200" b="1" cap="all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bang</a:t>
            </a:r>
            <a:r>
              <a:rPr lang="cs-CZ" sz="3200" b="1" cap="al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7633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09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err="1" smtClean="0"/>
              <a:t>main</a:t>
            </a:r>
            <a:r>
              <a:rPr lang="cs-CZ" b="1" dirty="0" smtClean="0"/>
              <a:t> </a:t>
            </a:r>
            <a:r>
              <a:rPr lang="cs-CZ" b="1" dirty="0" err="1" smtClean="0"/>
              <a:t>stream</a:t>
            </a:r>
            <a:endParaRPr lang="cs-CZ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vehicles</a:t>
            </a:r>
            <a:r>
              <a:rPr lang="cs-CZ" sz="2000" dirty="0" smtClean="0"/>
              <a:t> </a:t>
            </a:r>
            <a:r>
              <a:rPr lang="cs-CZ" sz="2000" dirty="0"/>
              <a:t>not </a:t>
            </a:r>
            <a:r>
              <a:rPr lang="cs-CZ" sz="2000" dirty="0" err="1"/>
              <a:t>affected</a:t>
            </a:r>
            <a:r>
              <a:rPr lang="cs-CZ" sz="2000" dirty="0"/>
              <a:t> by </a:t>
            </a:r>
            <a:r>
              <a:rPr lang="cs-CZ" sz="2000" dirty="0" err="1"/>
              <a:t>events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minor </a:t>
            </a:r>
            <a:r>
              <a:rPr lang="cs-CZ" sz="2000" dirty="0" err="1"/>
              <a:t>road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 smtClean="0"/>
              <a:t>moving</a:t>
            </a:r>
            <a:r>
              <a:rPr lang="cs-CZ" sz="2000" dirty="0" smtClean="0"/>
              <a:t> </a:t>
            </a:r>
            <a:r>
              <a:rPr lang="cs-CZ" sz="2000" dirty="0"/>
              <a:t>independent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vehicles</a:t>
            </a:r>
            <a:r>
              <a:rPr lang="cs-CZ" sz="2000" dirty="0"/>
              <a:t> in </a:t>
            </a:r>
            <a:r>
              <a:rPr lang="cs-CZ" sz="2000" dirty="0" err="1"/>
              <a:t>opposite</a:t>
            </a:r>
            <a:r>
              <a:rPr lang="cs-CZ" sz="2000" dirty="0"/>
              <a:t> </a:t>
            </a:r>
            <a:r>
              <a:rPr lang="cs-CZ" sz="2000" dirty="0" err="1"/>
              <a:t>direction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/>
              <a:t>dynamic</a:t>
            </a:r>
            <a:r>
              <a:rPr lang="cs-CZ" sz="2000" dirty="0"/>
              <a:t> </a:t>
            </a:r>
            <a:r>
              <a:rPr lang="cs-CZ" sz="2000" dirty="0" err="1"/>
              <a:t>properties</a:t>
            </a:r>
            <a:r>
              <a:rPr lang="cs-CZ" sz="2000" dirty="0"/>
              <a:t> </a:t>
            </a:r>
            <a:r>
              <a:rPr lang="cs-CZ" sz="2000" dirty="0" err="1"/>
              <a:t>description</a:t>
            </a:r>
            <a:r>
              <a:rPr lang="cs-CZ" sz="2000" dirty="0"/>
              <a:t> </a:t>
            </a:r>
            <a:r>
              <a:rPr lang="cs-CZ" sz="2000" dirty="0" err="1"/>
              <a:t>well-developed</a:t>
            </a:r>
            <a:r>
              <a:rPr lang="cs-CZ" sz="2000" dirty="0"/>
              <a:t> (</a:t>
            </a:r>
            <a:r>
              <a:rPr lang="cs-CZ" sz="2000" dirty="0" err="1"/>
              <a:t>physics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vehicular</a:t>
            </a:r>
            <a:r>
              <a:rPr lang="cs-CZ" sz="2000" dirty="0"/>
              <a:t> </a:t>
            </a:r>
            <a:r>
              <a:rPr lang="cs-CZ" sz="2000" dirty="0" err="1"/>
              <a:t>traffic</a:t>
            </a:r>
            <a:r>
              <a:rPr lang="cs-CZ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minor </a:t>
            </a:r>
            <a:r>
              <a:rPr lang="cs-CZ" b="1" dirty="0" err="1"/>
              <a:t>stream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/>
              <a:t>commanded</a:t>
            </a:r>
            <a:r>
              <a:rPr lang="cs-CZ" sz="2000" dirty="0"/>
              <a:t> </a:t>
            </a:r>
            <a:r>
              <a:rPr lang="cs-CZ" sz="2000" dirty="0" err="1"/>
              <a:t>direction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turn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/>
              <a:t>implicit</a:t>
            </a:r>
            <a:r>
              <a:rPr lang="cs-CZ" sz="2000" dirty="0"/>
              <a:t> </a:t>
            </a:r>
            <a:r>
              <a:rPr lang="cs-CZ" sz="2000" dirty="0" err="1"/>
              <a:t>real-time</a:t>
            </a:r>
            <a:r>
              <a:rPr lang="cs-CZ" sz="2000" dirty="0"/>
              <a:t> </a:t>
            </a:r>
            <a:r>
              <a:rPr lang="cs-CZ" sz="2000" dirty="0" err="1"/>
              <a:t>decision-making</a:t>
            </a:r>
            <a:r>
              <a:rPr lang="cs-CZ" sz="2000" dirty="0"/>
              <a:t> </a:t>
            </a:r>
            <a:r>
              <a:rPr lang="cs-CZ" sz="2000" dirty="0" err="1" smtClean="0"/>
              <a:t>procedure</a:t>
            </a:r>
            <a:r>
              <a:rPr lang="cs-CZ" sz="2000" dirty="0" smtClean="0"/>
              <a:t> </a:t>
            </a:r>
            <a:r>
              <a:rPr lang="cs-CZ" sz="2000" dirty="0" err="1" smtClean="0"/>
              <a:t>based</a:t>
            </a:r>
            <a:r>
              <a:rPr lang="cs-CZ" sz="2000" dirty="0" smtClean="0"/>
              <a:t> </a:t>
            </a:r>
            <a:r>
              <a:rPr lang="cs-CZ" sz="2000" dirty="0"/>
              <a:t>on </a:t>
            </a:r>
            <a:r>
              <a:rPr lang="cs-CZ" sz="2000" dirty="0" err="1"/>
              <a:t>critical</a:t>
            </a:r>
            <a:r>
              <a:rPr lang="cs-CZ" sz="2000" dirty="0"/>
              <a:t> gap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err="1"/>
              <a:t>acceptance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rejection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 </a:t>
            </a:r>
            <a:r>
              <a:rPr lang="cs-CZ" sz="2000" dirty="0" err="1"/>
              <a:t>given</a:t>
            </a:r>
            <a:r>
              <a:rPr lang="cs-CZ" sz="2000" dirty="0"/>
              <a:t> </a:t>
            </a:r>
            <a:r>
              <a:rPr lang="cs-CZ" sz="2000" dirty="0" err="1"/>
              <a:t>time</a:t>
            </a:r>
            <a:r>
              <a:rPr lang="cs-CZ" sz="2000" dirty="0"/>
              <a:t> gap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2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=&gt; </a:t>
            </a:r>
            <a:r>
              <a:rPr lang="cs-CZ" b="1" dirty="0"/>
              <a:t>Gap </a:t>
            </a:r>
            <a:r>
              <a:rPr lang="cs-CZ" b="1" dirty="0" err="1"/>
              <a:t>Acceptance</a:t>
            </a:r>
            <a:r>
              <a:rPr lang="cs-CZ" b="1" dirty="0"/>
              <a:t> </a:t>
            </a:r>
            <a:r>
              <a:rPr lang="cs-CZ" b="1" dirty="0" err="1"/>
              <a:t>theory</a:t>
            </a:r>
            <a:r>
              <a:rPr lang="cs-CZ" b="1" dirty="0"/>
              <a:t> </a:t>
            </a:r>
            <a:r>
              <a:rPr lang="cs-CZ" dirty="0"/>
              <a:t>(GA)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en-US" dirty="0"/>
              <a:t>standardly-applied engineering method </a:t>
            </a: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optimal</a:t>
            </a:r>
            <a:r>
              <a:rPr lang="cs-CZ" dirty="0"/>
              <a:t> </a:t>
            </a:r>
            <a:r>
              <a:rPr lang="cs-CZ" dirty="0" err="1"/>
              <a:t>designing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urban</a:t>
            </a:r>
            <a:r>
              <a:rPr lang="cs-CZ" dirty="0"/>
              <a:t> </a:t>
            </a:r>
            <a:r>
              <a:rPr lang="cs-CZ" dirty="0" err="1"/>
              <a:t>intersections</a:t>
            </a:r>
            <a:r>
              <a:rPr lang="cs-CZ" dirty="0"/>
              <a:t> and </a:t>
            </a:r>
            <a:r>
              <a:rPr lang="cs-CZ" dirty="0" err="1"/>
              <a:t>roundabouts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7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Our</a:t>
            </a:r>
            <a:r>
              <a:rPr lang="cs-CZ" sz="4000" dirty="0"/>
              <a:t> </a:t>
            </a:r>
            <a:r>
              <a:rPr lang="cs-CZ" sz="4000" dirty="0" err="1"/>
              <a:t>goal</a:t>
            </a: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097280" y="1865066"/>
            <a:ext cx="9885045" cy="4467013"/>
          </a:xfrm>
        </p:spPr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q"/>
            </a:pPr>
            <a:r>
              <a:rPr lang="cs-CZ" b="1" dirty="0" err="1" smtClean="0"/>
              <a:t>reformulation</a:t>
            </a:r>
            <a:r>
              <a:rPr lang="cs-CZ" b="1" dirty="0" smtClean="0"/>
              <a:t> </a:t>
            </a:r>
            <a:r>
              <a:rPr lang="en-US" b="1" dirty="0"/>
              <a:t>into a purely mathematical form </a:t>
            </a:r>
            <a:r>
              <a:rPr lang="en-US" dirty="0"/>
              <a:t>operating strictly in the language of </a:t>
            </a:r>
            <a:r>
              <a:rPr lang="en-US" dirty="0" smtClean="0"/>
              <a:t>random</a:t>
            </a:r>
            <a:r>
              <a:rPr lang="cs-CZ" dirty="0" smtClean="0"/>
              <a:t>         </a:t>
            </a:r>
            <a:r>
              <a:rPr lang="cs-CZ" dirty="0" err="1" smtClean="0"/>
              <a:t>variables</a:t>
            </a:r>
            <a:endParaRPr lang="cs-CZ" dirty="0" smtClean="0"/>
          </a:p>
          <a:p>
            <a:pPr marL="266700" indent="-266700">
              <a:buFont typeface="Wingdings" panose="05000000000000000000" pitchFamily="2" charset="2"/>
              <a:buChar char="q"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b="1" dirty="0"/>
              <a:t>in-</a:t>
            </a:r>
            <a:r>
              <a:rPr lang="cs-CZ" b="1" dirty="0" err="1"/>
              <a:t>depth</a:t>
            </a:r>
            <a:r>
              <a:rPr lang="cs-CZ" b="1" dirty="0"/>
              <a:t> </a:t>
            </a:r>
            <a:r>
              <a:rPr lang="cs-CZ" b="1" dirty="0" err="1"/>
              <a:t>revision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commonly</a:t>
            </a:r>
            <a:r>
              <a:rPr lang="cs-CZ" b="1" dirty="0"/>
              <a:t> </a:t>
            </a:r>
            <a:r>
              <a:rPr lang="cs-CZ" b="1" dirty="0" err="1"/>
              <a:t>accepted</a:t>
            </a:r>
            <a:r>
              <a:rPr lang="cs-CZ" b="1" dirty="0"/>
              <a:t> </a:t>
            </a:r>
            <a:r>
              <a:rPr lang="cs-CZ" b="1" dirty="0" err="1"/>
              <a:t>starting</a:t>
            </a:r>
            <a:r>
              <a:rPr lang="cs-CZ" b="1" dirty="0"/>
              <a:t> </a:t>
            </a:r>
            <a:r>
              <a:rPr lang="cs-CZ" b="1" dirty="0" err="1"/>
              <a:t>points</a:t>
            </a:r>
            <a:r>
              <a:rPr lang="cs-CZ" b="1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b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dirty="0"/>
              <a:t>= </a:t>
            </a:r>
            <a:r>
              <a:rPr lang="cs-CZ" dirty="0" err="1"/>
              <a:t>essentials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capacity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!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4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/>
              <a:t>Fundamental</a:t>
            </a:r>
            <a:r>
              <a:rPr lang="cs-CZ" sz="4000" dirty="0"/>
              <a:t> </a:t>
            </a:r>
            <a:r>
              <a:rPr lang="cs-CZ" sz="4000" dirty="0" err="1"/>
              <a:t>terms</a:t>
            </a:r>
            <a:endParaRPr lang="cs-CZ" sz="40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097280" y="1845733"/>
            <a:ext cx="10199370" cy="446701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b="1" dirty="0"/>
              <a:t> </a:t>
            </a:r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headway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cs-CZ" dirty="0" err="1" smtClean="0"/>
              <a:t>time</a:t>
            </a:r>
            <a:r>
              <a:rPr lang="cs-CZ" dirty="0" smtClean="0"/>
              <a:t> interval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: 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1</a:t>
            </a:r>
            <a:r>
              <a:rPr lang="cs-CZ" sz="2000" dirty="0"/>
              <a:t>) f</a:t>
            </a:r>
            <a:r>
              <a:rPr lang="en-US" sz="2000" dirty="0" err="1"/>
              <a:t>ront</a:t>
            </a:r>
            <a:r>
              <a:rPr lang="cs-CZ" sz="2000" dirty="0"/>
              <a:t> </a:t>
            </a:r>
            <a:r>
              <a:rPr lang="en-US" sz="2000" dirty="0"/>
              <a:t>bumper of the preceding vehicle</a:t>
            </a:r>
            <a:r>
              <a:rPr lang="cs-CZ" sz="2000" dirty="0"/>
              <a:t> </a:t>
            </a:r>
            <a:r>
              <a:rPr lang="en-US" sz="2000" dirty="0"/>
              <a:t>intersects a detector </a:t>
            </a:r>
            <a:r>
              <a:rPr lang="en-US" sz="2000" dirty="0" smtClean="0"/>
              <a:t>line</a:t>
            </a:r>
            <a:endParaRPr lang="cs-CZ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2</a:t>
            </a:r>
            <a:r>
              <a:rPr lang="cs-CZ" sz="2000" dirty="0"/>
              <a:t>) front </a:t>
            </a:r>
            <a:r>
              <a:rPr lang="cs-CZ" sz="2000" dirty="0" err="1"/>
              <a:t>bumper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reference </a:t>
            </a:r>
            <a:r>
              <a:rPr lang="cs-CZ" sz="2000" dirty="0" err="1"/>
              <a:t>vehicle</a:t>
            </a:r>
            <a:r>
              <a:rPr lang="cs-CZ" sz="2000" dirty="0"/>
              <a:t> </a:t>
            </a:r>
            <a:r>
              <a:rPr lang="en-US" sz="2000" dirty="0"/>
              <a:t>intersects a detector line</a:t>
            </a:r>
            <a:r>
              <a:rPr lang="cs-CZ" sz="2000" dirty="0"/>
              <a:t> </a:t>
            </a:r>
            <a:endParaRPr lang="cs-CZ" sz="2000" dirty="0" smtClean="0"/>
          </a:p>
          <a:p>
            <a:pPr marL="201168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</a:t>
            </a:r>
            <a:r>
              <a:rPr lang="cs-CZ" b="1" dirty="0" err="1" smtClean="0"/>
              <a:t>time</a:t>
            </a:r>
            <a:r>
              <a:rPr lang="cs-CZ" b="1" dirty="0" smtClean="0"/>
              <a:t> </a:t>
            </a:r>
            <a:r>
              <a:rPr lang="cs-CZ" b="1" dirty="0" err="1" smtClean="0"/>
              <a:t>clearance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cs-CZ" dirty="0" err="1"/>
              <a:t>time</a:t>
            </a:r>
            <a:r>
              <a:rPr lang="cs-CZ" dirty="0"/>
              <a:t> interval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events</a:t>
            </a:r>
            <a:r>
              <a:rPr lang="cs-CZ" dirty="0"/>
              <a:t>: 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1</a:t>
            </a:r>
            <a:r>
              <a:rPr lang="cs-CZ" sz="2000" dirty="0"/>
              <a:t>)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r>
              <a:rPr lang="en-US" sz="2000" dirty="0"/>
              <a:t>bumper of the preceding vehicle</a:t>
            </a:r>
            <a:r>
              <a:rPr lang="cs-CZ" sz="2000" dirty="0"/>
              <a:t> </a:t>
            </a:r>
            <a:r>
              <a:rPr lang="en-US" sz="2000" dirty="0"/>
              <a:t>intersects a detector </a:t>
            </a:r>
            <a:r>
              <a:rPr lang="en-US" sz="2000" dirty="0" smtClean="0"/>
              <a:t>line</a:t>
            </a:r>
            <a:endParaRPr lang="cs-CZ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 smtClean="0"/>
              <a:t>2</a:t>
            </a:r>
            <a:r>
              <a:rPr lang="cs-CZ" sz="2000" dirty="0"/>
              <a:t>) front </a:t>
            </a:r>
            <a:r>
              <a:rPr lang="cs-CZ" sz="2000" dirty="0" err="1"/>
              <a:t>bumper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reference </a:t>
            </a:r>
            <a:r>
              <a:rPr lang="cs-CZ" sz="2000" dirty="0" err="1"/>
              <a:t>vehicle</a:t>
            </a:r>
            <a:r>
              <a:rPr lang="cs-CZ" sz="2000" dirty="0"/>
              <a:t> </a:t>
            </a:r>
            <a:r>
              <a:rPr lang="en-US" sz="2000" dirty="0"/>
              <a:t>intersects a detector line</a:t>
            </a:r>
            <a:r>
              <a:rPr lang="cs-CZ" sz="2000" dirty="0"/>
              <a:t> </a:t>
            </a:r>
          </a:p>
          <a:p>
            <a:pPr marL="201168" lvl="1" indent="0">
              <a:buNone/>
            </a:pPr>
            <a:endParaRPr lang="cs-CZ" dirty="0"/>
          </a:p>
          <a:p>
            <a:pPr marL="266700" lvl="1" indent="-2667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r>
              <a:rPr lang="cs-CZ" sz="2000" b="1" dirty="0" err="1" smtClean="0"/>
              <a:t>traffic</a:t>
            </a:r>
            <a:r>
              <a:rPr lang="cs-CZ" sz="2000" b="1" dirty="0" smtClean="0"/>
              <a:t> intensity </a:t>
            </a:r>
            <a:r>
              <a:rPr lang="cs-CZ" sz="2000" dirty="0" smtClean="0"/>
              <a:t>=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/>
              <a:t>number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vehicles</a:t>
            </a:r>
            <a:r>
              <a:rPr lang="cs-CZ" sz="2000" dirty="0"/>
              <a:t> </a:t>
            </a:r>
            <a:r>
              <a:rPr lang="en-US" sz="2000" dirty="0"/>
              <a:t>passing a </a:t>
            </a:r>
            <a:r>
              <a:rPr lang="cs-CZ" sz="2000" dirty="0" err="1"/>
              <a:t>fixed</a:t>
            </a:r>
            <a:r>
              <a:rPr lang="cs-CZ" sz="2000" dirty="0"/>
              <a:t> point </a:t>
            </a:r>
            <a:r>
              <a:rPr lang="cs-CZ" sz="2000" dirty="0" err="1"/>
              <a:t>located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main</a:t>
            </a:r>
            <a:r>
              <a:rPr lang="cs-CZ" sz="2000" dirty="0"/>
              <a:t> street</a:t>
            </a:r>
            <a:r>
              <a:rPr lang="en-US" sz="2000" dirty="0"/>
              <a:t> </a:t>
            </a:r>
            <a:r>
              <a:rPr lang="cs-CZ" sz="2000" dirty="0" smtClean="0"/>
              <a:t>   </a:t>
            </a:r>
            <a:r>
              <a:rPr lang="en-US" sz="2000" dirty="0" smtClean="0"/>
              <a:t>within </a:t>
            </a:r>
            <a:r>
              <a:rPr lang="en-US" sz="2000" dirty="0"/>
              <a:t>a time </a:t>
            </a:r>
            <a:r>
              <a:rPr lang="en-US" sz="2000" dirty="0" smtClean="0"/>
              <a:t>interval</a:t>
            </a:r>
            <a:endParaRPr lang="cs-CZ" sz="2000" dirty="0" smtClean="0"/>
          </a:p>
          <a:p>
            <a:pPr marL="266700" lvl="1" indent="-2667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q"/>
            </a:pPr>
            <a:endParaRPr lang="cs-CZ" sz="1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smtClean="0"/>
              <a:t> </a:t>
            </a:r>
            <a:r>
              <a:rPr lang="cs-CZ" b="1" dirty="0" err="1" smtClean="0"/>
              <a:t>main</a:t>
            </a:r>
            <a:r>
              <a:rPr lang="cs-CZ" b="1" dirty="0" smtClean="0"/>
              <a:t>/minor </a:t>
            </a:r>
            <a:r>
              <a:rPr lang="cs-CZ" b="1" dirty="0" err="1" smtClean="0"/>
              <a:t>traffic</a:t>
            </a:r>
            <a:r>
              <a:rPr lang="cs-CZ" b="1" dirty="0" smtClean="0"/>
              <a:t> </a:t>
            </a:r>
            <a:r>
              <a:rPr lang="cs-CZ" b="1" dirty="0" err="1" smtClean="0"/>
              <a:t>stream</a:t>
            </a:r>
            <a:r>
              <a:rPr lang="cs-CZ" dirty="0" smtClean="0"/>
              <a:t>: </a:t>
            </a:r>
            <a:r>
              <a:rPr lang="cs-CZ" dirty="0" err="1" smtClean="0"/>
              <a:t>right-of-way</a:t>
            </a:r>
            <a:r>
              <a:rPr lang="cs-CZ" dirty="0" smtClean="0"/>
              <a:t> / no </a:t>
            </a:r>
            <a:r>
              <a:rPr lang="cs-CZ" dirty="0" err="1" smtClean="0"/>
              <a:t>right-of-way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38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T</a:t>
            </a:r>
            <a:r>
              <a:rPr lang="en-US" sz="4000" dirty="0" smtClean="0"/>
              <a:t>he standardly-applied</a:t>
            </a:r>
            <a:r>
              <a:rPr lang="cs-CZ" sz="4000" dirty="0" smtClean="0"/>
              <a:t> </a:t>
            </a:r>
            <a:r>
              <a:rPr lang="en-US" sz="4000" dirty="0" smtClean="0"/>
              <a:t>engineering method</a:t>
            </a:r>
            <a:r>
              <a:rPr lang="cs-CZ" sz="4000" dirty="0" smtClean="0"/>
              <a:t>s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 smtClean="0"/>
                  <a:t> </a:t>
                </a:r>
                <a:r>
                  <a:rPr lang="cs-CZ" i="1" dirty="0" err="1" smtClean="0"/>
                  <a:t>inputs</a:t>
                </a:r>
                <a:endParaRPr lang="cs-CZ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main-stream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time-clearance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distribution</a:t>
                </a:r>
                <a:r>
                  <a:rPr lang="cs-CZ" sz="2000" dirty="0" smtClean="0"/>
                  <a:t>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main-stream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traffic</a:t>
                </a:r>
                <a:r>
                  <a:rPr lang="cs-CZ" sz="2000" dirty="0" smtClean="0"/>
                  <a:t> intensity: </a:t>
                </a: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cs-CZ" sz="2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number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of</a:t>
                </a:r>
                <a:r>
                  <a:rPr lang="cs-CZ" sz="2000" dirty="0" smtClean="0"/>
                  <a:t> minor-</a:t>
                </a:r>
                <a:r>
                  <a:rPr lang="cs-CZ" sz="2000" dirty="0" err="1" smtClean="0"/>
                  <a:t>stream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vehicles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accepting</a:t>
                </a:r>
                <a:r>
                  <a:rPr lang="cs-CZ" sz="2000" dirty="0" smtClean="0"/>
                  <a:t> </a:t>
                </a:r>
              </a:p>
              <a:p>
                <a:pPr marL="177800" lvl="1" indent="0">
                  <a:buNone/>
                </a:pPr>
                <a:r>
                  <a:rPr lang="cs-CZ" sz="2000" dirty="0" smtClean="0"/>
                  <a:t>    </a:t>
                </a:r>
                <a:r>
                  <a:rPr lang="cs-CZ" sz="2000" dirty="0" err="1" smtClean="0"/>
                  <a:t>the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main-stream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clearance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of</a:t>
                </a:r>
                <a:r>
                  <a:rPr lang="cs-CZ" sz="2000" dirty="0" smtClean="0"/>
                  <a:t> </a:t>
                </a:r>
                <a:r>
                  <a:rPr lang="cs-CZ" sz="2000" dirty="0" err="1" smtClean="0"/>
                  <a:t>size</a:t>
                </a:r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2000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cs-CZ" sz="2000" i="1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cs-CZ" sz="2000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dirty="0" smtClean="0"/>
                  <a:t> </a:t>
                </a:r>
                <a:r>
                  <a:rPr lang="cs-CZ" sz="2000" i="1" dirty="0" err="1" smtClean="0"/>
                  <a:t>assumptions</a:t>
                </a:r>
                <a:endParaRPr lang="cs-CZ" sz="2000" i="1" dirty="0"/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saturated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traffic</a:t>
                </a:r>
                <a:r>
                  <a:rPr lang="cs-CZ" sz="2000" dirty="0"/>
                  <a:t> </a:t>
                </a:r>
                <a:r>
                  <a:rPr lang="cs-CZ" sz="2000" dirty="0" err="1"/>
                  <a:t>flow</a:t>
                </a:r>
                <a:r>
                  <a:rPr lang="cs-CZ" sz="2000" dirty="0"/>
                  <a:t> </a:t>
                </a:r>
                <a:r>
                  <a:rPr lang="cs-CZ" sz="2000" dirty="0" err="1"/>
                  <a:t>for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the</a:t>
                </a:r>
                <a:r>
                  <a:rPr lang="cs-CZ" sz="2000" dirty="0"/>
                  <a:t> minor-</a:t>
                </a:r>
                <a:r>
                  <a:rPr lang="cs-CZ" sz="2000" dirty="0" err="1"/>
                  <a:t>stream</a:t>
                </a:r>
                <a:endParaRPr lang="cs-CZ" sz="2000" dirty="0"/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cs-CZ" sz="2000" dirty="0" err="1"/>
                  <a:t>exponentially</a:t>
                </a:r>
                <a:r>
                  <a:rPr lang="cs-CZ" sz="2000" dirty="0"/>
                  <a:t> </a:t>
                </a:r>
                <a:r>
                  <a:rPr lang="cs-CZ" sz="2000" dirty="0" err="1"/>
                  <a:t>distributed</a:t>
                </a:r>
                <a:endParaRPr lang="cs-CZ" sz="2000" dirty="0"/>
              </a:p>
              <a:p>
                <a:pPr marL="361950" lvl="1" indent="-184150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critical</a:t>
                </a:r>
                <a:r>
                  <a:rPr lang="cs-CZ" sz="2000" dirty="0" smtClean="0"/>
                  <a:t> </a:t>
                </a:r>
                <a:r>
                  <a:rPr lang="cs-CZ" sz="2000" dirty="0"/>
                  <a:t>gap = single </a:t>
                </a:r>
                <a:r>
                  <a:rPr lang="cs-CZ" sz="2000" dirty="0" err="1"/>
                  <a:t>value</a:t>
                </a:r>
                <a:endParaRPr lang="cs-CZ" sz="2000" dirty="0"/>
              </a:p>
              <a:p>
                <a:pPr lvl="1"/>
                <a:endParaRPr lang="en-US" sz="2000" dirty="0" smtClean="0"/>
              </a:p>
              <a:p>
                <a:pPr lvl="2"/>
                <a:endParaRPr lang="en-US" sz="2000" dirty="0" smtClean="0"/>
              </a:p>
              <a:p>
                <a:pPr lvl="2"/>
                <a:endParaRPr lang="en-US" sz="2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455" t="-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78" y="1845731"/>
            <a:ext cx="5195412" cy="44670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5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6701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err="1"/>
                  <a:t>based</a:t>
                </a:r>
                <a:r>
                  <a:rPr lang="cs-CZ" dirty="0"/>
                  <a:t> </a:t>
                </a:r>
                <a:r>
                  <a:rPr lang="cs-CZ" dirty="0" err="1"/>
                  <a:t>predominantly</a:t>
                </a:r>
                <a:r>
                  <a:rPr lang="cs-CZ" dirty="0"/>
                  <a:t> on study by Werner </a:t>
                </a:r>
                <a:r>
                  <a:rPr lang="cs-CZ" dirty="0" err="1"/>
                  <a:t>Siegloch</a:t>
                </a:r>
                <a:r>
                  <a:rPr lang="cs-CZ" dirty="0"/>
                  <a:t> (1973)</a:t>
                </a:r>
              </a:p>
              <a:p>
                <a:pPr marL="0" indent="0">
                  <a:buNone/>
                </a:pPr>
                <a:endParaRPr lang="cs-CZ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 smtClean="0">
                    <a:solidFill>
                      <a:srgbClr val="FF0000"/>
                    </a:solidFill>
                  </a:rPr>
                  <a:t> </a:t>
                </a:r>
                <a:r>
                  <a:rPr lang="cs-CZ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Siegloch‘s </a:t>
                </a:r>
                <a:r>
                  <a:rPr lang="cs-CZ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function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– </a:t>
                </a:r>
                <a:r>
                  <a:rPr lang="cs-CZ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expectation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cs-CZ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of</a:t>
                </a:r>
                <a:r>
                  <a:rPr lang="cs-CZ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cs-CZ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/>
                  <a:t> </a:t>
                </a:r>
                <a:r>
                  <a:rPr lang="cs-CZ" dirty="0" err="1"/>
                  <a:t>capacity</a:t>
                </a:r>
                <a:r>
                  <a:rPr lang="cs-CZ" dirty="0"/>
                  <a:t> </a:t>
                </a:r>
                <a:r>
                  <a:rPr lang="cs-CZ" dirty="0" err="1"/>
                  <a:t>of</a:t>
                </a:r>
                <a:r>
                  <a:rPr lang="cs-CZ" dirty="0"/>
                  <a:t> </a:t>
                </a:r>
                <a:r>
                  <a:rPr lang="cs-CZ" dirty="0" err="1"/>
                  <a:t>the</a:t>
                </a:r>
                <a:r>
                  <a:rPr lang="cs-CZ" dirty="0"/>
                  <a:t> </a:t>
                </a:r>
                <a:r>
                  <a:rPr lang="cs-CZ" dirty="0" err="1"/>
                  <a:t>unsignalized</a:t>
                </a:r>
                <a:r>
                  <a:rPr lang="cs-CZ" dirty="0"/>
                  <a:t> </a:t>
                </a:r>
                <a:r>
                  <a:rPr lang="cs-CZ" dirty="0" err="1"/>
                  <a:t>intersection</a:t>
                </a: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nary>
                        <m:naryPr>
                          <m:limLoc m:val="undOvr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en-US" i="1" baseline="-25000" dirty="0"/>
              </a:p>
              <a:p>
                <a:pPr marL="182880" lvl="2" indent="0">
                  <a:spcBef>
                    <a:spcPts val="1200"/>
                  </a:spcBef>
                  <a:spcAft>
                    <a:spcPts val="200"/>
                  </a:spcAft>
                  <a:buSzPct val="100000"/>
                  <a:buNone/>
                </a:pPr>
                <a:endParaRPr lang="en-US" sz="1600" u="sng" dirty="0"/>
              </a:p>
              <a:p>
                <a:pPr marL="468630" lvl="2" indent="-28575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67013"/>
              </a:xfrm>
              <a:blipFill>
                <a:blip r:embed="rId3"/>
                <a:stretch>
                  <a:fillRect l="-1455" t="-15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5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8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65066"/>
                <a:ext cx="10058400" cy="446701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/>
                  <a:t> </a:t>
                </a:r>
                <a:r>
                  <a:rPr lang="cs-CZ" i="1" dirty="0"/>
                  <a:t>data </a:t>
                </a:r>
                <a:r>
                  <a:rPr lang="cs-CZ" i="1" dirty="0" err="1" smtClean="0"/>
                  <a:t>collection</a:t>
                </a:r>
                <a:r>
                  <a:rPr lang="cs-CZ" dirty="0" smtClean="0"/>
                  <a:t>: </a:t>
                </a:r>
                <a:r>
                  <a:rPr lang="cs-CZ" dirty="0" err="1" smtClean="0"/>
                  <a:t>high-definition</a:t>
                </a:r>
                <a:r>
                  <a:rPr lang="cs-CZ" dirty="0" smtClean="0"/>
                  <a:t> </a:t>
                </a:r>
                <a:r>
                  <a:rPr lang="cs-CZ" dirty="0"/>
                  <a:t>video </a:t>
                </a:r>
                <a:r>
                  <a:rPr lang="cs-CZ" dirty="0" err="1" smtClean="0"/>
                  <a:t>recording</a:t>
                </a:r>
                <a:r>
                  <a:rPr lang="cs-CZ" dirty="0" smtClean="0"/>
                  <a:t> 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cs-CZ" dirty="0"/>
                  <a:t> </a:t>
                </a:r>
                <a:r>
                  <a:rPr lang="en-US" i="1" dirty="0" smtClean="0"/>
                  <a:t>processing: </a:t>
                </a:r>
                <a:r>
                  <a:rPr lang="cs-CZ" dirty="0" err="1" smtClean="0"/>
                  <a:t>computer</a:t>
                </a:r>
                <a:r>
                  <a:rPr lang="cs-CZ" dirty="0" smtClean="0"/>
                  <a:t> </a:t>
                </a:r>
                <a:r>
                  <a:rPr lang="cs-CZ" dirty="0"/>
                  <a:t>vision </a:t>
                </a:r>
                <a:r>
                  <a:rPr lang="cs-CZ" dirty="0" err="1"/>
                  <a:t>methods</a:t>
                </a:r>
                <a:r>
                  <a:rPr lang="cs-CZ" dirty="0"/>
                  <a:t> (</a:t>
                </a:r>
                <a:r>
                  <a:rPr lang="cs-CZ" dirty="0" err="1"/>
                  <a:t>particular</a:t>
                </a:r>
                <a:r>
                  <a:rPr lang="cs-CZ" dirty="0"/>
                  <a:t> </a:t>
                </a:r>
                <a:r>
                  <a:rPr lang="cs-CZ" dirty="0" err="1"/>
                  <a:t>vehicles</a:t>
                </a:r>
                <a:r>
                  <a:rPr lang="cs-CZ" dirty="0"/>
                  <a:t> and </a:t>
                </a:r>
                <a:r>
                  <a:rPr lang="cs-CZ" dirty="0" err="1"/>
                  <a:t>their</a:t>
                </a:r>
                <a:r>
                  <a:rPr lang="cs-CZ" dirty="0"/>
                  <a:t> </a:t>
                </a:r>
                <a:r>
                  <a:rPr lang="cs-CZ" dirty="0" err="1"/>
                  <a:t>parameters</a:t>
                </a:r>
                <a:r>
                  <a:rPr lang="cs-CZ" dirty="0"/>
                  <a:t>)</a:t>
                </a:r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endParaRPr lang="cs-CZ" sz="2000" dirty="0"/>
              </a:p>
              <a:p>
                <a:pPr marL="91440" lvl="1" indent="-9144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Wingdings" panose="05000000000000000000" pitchFamily="2" charset="2"/>
                  <a:buChar char="q"/>
                </a:pPr>
                <a:r>
                  <a:rPr lang="cs-CZ" sz="2000" dirty="0"/>
                  <a:t> </a:t>
                </a:r>
                <a:r>
                  <a:rPr lang="cs-CZ" sz="2000" i="1" dirty="0" err="1"/>
                  <a:t>form</a:t>
                </a:r>
                <a:r>
                  <a:rPr lang="cs-CZ" sz="2000" i="1" dirty="0"/>
                  <a:t> </a:t>
                </a:r>
                <a:r>
                  <a:rPr lang="cs-CZ" sz="2000" i="1" dirty="0" err="1"/>
                  <a:t>of</a:t>
                </a:r>
                <a:r>
                  <a:rPr lang="cs-CZ" sz="2000" i="1" dirty="0"/>
                  <a:t> data </a:t>
                </a:r>
                <a:r>
                  <a:rPr lang="cs-CZ" sz="2000" i="1" dirty="0" err="1"/>
                  <a:t>records</a:t>
                </a:r>
                <a:endParaRPr lang="cs-CZ" sz="2000" i="1" dirty="0"/>
              </a:p>
              <a:p>
                <a:pPr marL="525780" lvl="2" indent="-34290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u="sng" dirty="0" err="1"/>
                  <a:t>individual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main-stream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clearances</a:t>
                </a:r>
                <a:endParaRPr lang="cs-CZ" sz="2000" u="sng" dirty="0"/>
              </a:p>
              <a:p>
                <a:pPr marL="525780" lvl="2" indent="-34290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u="sng" dirty="0" err="1"/>
                  <a:t>number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of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vehicles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that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have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accepted</a:t>
                </a:r>
                <a:r>
                  <a:rPr lang="cs-CZ" sz="2000" u="sng" dirty="0"/>
                  <a:t> </a:t>
                </a:r>
                <a:r>
                  <a:rPr lang="cs-CZ" sz="2000" u="sng" dirty="0" err="1"/>
                  <a:t>the</a:t>
                </a:r>
                <a:r>
                  <a:rPr lang="cs-CZ" sz="2000" u="sng" dirty="0"/>
                  <a:t> gap </a:t>
                </a:r>
                <a:r>
                  <a:rPr lang="cs-CZ" sz="2000" dirty="0"/>
                  <a:t>(</a:t>
                </a:r>
                <a:r>
                  <a:rPr lang="cs-CZ" sz="2000" b="1" dirty="0" err="1"/>
                  <a:t>acceptance</a:t>
                </a:r>
                <a:r>
                  <a:rPr lang="cs-CZ" sz="2000" b="1" dirty="0"/>
                  <a:t> </a:t>
                </a:r>
                <a:r>
                  <a:rPr lang="cs-CZ" sz="2000" b="1" dirty="0" err="1"/>
                  <a:t>order</a:t>
                </a:r>
                <a:r>
                  <a:rPr lang="cs-CZ" sz="2000" b="1" dirty="0"/>
                  <a:t>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2000" dirty="0"/>
                  <a:t>)</a:t>
                </a:r>
              </a:p>
              <a:p>
                <a:pPr marL="525780" lvl="2" indent="-34290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individual</a:t>
                </a:r>
                <a:r>
                  <a:rPr lang="cs-CZ" sz="2000" dirty="0"/>
                  <a:t> </a:t>
                </a:r>
                <a:r>
                  <a:rPr lang="cs-CZ" sz="2000" dirty="0" err="1"/>
                  <a:t>velocity</a:t>
                </a:r>
                <a:endParaRPr lang="cs-CZ" sz="2000" dirty="0"/>
              </a:p>
              <a:p>
                <a:pPr marL="525780" lvl="2" indent="-342900">
                  <a:spcBef>
                    <a:spcPts val="1200"/>
                  </a:spcBef>
                  <a:spcAft>
                    <a:spcPts val="200"/>
                  </a:spcAft>
                  <a:buSzPct val="100000"/>
                  <a:buFont typeface="Arial" panose="020B0604020202020204" pitchFamily="34" charset="0"/>
                  <a:buChar char="•"/>
                </a:pPr>
                <a:r>
                  <a:rPr lang="cs-CZ" sz="2000" dirty="0" err="1"/>
                  <a:t>current</a:t>
                </a:r>
                <a:r>
                  <a:rPr lang="cs-CZ" sz="2000" dirty="0"/>
                  <a:t> </a:t>
                </a:r>
                <a:r>
                  <a:rPr lang="cs-CZ" sz="2000" dirty="0" err="1"/>
                  <a:t>traffic</a:t>
                </a:r>
                <a:r>
                  <a:rPr lang="cs-CZ" sz="2000" dirty="0"/>
                  <a:t> </a:t>
                </a:r>
                <a:r>
                  <a:rPr lang="cs-CZ" sz="2000" dirty="0" smtClean="0"/>
                  <a:t>intensity</a:t>
                </a:r>
                <a:endParaRPr lang="en-US" sz="2000" dirty="0"/>
              </a:p>
            </p:txBody>
          </p:sp>
        </mc:Choice>
        <mc:Fallback xmlns="">
          <p:sp>
            <p:nvSpPr>
              <p:cNvPr id="9" name="Zástupný symbol pro obsah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65066"/>
                <a:ext cx="10058400" cy="4467013"/>
              </a:xfrm>
              <a:blipFill>
                <a:blip r:embed="rId3"/>
                <a:stretch>
                  <a:fillRect l="-1455" t="-15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SPMS 2022         Crash! Boom! Bang!</a:t>
            </a:r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1676</TotalTime>
  <Words>1102</Words>
  <Application>Microsoft Office PowerPoint</Application>
  <PresentationFormat>Širokoúhlá obrazovka</PresentationFormat>
  <Paragraphs>270</Paragraphs>
  <Slides>22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Wingdings</vt:lpstr>
      <vt:lpstr>Retrospektiva</vt:lpstr>
      <vt:lpstr>Crash! Boom! Bang! Mgr. Michaela Krbálková </vt:lpstr>
      <vt:lpstr>Investigated problem</vt:lpstr>
      <vt:lpstr>Prezentace aplikace PowerPoint</vt:lpstr>
      <vt:lpstr>Prezentace aplikace PowerPoint</vt:lpstr>
      <vt:lpstr>Our goal</vt:lpstr>
      <vt:lpstr>Fundamental terms</vt:lpstr>
      <vt:lpstr>The standardly-applied engineering methods</vt:lpstr>
      <vt:lpstr>Prezentace aplikace PowerPoint</vt:lpstr>
      <vt:lpstr>Prezentace aplikace PowerPoint</vt:lpstr>
      <vt:lpstr>Prezentace aplikace PowerPoint</vt:lpstr>
      <vt:lpstr>Standardly-used approach for the approximation of the Siegloch‘s function</vt:lpstr>
      <vt:lpstr>Discrepancies</vt:lpstr>
      <vt:lpstr>Reformulation to random variables</vt:lpstr>
      <vt:lpstr>Prezentace aplikace PowerPoint</vt:lpstr>
      <vt:lpstr>New probabilistic model</vt:lpstr>
      <vt:lpstr>Gap Acceptance procedure</vt:lpstr>
      <vt:lpstr>Distributions of gaps accepted by k vehicles</vt:lpstr>
      <vt:lpstr>Prezentace aplikace PowerPoint</vt:lpstr>
      <vt:lpstr>Prezentace aplikace PowerPoint</vt:lpstr>
      <vt:lpstr>Goals vs. results</vt:lpstr>
      <vt:lpstr>Classic problem vs. real problem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Crash! Boom! Bang! Mgr. Michaela Krbálková</dc:title>
  <dc:creator>Milan Krbálek</dc:creator>
  <cp:lastModifiedBy>Milan Krbálek</cp:lastModifiedBy>
  <cp:revision>120</cp:revision>
  <cp:lastPrinted>2022-06-22T22:56:49Z</cp:lastPrinted>
  <dcterms:created xsi:type="dcterms:W3CDTF">2022-06-20T19:24:23Z</dcterms:created>
  <dcterms:modified xsi:type="dcterms:W3CDTF">2022-06-23T21:04:53Z</dcterms:modified>
</cp:coreProperties>
</file>