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sldIdLst>
    <p:sldId id="256" r:id="rId5"/>
    <p:sldId id="261" r:id="rId6"/>
    <p:sldId id="262" r:id="rId7"/>
    <p:sldId id="263" r:id="rId8"/>
    <p:sldId id="264" r:id="rId9"/>
    <p:sldId id="266" r:id="rId10"/>
    <p:sldId id="268" r:id="rId11"/>
    <p:sldId id="267" r:id="rId12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13"/>
    </p:embeddedFont>
    <p:embeddedFont>
      <p:font typeface="Technika" panose="020B0604020202020204" charset="-18"/>
      <p:regular r:id="rId14"/>
      <p:bold r:id="rId15"/>
      <p:italic r:id="rId16"/>
      <p:boldItalic r:id="rId17"/>
    </p:embeddedFont>
    <p:embeddedFont>
      <p:font typeface="Technika-Bold" panose="00000600000000000000" charset="-18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" b="-9"/>
          <a:stretch/>
        </p:blipFill>
        <p:spPr>
          <a:xfrm>
            <a:off x="0" y="0"/>
            <a:ext cx="10076688" cy="7557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800005"/>
            <a:ext cx="7736694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en-US" sz="4800" b="1" i="0" u="none" strike="noStrike" baseline="0" dirty="0">
                <a:latin typeface="Technika-Bold" panose="00000600000000000000" pitchFamily="50" charset="-18"/>
              </a:rPr>
              <a:t>PRESENTATION TITLE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en-US" sz="4800" b="1" i="0" u="none" strike="noStrike" baseline="0" dirty="0">
                <a:latin typeface="Technika-Bold" panose="00000600000000000000" pitchFamily="50" charset="-18"/>
              </a:rPr>
              <a:t>SUBTITLE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3441736"/>
            <a:ext cx="7736693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dirty="0"/>
              <a:t>FACULTIES, INSTITUTES AND OTHER PARTS</a:t>
            </a:r>
            <a:br>
              <a:rPr lang="en-US" dirty="0"/>
            </a:br>
            <a:r>
              <a:rPr lang="en-US" dirty="0"/>
              <a:t>AUTHOR/TITLE</a:t>
            </a:r>
            <a:r>
              <a:rPr lang="cs-CZ" dirty="0"/>
              <a:t> </a:t>
            </a:r>
            <a:r>
              <a:rPr lang="en-US" dirty="0"/>
              <a:t>NAME</a:t>
            </a:r>
            <a:r>
              <a:rPr lang="cs-CZ" dirty="0"/>
              <a:t> </a:t>
            </a:r>
            <a:r>
              <a:rPr lang="en-US" dirty="0"/>
              <a:t>SURNAME</a:t>
            </a:r>
            <a:br>
              <a:rPr lang="en-US" dirty="0"/>
            </a:br>
            <a:r>
              <a:rPr lang="en-US" dirty="0"/>
              <a:t>DATE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1" y="270000"/>
            <a:ext cx="1773814" cy="8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" b="-10"/>
          <a:stretch/>
        </p:blipFill>
        <p:spPr>
          <a:xfrm>
            <a:off x="0" y="1"/>
            <a:ext cx="10076688" cy="755750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002" y="270000"/>
            <a:ext cx="1770611" cy="8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800005"/>
            <a:ext cx="7736694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en-US" sz="4800" b="1" i="0" u="none" strike="noStrike" baseline="0" dirty="0">
                <a:latin typeface="Technika-Bold" panose="00000600000000000000" pitchFamily="50" charset="-18"/>
              </a:rPr>
              <a:t>PRESENTATION TITLE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en-US" sz="4800" b="1" i="0" u="none" strike="noStrike" baseline="0" dirty="0">
                <a:latin typeface="Technika-Bold" panose="00000600000000000000" pitchFamily="50" charset="-18"/>
              </a:rPr>
              <a:t>SUBTITLE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3441736"/>
            <a:ext cx="7736693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dirty="0"/>
              <a:t>FACULTIES, INSTITUTES AND OTHER PARTS</a:t>
            </a:r>
            <a:br>
              <a:rPr lang="en-US" dirty="0"/>
            </a:br>
            <a:r>
              <a:rPr lang="en-US" dirty="0"/>
              <a:t>AUTHOR/TITLE</a:t>
            </a:r>
            <a:r>
              <a:rPr lang="cs-CZ" dirty="0"/>
              <a:t> </a:t>
            </a:r>
            <a:r>
              <a:rPr lang="en-US" dirty="0"/>
              <a:t>NAME</a:t>
            </a:r>
            <a:r>
              <a:rPr lang="cs-CZ" dirty="0"/>
              <a:t> </a:t>
            </a:r>
            <a:r>
              <a:rPr lang="en-US" dirty="0"/>
              <a:t>SURNAME</a:t>
            </a:r>
            <a:br>
              <a:rPr lang="en-US" dirty="0"/>
            </a:br>
            <a:r>
              <a:rPr lang="en-US" dirty="0"/>
              <a:t>DATE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16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0000" y="1800000"/>
            <a:ext cx="7794000" cy="1087934"/>
          </a:xfrm>
        </p:spPr>
        <p:txBody>
          <a:bodyPr anchor="t"/>
          <a:lstStyle>
            <a:lvl1pPr>
              <a:defRPr sz="2800" kern="2800" baseline="0">
                <a:latin typeface="Technika-Bold" panose="00000600000000000000" pitchFamily="50" charset="-18"/>
              </a:defRPr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80000" y="3059766"/>
            <a:ext cx="7794000" cy="3528000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7684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77200" y="1800001"/>
            <a:ext cx="7696800" cy="4788000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23419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067643" y="368300"/>
            <a:ext cx="6888707" cy="12284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270000"/>
            <a:ext cx="8604000" cy="6318000"/>
          </a:xfrm>
        </p:spPr>
        <p:txBody>
          <a:bodyPr>
            <a:normAutofit/>
          </a:bodyPr>
          <a:lstStyle>
            <a:lvl1pPr marL="0" indent="0" algn="ctr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42073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000" y="1440000"/>
            <a:ext cx="779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000" y="2880000"/>
            <a:ext cx="7794000" cy="37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002" y="270000"/>
            <a:ext cx="1770611" cy="8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3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74" r:id="rId3"/>
    <p:sldLayoutId id="2147483685" r:id="rId4"/>
    <p:sldLayoutId id="2147483684" r:id="rId5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echnika-Bold" panose="00000600000000000000" pitchFamily="50" charset="-18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13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Spectral</a:t>
            </a:r>
            <a:r>
              <a:rPr lang="cs-CZ" dirty="0"/>
              <a:t> </a:t>
            </a:r>
            <a:r>
              <a:rPr lang="cs-CZ" dirty="0" err="1"/>
              <a:t>clusterin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directed</a:t>
            </a:r>
            <a:r>
              <a:rPr lang="cs-CZ" dirty="0"/>
              <a:t> </a:t>
            </a:r>
            <a:r>
              <a:rPr lang="cs-CZ" dirty="0" err="1"/>
              <a:t>graphs</a:t>
            </a:r>
            <a:endParaRPr lang="en-US" dirty="0"/>
          </a:p>
        </p:txBody>
      </p:sp>
      <p:sp>
        <p:nvSpPr>
          <p:cNvPr id="11" name="Podnadpis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Nuclear</a:t>
            </a:r>
            <a:r>
              <a:rPr lang="cs-CZ" dirty="0"/>
              <a:t> </a:t>
            </a:r>
            <a:r>
              <a:rPr lang="cs-CZ" dirty="0" err="1"/>
              <a:t>Sciences</a:t>
            </a:r>
            <a:r>
              <a:rPr lang="cs-CZ" dirty="0"/>
              <a:t> a </a:t>
            </a:r>
            <a:r>
              <a:rPr lang="cs-CZ" dirty="0" err="1"/>
              <a:t>Physical</a:t>
            </a:r>
            <a:r>
              <a:rPr lang="cs-CZ" dirty="0"/>
              <a:t> </a:t>
            </a:r>
            <a:r>
              <a:rPr lang="cs-CZ" dirty="0" err="1"/>
              <a:t>Enginnering</a:t>
            </a:r>
            <a:endParaRPr lang="cs-CZ" dirty="0"/>
          </a:p>
          <a:p>
            <a:r>
              <a:rPr lang="cs-CZ" dirty="0"/>
              <a:t>Daniel Khol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supervision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Jan Vybíral </a:t>
            </a:r>
            <a:r>
              <a:rPr lang="cs-CZ" dirty="0" err="1"/>
              <a:t>Ph</a:t>
            </a:r>
            <a:r>
              <a:rPr lang="cs-CZ" dirty="0"/>
              <a:t>. D. </a:t>
            </a:r>
          </a:p>
          <a:p>
            <a:r>
              <a:rPr lang="cs-CZ" dirty="0"/>
              <a:t>29.6.2023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E27816-DFAE-C4C6-7CC7-94915C30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Laplacian</a:t>
            </a:r>
            <a:r>
              <a:rPr lang="cs-CZ" dirty="0"/>
              <a:t> matrix?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A7FB10-A51B-B54B-1A92-E71A8323B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L=D-A</a:t>
            </a:r>
          </a:p>
          <a:p>
            <a:r>
              <a:rPr lang="cs-CZ" dirty="0"/>
              <a:t>D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Degree</a:t>
            </a:r>
            <a:r>
              <a:rPr lang="cs-CZ" dirty="0"/>
              <a:t> matrix</a:t>
            </a:r>
          </a:p>
          <a:p>
            <a:r>
              <a:rPr lang="cs-CZ" dirty="0"/>
              <a:t>A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Adjacency</a:t>
            </a:r>
            <a:r>
              <a:rPr lang="cs-CZ" dirty="0"/>
              <a:t> matrix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63A98E-6532-0860-9516-23F6611DB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207" y="2500161"/>
            <a:ext cx="2324424" cy="216247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AC721C8-6492-A4E6-ED73-A9C82F715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207" y="4762640"/>
            <a:ext cx="1971950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2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354A0-E83B-76A3-7078-DF2A57D1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Spectral</a:t>
            </a:r>
            <a:r>
              <a:rPr lang="cs-CZ" dirty="0"/>
              <a:t> </a:t>
            </a:r>
            <a:r>
              <a:rPr lang="cs-CZ" dirty="0" err="1"/>
              <a:t>clustering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30EDB3-BFC2-1818-9023-C26BC551C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Laplacian</a:t>
            </a:r>
            <a:r>
              <a:rPr lang="cs-CZ" dirty="0"/>
              <a:t> matrix L.</a:t>
            </a:r>
          </a:p>
          <a:p>
            <a:r>
              <a:rPr lang="cs-CZ" dirty="0"/>
              <a:t>Second </a:t>
            </a:r>
            <a:r>
              <a:rPr lang="cs-CZ" dirty="0" err="1"/>
              <a:t>smallest</a:t>
            </a:r>
            <a:r>
              <a:rPr lang="cs-CZ" dirty="0"/>
              <a:t> </a:t>
            </a:r>
            <a:r>
              <a:rPr lang="cs-CZ" dirty="0" err="1"/>
              <a:t>eigenvalue</a:t>
            </a:r>
            <a:r>
              <a:rPr lang="cs-CZ" dirty="0"/>
              <a:t> </a:t>
            </a:r>
            <a:r>
              <a:rPr lang="el-GR" dirty="0"/>
              <a:t>λ</a:t>
            </a:r>
            <a:r>
              <a:rPr lang="cs-CZ" baseline="-25000" dirty="0"/>
              <a:t>2</a:t>
            </a:r>
            <a:r>
              <a:rPr lang="cs-CZ" dirty="0"/>
              <a:t>. </a:t>
            </a:r>
          </a:p>
          <a:p>
            <a:r>
              <a:rPr lang="cs-CZ" dirty="0" err="1"/>
              <a:t>Eigenvector</a:t>
            </a:r>
            <a:r>
              <a:rPr lang="cs-CZ" dirty="0"/>
              <a:t> X</a:t>
            </a:r>
            <a:r>
              <a:rPr lang="cs-CZ" baseline="-25000" dirty="0"/>
              <a:t>2.</a:t>
            </a:r>
          </a:p>
          <a:p>
            <a:r>
              <a:rPr lang="cs-CZ" dirty="0"/>
              <a:t>Sort </a:t>
            </a:r>
            <a:r>
              <a:rPr lang="cs-CZ" dirty="0" err="1"/>
              <a:t>elements</a:t>
            </a:r>
            <a:r>
              <a:rPr lang="cs-CZ" dirty="0"/>
              <a:t> by:</a:t>
            </a:r>
          </a:p>
          <a:p>
            <a:r>
              <a:rPr lang="cs-CZ" dirty="0"/>
              <a:t>-Positive/negative</a:t>
            </a:r>
            <a:br>
              <a:rPr lang="cs-CZ" dirty="0"/>
            </a:br>
            <a:r>
              <a:rPr lang="cs-CZ" dirty="0"/>
              <a:t>-</a:t>
            </a:r>
            <a:r>
              <a:rPr lang="cs-CZ" dirty="0" err="1"/>
              <a:t>Mean</a:t>
            </a:r>
            <a:br>
              <a:rPr lang="cs-CZ" dirty="0"/>
            </a:br>
            <a:r>
              <a:rPr lang="cs-CZ" dirty="0"/>
              <a:t>-K-</a:t>
            </a:r>
            <a:r>
              <a:rPr lang="cs-CZ" dirty="0" err="1"/>
              <a:t>mean</a:t>
            </a:r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E86D24E-2705-6A4D-B278-A4D2C9057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879" y="1266523"/>
            <a:ext cx="2324424" cy="21624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DEB163B-CB13-6665-9C60-3B70DE521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328" y="3635272"/>
            <a:ext cx="1971950" cy="117173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F3C4D3D-6227-B3C8-2E11-4FDABB82B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630" y="4762208"/>
            <a:ext cx="1400370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9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239BDF-AFC5-91EC-B232-F81837D65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Traditional</a:t>
            </a:r>
            <a:r>
              <a:rPr lang="cs-CZ" dirty="0"/>
              <a:t> </a:t>
            </a:r>
            <a:r>
              <a:rPr lang="cs-CZ" dirty="0" err="1"/>
              <a:t>aproach</a:t>
            </a:r>
            <a:r>
              <a:rPr lang="cs-CZ" dirty="0"/>
              <a:t> to </a:t>
            </a:r>
            <a:r>
              <a:rPr lang="cs-CZ" dirty="0" err="1"/>
              <a:t>directed</a:t>
            </a:r>
            <a:r>
              <a:rPr lang="cs-CZ" dirty="0"/>
              <a:t> </a:t>
            </a:r>
            <a:r>
              <a:rPr lang="cs-CZ" dirty="0" err="1"/>
              <a:t>graphs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FE0535-F3E2-F5FA-332B-EBB449160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Symetrization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matrix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directed</a:t>
            </a:r>
            <a:r>
              <a:rPr lang="cs-CZ" dirty="0"/>
              <a:t> </a:t>
            </a:r>
            <a:r>
              <a:rPr lang="cs-CZ" dirty="0" err="1"/>
              <a:t>graph</a:t>
            </a:r>
            <a:r>
              <a:rPr lang="cs-CZ" dirty="0"/>
              <a:t>.</a:t>
            </a:r>
          </a:p>
          <a:p>
            <a:r>
              <a:rPr lang="cs-CZ" dirty="0" err="1"/>
              <a:t>Traditional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clustering</a:t>
            </a:r>
            <a:r>
              <a:rPr lang="cs-CZ" dirty="0"/>
              <a:t>.</a:t>
            </a:r>
          </a:p>
          <a:p>
            <a:r>
              <a:rPr lang="cs-CZ" dirty="0" err="1"/>
              <a:t>Inability</a:t>
            </a:r>
            <a:r>
              <a:rPr lang="cs-CZ" dirty="0"/>
              <a:t> to </a:t>
            </a:r>
            <a:r>
              <a:rPr lang="cs-CZ" dirty="0" err="1"/>
              <a:t>distinguish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directed</a:t>
            </a:r>
            <a:r>
              <a:rPr lang="cs-CZ" dirty="0"/>
              <a:t> and </a:t>
            </a:r>
            <a:r>
              <a:rPr lang="cs-CZ" dirty="0" err="1"/>
              <a:t>undirected</a:t>
            </a:r>
            <a:r>
              <a:rPr lang="cs-CZ" dirty="0"/>
              <a:t> </a:t>
            </a:r>
            <a:r>
              <a:rPr lang="cs-CZ" dirty="0" err="1"/>
              <a:t>edges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311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0007EB-2956-BC3E-911B-598DC0499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Aproach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LM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directed</a:t>
            </a:r>
            <a:r>
              <a:rPr lang="cs-CZ" dirty="0"/>
              <a:t> </a:t>
            </a:r>
            <a:r>
              <a:rPr lang="cs-CZ" dirty="0" err="1"/>
              <a:t>graphs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9331EBE-3691-A68F-F0BB-1D4676BE3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We </a:t>
                </a:r>
                <a:r>
                  <a:rPr lang="cs-CZ" dirty="0" err="1"/>
                  <a:t>find</a:t>
                </a:r>
                <a:r>
                  <a:rPr lang="cs-CZ" dirty="0"/>
                  <a:t> incidence matrix M </a:t>
                </a:r>
                <a:r>
                  <a:rPr lang="cs-CZ" dirty="0" err="1"/>
                  <a:t>of</a:t>
                </a:r>
                <a:r>
                  <a:rPr lang="cs-CZ" dirty="0"/>
                  <a:t> a </a:t>
                </a:r>
                <a:r>
                  <a:rPr lang="cs-CZ" dirty="0" err="1"/>
                  <a:t>graph</a:t>
                </a:r>
                <a:r>
                  <a:rPr lang="cs-CZ" dirty="0"/>
                  <a:t>.</a:t>
                </a:r>
              </a:p>
              <a:p>
                <a:r>
                  <a:rPr lang="cs-CZ" dirty="0" err="1"/>
                  <a:t>We</a:t>
                </a:r>
                <a:r>
                  <a:rPr lang="cs-CZ" dirty="0"/>
                  <a:t> </a:t>
                </a:r>
                <a:r>
                  <a:rPr lang="cs-CZ" dirty="0" err="1"/>
                  <a:t>find</a:t>
                </a:r>
                <a:r>
                  <a:rPr lang="cs-CZ" dirty="0"/>
                  <a:t> L as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endParaRPr lang="cs-CZ" b="1" i="1" dirty="0">
                  <a:latin typeface="+mj-lt"/>
                </a:endParaRPr>
              </a:p>
              <a:p>
                <a:r>
                  <a:rPr lang="cs-CZ" b="1" dirty="0" err="1">
                    <a:latin typeface="+mj-lt"/>
                  </a:rPr>
                  <a:t>We</a:t>
                </a:r>
                <a:r>
                  <a:rPr lang="cs-CZ" b="1" dirty="0">
                    <a:latin typeface="+mj-lt"/>
                  </a:rPr>
                  <a:t> </a:t>
                </a:r>
                <a:r>
                  <a:rPr lang="cs-CZ" b="1" dirty="0" err="1">
                    <a:latin typeface="+mj-lt"/>
                  </a:rPr>
                  <a:t>proceed</a:t>
                </a:r>
                <a:r>
                  <a:rPr lang="cs-CZ" b="1" dirty="0">
                    <a:latin typeface="+mj-lt"/>
                  </a:rPr>
                  <a:t> as </a:t>
                </a:r>
                <a:r>
                  <a:rPr lang="cs-CZ" b="1" dirty="0" err="1">
                    <a:latin typeface="+mj-lt"/>
                  </a:rPr>
                  <a:t>before</a:t>
                </a:r>
                <a:r>
                  <a:rPr lang="cs-CZ" b="1" dirty="0">
                    <a:latin typeface="+mj-lt"/>
                  </a:rPr>
                  <a:t>.</a:t>
                </a:r>
                <a:endParaRPr lang="en-GB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9331EBE-3691-A68F-F0BB-1D4676BE3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2" t="-19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29C1CAC2-B283-C772-4DE3-E85A4B520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806" y="2420715"/>
            <a:ext cx="2308194" cy="240305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7B1F107-F4BE-A559-22C7-0D1FF9F73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706" y="4823766"/>
            <a:ext cx="3381847" cy="11336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3E71614-AAC9-BA08-A0CA-29FA764CB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6294" y="4918423"/>
            <a:ext cx="1385412" cy="193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8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27A4D6-CD4E-53F8-EB59-71957BD8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difference</a:t>
            </a:r>
            <a:r>
              <a:rPr lang="cs-CZ" dirty="0"/>
              <a:t>.</a:t>
            </a:r>
            <a:endParaRPr lang="en-GB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BA815BD5-AE1D-918F-F6B0-15AA77C05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070" y="3108461"/>
            <a:ext cx="1207743" cy="3529012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8E41E01-1395-5D7D-4189-9084CB31C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257" y="2601157"/>
            <a:ext cx="3201486" cy="42568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DD0C965-A042-2D2D-2C87-8BE9030D4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551" y="3108461"/>
            <a:ext cx="1319641" cy="352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219AB-8710-E740-F915-852F0D526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prove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LM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directed</a:t>
            </a:r>
            <a:r>
              <a:rPr lang="cs-CZ" dirty="0"/>
              <a:t> </a:t>
            </a:r>
            <a:r>
              <a:rPr lang="cs-CZ" dirty="0" err="1"/>
              <a:t>graphs</a:t>
            </a:r>
            <a:r>
              <a:rPr lang="cs-CZ" dirty="0"/>
              <a:t>.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D759A3-4CAE-F493-8BD6-B37838277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Every</a:t>
            </a:r>
            <a:r>
              <a:rPr lang="cs-CZ" dirty="0"/>
              <a:t> </a:t>
            </a:r>
            <a:r>
              <a:rPr lang="cs-CZ" dirty="0" err="1"/>
              <a:t>fundamental</a:t>
            </a:r>
            <a:r>
              <a:rPr lang="cs-CZ" dirty="0"/>
              <a:t> </a:t>
            </a:r>
            <a:r>
              <a:rPr lang="cs-CZ" dirty="0" err="1"/>
              <a:t>property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traditional</a:t>
            </a:r>
            <a:r>
              <a:rPr lang="cs-CZ" dirty="0"/>
              <a:t> LM.</a:t>
            </a:r>
          </a:p>
          <a:p>
            <a:r>
              <a:rPr lang="cs-CZ" dirty="0"/>
              <a:t>Matrix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singular</a:t>
            </a:r>
            <a:r>
              <a:rPr lang="cs-CZ" dirty="0"/>
              <a:t>, </a:t>
            </a:r>
            <a:r>
              <a:rPr lang="cs-CZ" dirty="0" err="1"/>
              <a:t>symetric</a:t>
            </a:r>
            <a:r>
              <a:rPr lang="cs-CZ" dirty="0"/>
              <a:t>, </a:t>
            </a:r>
            <a:r>
              <a:rPr lang="cs-CZ" dirty="0" err="1"/>
              <a:t>weakly</a:t>
            </a:r>
            <a:r>
              <a:rPr lang="cs-CZ" dirty="0"/>
              <a:t> </a:t>
            </a:r>
            <a:r>
              <a:rPr lang="cs-CZ" dirty="0" err="1"/>
              <a:t>diagonally</a:t>
            </a:r>
            <a:r>
              <a:rPr lang="cs-CZ" dirty="0"/>
              <a:t> dominant. </a:t>
            </a:r>
          </a:p>
          <a:p>
            <a:r>
              <a:rPr lang="cs-CZ" dirty="0" err="1"/>
              <a:t>Zero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eigenvalue</a:t>
            </a:r>
            <a:r>
              <a:rPr lang="cs-CZ" dirty="0"/>
              <a:t> and </a:t>
            </a:r>
            <a:r>
              <a:rPr lang="cs-CZ" dirty="0" err="1"/>
              <a:t>vector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ones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eigenvector</a:t>
            </a:r>
            <a:r>
              <a:rPr lang="cs-CZ" dirty="0"/>
              <a:t>.</a:t>
            </a:r>
          </a:p>
          <a:p>
            <a:r>
              <a:rPr lang="cs-CZ" dirty="0"/>
              <a:t>Matrix </a:t>
            </a:r>
            <a:r>
              <a:rPr lang="cs-CZ" dirty="0" err="1"/>
              <a:t>is</a:t>
            </a:r>
            <a:r>
              <a:rPr lang="cs-CZ" dirty="0"/>
              <a:t> positive </a:t>
            </a:r>
            <a:r>
              <a:rPr lang="cs-CZ" dirty="0" err="1"/>
              <a:t>semi-definite</a:t>
            </a:r>
            <a:r>
              <a:rPr lang="cs-CZ" dirty="0"/>
              <a:t>.</a:t>
            </a:r>
          </a:p>
          <a:p>
            <a:r>
              <a:rPr lang="cs-CZ" dirty="0" err="1"/>
              <a:t>Graph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continuos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and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algebraic</a:t>
            </a:r>
            <a:r>
              <a:rPr lang="cs-CZ" dirty="0"/>
              <a:t> multiplicity </a:t>
            </a:r>
            <a:r>
              <a:rPr lang="cs-CZ" dirty="0" err="1"/>
              <a:t>of</a:t>
            </a:r>
            <a:r>
              <a:rPr lang="cs-CZ" dirty="0"/>
              <a:t> 0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.</a:t>
            </a:r>
          </a:p>
          <a:p>
            <a:r>
              <a:rPr lang="cs-CZ" dirty="0" err="1"/>
              <a:t>Algebraic</a:t>
            </a:r>
            <a:r>
              <a:rPr lang="cs-CZ" dirty="0"/>
              <a:t> multiplicity </a:t>
            </a:r>
            <a:r>
              <a:rPr lang="cs-CZ" dirty="0" err="1"/>
              <a:t>of</a:t>
            </a:r>
            <a:r>
              <a:rPr lang="cs-CZ" dirty="0"/>
              <a:t> 0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equal</a:t>
            </a:r>
            <a:r>
              <a:rPr lang="cs-CZ" dirty="0"/>
              <a:t> to a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continuous</a:t>
            </a:r>
            <a:r>
              <a:rPr lang="cs-CZ" dirty="0"/>
              <a:t> </a:t>
            </a:r>
            <a:r>
              <a:rPr lang="cs-CZ" dirty="0" err="1"/>
              <a:t>components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1080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474F1-BCDC-353B-9FCE-A2C01E3DCE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0093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chnika">
      <a:majorFont>
        <a:latin typeface="Technika-Bold"/>
        <a:ea typeface=""/>
        <a:cs typeface=""/>
      </a:majorFont>
      <a:minorFont>
        <a:latin typeface="Technika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EN.potx" id="{31B9A49A-93B2-47C3-B420-5175C9CFF6AC}" vid="{132A1726-9142-4B5F-A074-254CA1B02F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6440306ED29F498EB330E12DD53470" ma:contentTypeVersion="10" ma:contentTypeDescription="Vytvoří nový dokument" ma:contentTypeScope="" ma:versionID="3591c040db7ff5a43402dea4a07cf106">
  <xsd:schema xmlns:xsd="http://www.w3.org/2001/XMLSchema" xmlns:xs="http://www.w3.org/2001/XMLSchema" xmlns:p="http://schemas.microsoft.com/office/2006/metadata/properties" xmlns:ns3="0c30fd31-33e1-4ffd-8809-c6367e69e77e" xmlns:ns4="81815389-5de9-4b8d-b194-f545df093be6" targetNamespace="http://schemas.microsoft.com/office/2006/metadata/properties" ma:root="true" ma:fieldsID="7755b759d195cacc744c1951bd115765" ns3:_="" ns4:_="">
    <xsd:import namespace="0c30fd31-33e1-4ffd-8809-c6367e69e77e"/>
    <xsd:import namespace="81815389-5de9-4b8d-b194-f545df093b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0fd31-33e1-4ffd-8809-c6367e69e7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815389-5de9-4b8d-b194-f545df093be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2164BE-1421-40B6-BE65-079F8EC2FD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633071-903B-4AF9-90A6-C5FCC93E41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30fd31-33e1-4ffd-8809-c6367e69e77e"/>
    <ds:schemaRef ds:uri="81815389-5de9-4b8d-b194-f545df093b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98D3AB-99E6-48E3-94C3-F15F6B092D50}">
  <ds:schemaRefs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0c30fd31-33e1-4ffd-8809-c6367e69e77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1815389-5de9-4b8d-b194-f545df093be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Spectral clusterin for directed graphs</Template>
  <TotalTime>47</TotalTime>
  <Words>215</Words>
  <Application>Microsoft Office PowerPoint</Application>
  <PresentationFormat>Předvádění na obrazovce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Technika-Bold</vt:lpstr>
      <vt:lpstr>Technika</vt:lpstr>
      <vt:lpstr>Arial</vt:lpstr>
      <vt:lpstr>Cambria Math</vt:lpstr>
      <vt:lpstr>Motiv Office</vt:lpstr>
      <vt:lpstr>Spectral clusterin for directed graphs</vt:lpstr>
      <vt:lpstr>What is Laplacian matrix?</vt:lpstr>
      <vt:lpstr>Spectral clustering</vt:lpstr>
      <vt:lpstr>Traditional aproach to directed graphs. What are the problems?</vt:lpstr>
      <vt:lpstr>Aproach using LM for directed graphs</vt:lpstr>
      <vt:lpstr>Example of a difference.</vt:lpstr>
      <vt:lpstr>What we can prove about LM for directed graphs.</vt:lpstr>
      <vt:lpstr>Thank you for you attention.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Spectral clusterin for directed graphs</dc:title>
  <dc:creator>Daniel Khol</dc:creator>
  <cp:lastModifiedBy>Daniel Khol</cp:lastModifiedBy>
  <cp:revision>3</cp:revision>
  <dcterms:created xsi:type="dcterms:W3CDTF">2023-06-29T07:57:22Z</dcterms:created>
  <dcterms:modified xsi:type="dcterms:W3CDTF">2023-06-29T08:56:39Z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0x0101008D6440306ED29F498EB330E12DD53470</vt:lpwstr>
  </property>
</Properties>
</file>