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442" r:id="rId4"/>
    <p:sldId id="258" r:id="rId5"/>
    <p:sldId id="259" r:id="rId6"/>
    <p:sldId id="367" r:id="rId7"/>
    <p:sldId id="369" r:id="rId8"/>
    <p:sldId id="368" r:id="rId9"/>
    <p:sldId id="370" r:id="rId10"/>
    <p:sldId id="371" r:id="rId11"/>
    <p:sldId id="260" r:id="rId12"/>
    <p:sldId id="366" r:id="rId13"/>
    <p:sldId id="365" r:id="rId14"/>
    <p:sldId id="372" r:id="rId15"/>
    <p:sldId id="373" r:id="rId16"/>
    <p:sldId id="374" r:id="rId17"/>
    <p:sldId id="375" r:id="rId18"/>
    <p:sldId id="376" r:id="rId19"/>
    <p:sldId id="377" r:id="rId20"/>
    <p:sldId id="441" r:id="rId21"/>
    <p:sldId id="443" r:id="rId22"/>
    <p:sldId id="444" r:id="rId23"/>
    <p:sldId id="378" r:id="rId24"/>
    <p:sldId id="440" r:id="rId25"/>
    <p:sldId id="439" r:id="rId26"/>
    <p:sldId id="37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23"/>
    <p:restoredTop sz="89922"/>
  </p:normalViewPr>
  <p:slideViewPr>
    <p:cSldViewPr snapToGrid="0">
      <p:cViewPr>
        <p:scale>
          <a:sx n="115" d="100"/>
          <a:sy n="115" d="100"/>
        </p:scale>
        <p:origin x="664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61B4BC-29BA-194F-84D6-02472FDFE205}" type="datetimeFigureOut">
              <a:rPr lang="en-US" smtClean="0"/>
              <a:t>2/10/26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319D6-A561-B845-94C9-9C7A4807C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2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In 30–40% central </a:t>
                </a:r>
                <a:r>
                  <a:rPr lang="en-US" dirty="0" err="1"/>
                  <a:t>Au+Au</a:t>
                </a:r>
                <a:r>
                  <a:rPr lang="en-US" dirty="0"/>
                  <a:t> collisions at 200 GeV, the medium is hot and dense enough to produce significant strangeness and strong collective flow, but not so extreme that combinatorial background overwhelms the signal. The </a:t>
                </a:r>
                <a14:m>
                  <m:oMath xmlns:m="http://schemas.openxmlformats.org/officeDocument/2006/math">
                    <m:r>
                      <a:rPr lang="en-US" sz="1200" i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rPr>
                      <m:t>𝜙</m:t>
                    </m:r>
                  </m:oMath>
                </a14:m>
                <a:r>
                  <a:rPr lang="en-US" dirty="0"/>
                  <a:t>meson is an </a:t>
                </a:r>
                <a14:m>
                  <m:oMath xmlns:m="http://schemas.openxmlformats.org/officeDocument/2006/math">
                    <m:r>
                      <a:rPr lang="en-US" sz="1200" i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rPr>
                      <m:t>𝑠</m:t>
                    </m:r>
                    <m:limUpp>
                      <m:limUppPr>
                        <m:ctrlPr>
                          <a:rPr lang="ar-AE" sz="1200" i="1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rPr>
                        </m:ctrlPr>
                      </m:limUppPr>
                      <m:e>
                        <m:r>
                          <a:rPr lang="ar-AE" sz="1200" i="1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rPr>
                          <m:t>𝑠</m:t>
                        </m:r>
                      </m:e>
                      <m:lim>
                        <m:r>
                          <a:rPr lang="ar-AE" sz="1200" i="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rPr>
                          <m:t>ˉ</m:t>
                        </m:r>
                      </m:lim>
                    </m:limUpp>
                  </m:oMath>
                </a14:m>
                <a:r>
                  <a:rPr lang="en-US" dirty="0"/>
                  <a:t>state with a long lifetime, so it’s relatively insensitive to late hadronic </a:t>
                </a:r>
                <a:r>
                  <a:rPr lang="en-US" dirty="0" err="1"/>
                  <a:t>rescattering</a:t>
                </a:r>
                <a:r>
                  <a:rPr lang="en-US" dirty="0"/>
                  <a:t>. That makes it a clean probe of strange quark production and collective dynamics at RHIC energies. Even though this is a toy analysis, it connects directly to real STAR measurements of strangeness enhancement and flow.</a:t>
                </a:r>
              </a:p>
            </p:txBody>
          </p:sp>
        </mc:Choice>
        <mc:Fallback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In 30–40% central </a:t>
                </a:r>
                <a:r>
                  <a:rPr lang="en-US" dirty="0" err="1"/>
                  <a:t>Au+Au</a:t>
                </a:r>
                <a:r>
                  <a:rPr lang="en-US" dirty="0"/>
                  <a:t> collisions at 200 GeV, the medium is hot and dense enough to produce significant strangeness and strong collective flow, but not so extreme that combinatorial background overwhelms the signal. The </a:t>
                </a:r>
                <a:r>
                  <a:rPr lang="en-US" sz="120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𝜙</a:t>
                </a:r>
                <a:r>
                  <a:rPr lang="en-US" dirty="0"/>
                  <a:t>meson is an </a:t>
                </a:r>
                <a:r>
                  <a:rPr lang="en-US" sz="120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𝑠</a:t>
                </a:r>
                <a:r>
                  <a:rPr lang="ar-AE" sz="120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𝑠┴ˉ</a:t>
                </a:r>
                <a:r>
                  <a:rPr lang="en-US" dirty="0"/>
                  <a:t>state with a long lifetime, so it’s relatively insensitive to late hadronic </a:t>
                </a:r>
                <a:r>
                  <a:rPr lang="en-US" dirty="0" err="1"/>
                  <a:t>rescattering</a:t>
                </a:r>
                <a:r>
                  <a:rPr lang="en-US" dirty="0"/>
                  <a:t>. That makes it a clean probe of strange quark production and collective dynamics at RHIC energies. Even though this is a toy analysis, it connects directly to real STAR measurements of strangeness enhancement and flow.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319D6-A561-B845-94C9-9C7A4807C2A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646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measurement is performed at STAR. There are many sub systems that make up the STAR detector. We employ two of them: the Time Projection Chamber for charged particle tracking as well as </a:t>
            </a:r>
            <a:r>
              <a:rPr lang="en-US" dirty="0" err="1"/>
              <a:t>dE</a:t>
            </a:r>
            <a:r>
              <a:rPr lang="en-US" dirty="0"/>
              <a:t>/dx information for PID, and the Time of Flight detector to measure beta, which we use as a second PID parameter. I have included here representative plots of raw PID data from both of these detectors.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3DA0B1-05BE-D549-99C7-0F55A8B5866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998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92C7B-6A86-D958-FCA3-ECA68E2BD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B9B9B2-D6BA-A39F-3DDF-5505904E35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Notes Placeholder 2">
                <a:extLst>
                  <a:ext uri="{FF2B5EF4-FFF2-40B4-BE49-F238E27FC236}">
                    <a16:creationId xmlns:a16="http://schemas.microsoft.com/office/drawing/2014/main" id="{B09BE444-80BD-E46F-488D-424325BCBDF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In 30–40% central </a:t>
                </a:r>
                <a:r>
                  <a:rPr lang="en-US" dirty="0" err="1"/>
                  <a:t>Au+Au</a:t>
                </a:r>
                <a:r>
                  <a:rPr lang="en-US" dirty="0"/>
                  <a:t> collisions at 200 GeV, the medium is hot and dense enough to produce significant strangeness and strong collective flow, but not so extreme that combinatorial background overwhelms the signal. The </a:t>
                </a:r>
                <a14:m>
                  <m:oMath xmlns:m="http://schemas.openxmlformats.org/officeDocument/2006/math">
                    <m:r>
                      <a:rPr lang="en-US" sz="1200" i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rPr>
                      <m:t>𝜙</m:t>
                    </m:r>
                  </m:oMath>
                </a14:m>
                <a:r>
                  <a:rPr lang="en-US" dirty="0"/>
                  <a:t>meson is an </a:t>
                </a:r>
                <a14:m>
                  <m:oMath xmlns:m="http://schemas.openxmlformats.org/officeDocument/2006/math">
                    <m:r>
                      <a:rPr lang="en-US" sz="1200" i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rPr>
                      <m:t>𝑠</m:t>
                    </m:r>
                    <m:limUpp>
                      <m:limUppPr>
                        <m:ctrlPr>
                          <a:rPr lang="ar-AE" sz="1200" i="1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rPr>
                        </m:ctrlPr>
                      </m:limUppPr>
                      <m:e>
                        <m:r>
                          <a:rPr lang="ar-AE" sz="1200" i="1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rPr>
                          <m:t>𝑠</m:t>
                        </m:r>
                      </m:e>
                      <m:lim>
                        <m:r>
                          <a:rPr lang="ar-AE" sz="1200" i="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rPr>
                          <m:t>ˉ</m:t>
                        </m:r>
                      </m:lim>
                    </m:limUpp>
                  </m:oMath>
                </a14:m>
                <a:r>
                  <a:rPr lang="en-US" dirty="0"/>
                  <a:t>state with a long lifetime, so it’s relatively insensitive to late hadronic </a:t>
                </a:r>
                <a:r>
                  <a:rPr lang="en-US" dirty="0" err="1"/>
                  <a:t>rescattering</a:t>
                </a:r>
                <a:r>
                  <a:rPr lang="en-US" dirty="0"/>
                  <a:t>. That makes it a clean probe of strange quark production and collective dynamics at RHIC energies. Even though this is a toy analysis, it connects directly to real STAR measurements of strangeness enhancement and flow.</a:t>
                </a:r>
              </a:p>
            </p:txBody>
          </p:sp>
        </mc:Choice>
        <mc:Fallback>
          <p:sp>
            <p:nvSpPr>
              <p:cNvPr id="3" name="Notes Placeholder 2">
                <a:extLst>
                  <a:ext uri="{FF2B5EF4-FFF2-40B4-BE49-F238E27FC236}">
                    <a16:creationId xmlns:a16="http://schemas.microsoft.com/office/drawing/2014/main" id="{B09BE444-80BD-E46F-488D-424325BCBDF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In 30–40% central </a:t>
                </a:r>
                <a:r>
                  <a:rPr lang="en-US" dirty="0" err="1"/>
                  <a:t>Au+Au</a:t>
                </a:r>
                <a:r>
                  <a:rPr lang="en-US" dirty="0"/>
                  <a:t> collisions at 200 GeV, the medium is hot and dense enough to produce significant strangeness and strong collective flow, but not so extreme that combinatorial background overwhelms the signal. The </a:t>
                </a:r>
                <a:r>
                  <a:rPr lang="en-US" sz="120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𝜙</a:t>
                </a:r>
                <a:r>
                  <a:rPr lang="en-US" dirty="0"/>
                  <a:t>meson is an </a:t>
                </a:r>
                <a:r>
                  <a:rPr lang="en-US" sz="120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𝑠</a:t>
                </a:r>
                <a:r>
                  <a:rPr lang="ar-AE" sz="120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𝑠┴ˉ</a:t>
                </a:r>
                <a:r>
                  <a:rPr lang="en-US" dirty="0"/>
                  <a:t>state with a long lifetime, so it’s relatively insensitive to late hadronic </a:t>
                </a:r>
                <a:r>
                  <a:rPr lang="en-US" dirty="0" err="1"/>
                  <a:t>rescattering</a:t>
                </a:r>
                <a:r>
                  <a:rPr lang="en-US" dirty="0"/>
                  <a:t>. That makes it a clean probe of strange quark production and collective dynamics at RHIC energies. Even though this is a toy analysis, it connects directly to real STAR measurements of strangeness enhancement and flow.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ED0BF6-2BC8-1D00-0A2B-B2098F3590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319D6-A561-B845-94C9-9C7A4807C2A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FC2C5-08E8-EA40-B001-0C6023C8B3B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06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6FFC9-CC11-1D71-61E2-8D93381623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65BEDD-0982-E5EE-0CEB-6F22E9BD36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3DFE22-0F46-3022-0DD7-7A433E069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BF94-9D41-E540-80A7-AFBD27938B57}" type="datetime1">
              <a:rPr lang="en-US" smtClean="0"/>
              <a:t>2/12/26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E2BAD-1563-208F-F9E0-4793C4DA6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 Dale-Gau,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B67D9-3C62-1BCA-2CDE-A8B699B0F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3DA8-944B-814B-BAB3-0979BC73C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69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D00E2-055F-418F-8FB4-0CF9C5D5A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9C24F6-769B-5DA4-01E6-88BD367FB4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3B4C4-A134-A644-88E9-DA8325342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AB5D-D82E-C141-8EB7-48159EDAD8AA}" type="datetime1">
              <a:rPr lang="en-US" smtClean="0"/>
              <a:t>2/12/26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C0803-6FBE-0772-395E-EECFCC2A9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 Dale-Gau,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64821-A57C-40F6-EFC0-081DE5D19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3DA8-944B-814B-BAB3-0979BC73C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671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B4BE06-5CEF-F78B-E51B-DF0F2C120F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3ED184-B3BC-813C-815A-5BA2CB25C1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3E23E-2683-F5C1-F414-A8A1A003A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F835C-E43D-2749-AB72-560B0939FB0D}" type="datetime1">
              <a:rPr lang="en-US" smtClean="0"/>
              <a:t>2/12/26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D8912-9BD1-A842-6F63-A39311945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 Dale-Gau,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24D7A-2A0A-09A2-4A24-9D21E48AD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3DA8-944B-814B-BAB3-0979BC73C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065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BC788-2704-6FAA-420B-ABEF41066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B6969-99D1-78C9-EEB8-4CA67CBCEC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027650-0718-2FAA-83A3-4787EA316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A814F-DDC6-224E-A11D-7613D57DAA53}" type="datetime1">
              <a:rPr lang="en-US" smtClean="0"/>
              <a:t>2/12/26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55C3B-3B3D-176B-76FF-1B2CFE9E0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 Dale-Gau,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173029-0E9A-A99C-D9BA-4E2F173E9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3DA8-944B-814B-BAB3-0979BC73C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96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BB107-8219-2676-93D6-540E07BBF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2F8797-3CD7-A152-1D38-99A81DD936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6D365-6514-9917-A602-615542451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F2090-5E73-F148-A888-795829DD10E7}" type="datetime1">
              <a:rPr lang="en-US" smtClean="0"/>
              <a:t>2/12/26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D645BB-15B1-CBB9-30E6-5696EF085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 Dale-Gau,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63E8E-EFCF-1190-FD8A-776A68B31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3DA8-944B-814B-BAB3-0979BC73C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753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BCB9A-85D4-CDA8-7C04-E527400CA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7126F-C53B-1DCA-298C-B0926E89D3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4FB570-0B91-041B-2E07-9C14B61E87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C2EEA1-58E5-F6DB-BE9F-54E2BBD33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DAA23-FBD1-2A4A-B906-27ECFBEC0C67}" type="datetime1">
              <a:rPr lang="en-US" smtClean="0"/>
              <a:t>2/12/26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A329F2-DCCC-5000-6C8E-BE81989BC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 Dale-Gau, 2026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14B11E-72C0-D86F-E007-93B68F0A0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3DA8-944B-814B-BAB3-0979BC73C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977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A00C2-51F9-C4BF-7515-04B6831E3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4230E7-28D8-6D1C-2DCD-C534F3A4A7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1F8F9F-B32C-E6BE-2CE2-2A54FF4367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E1A7D-1F9A-40B1-CE78-8F822D7D49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51491B-8A2D-9B49-B2B2-398FD1DEEE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B7D9F2-7F46-C0CA-F520-C822B44F4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90F25-7A11-1044-BFBA-583009CBCDE4}" type="datetime1">
              <a:rPr lang="en-US" smtClean="0"/>
              <a:t>2/12/26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80AC38-93EE-63AB-F72D-D83388A8B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 Dale-Gau, 2026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A0E0B5-1234-A0F1-14AA-546421C0E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3DA8-944B-814B-BAB3-0979BC73C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810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8FE09-34DF-EDF4-AA7F-F89D61638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07BB89-EB7E-BB2E-A519-1275CECAA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77C30-4963-334B-AD22-C3110798AF18}" type="datetime1">
              <a:rPr lang="en-US" smtClean="0"/>
              <a:t>2/12/26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F2DFC0-FB7B-D63E-CF84-E3BEBC247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 Dale-Gau,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7827A1-5D53-219E-50CC-9D8D38851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3DA8-944B-814B-BAB3-0979BC73C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659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31E578-DF43-90F2-B2DE-C08AAF0D8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B7E85-E71D-114A-88AB-5D3ABF86100A}" type="datetime1">
              <a:rPr lang="en-US" smtClean="0"/>
              <a:t>2/12/26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407E76-7AE5-DB5E-B6AE-75FFA9E3E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 Dale-Gau, 2026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5499BF-8008-882E-D7F9-F138E3E6D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3DA8-944B-814B-BAB3-0979BC73C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368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11C3D-D301-EC3B-50D1-761CC7B71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7D022-17A9-EE31-841F-426D603ED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C4DA5B-F1A6-1841-B869-69B995A073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80B43-2F75-29D6-9EBF-55FFC41D5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4070-5005-8940-B96D-71552DCC991B}" type="datetime1">
              <a:rPr lang="en-US" smtClean="0"/>
              <a:t>2/12/26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B56B26-3297-A77A-7A4F-0AC2AAE6E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 Dale-Gau, 2026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A3A8BA-97C5-289D-63D5-7E21F861E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3DA8-944B-814B-BAB3-0979BC73C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145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B8216-388F-9F0F-C625-52628C559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038846-965A-345B-B6D1-35DA550BFE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D4E398-E040-9FD8-DE8D-5C1CA10DB3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B9581F-D47B-5A82-A024-CE6A2BE93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97028-0DEC-1D4E-83B8-DFE047B2DAA6}" type="datetime1">
              <a:rPr lang="en-US" smtClean="0"/>
              <a:t>2/12/26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3FCA5E-D23C-ACFB-8E6E-CA2841F9D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 Dale-Gau, 2026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81C37C-C402-528C-78E3-8583ABC5B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3DA8-944B-814B-BAB3-0979BC73C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746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F27337-3B30-0FC2-CDC5-0370929EB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31F8C5-CA27-61B6-92E1-3489F53188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9D5D71-8848-4BAA-A80A-E90278A258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617ECB-EFEB-254D-B087-12394366272F}" type="datetime1">
              <a:rPr lang="en-US" smtClean="0"/>
              <a:t>2/12/26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BE04FF-728B-32BA-83E1-5D6E2A8AF8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Gabriel Dale-Gau,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211C6-62D3-052C-360D-BC8572352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DE3DA8-944B-814B-BAB3-0979BC73C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98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drive.google.com/drive/folders/1Ui16N39FtJd_pY0FfbYj01WybwPQGXlX?usp=sharin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hyperlink" Target="https://github.com/aprozo/root_workshop/blob/main/04_InvariantMass.ipynb" TargetMode="Externa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5" Type="http://schemas.openxmlformats.org/officeDocument/2006/relationships/image" Target="../media/image180.png"/><Relationship Id="rId4" Type="http://schemas.openxmlformats.org/officeDocument/2006/relationships/image" Target="../media/image28.png"/><Relationship Id="rId9" Type="http://schemas.openxmlformats.org/officeDocument/2006/relationships/image" Target="../media/image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github.com/aprozo/root_workshop" TargetMode="External"/><Relationship Id="rId5" Type="http://schemas.openxmlformats.org/officeDocument/2006/relationships/hyperlink" Target="https://drive.google.com/drive/folders/1Ui16N39FtJd_pY0FfbYj01WybwPQGXlX?usp=sharing" TargetMode="Externa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root.cern/install/" TargetMode="Externa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github.com/aprozo/root_workshop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drive.google.com/drive/folders/1Ui16N39FtJd_pY0FfbYj01WybwPQGXlX?usp=sharing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CC0E0-A0A4-75E0-7E17-17D7524A31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56305"/>
            <a:ext cx="9144000" cy="2387600"/>
          </a:xfrm>
        </p:spPr>
        <p:txBody>
          <a:bodyPr/>
          <a:lstStyle/>
          <a:p>
            <a:r>
              <a:rPr lang="en-US" dirty="0"/>
              <a:t>Practical Analysis Tools in Root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9E48D2-7DC8-D3B4-6934-72299417BA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35980"/>
            <a:ext cx="9144000" cy="1655762"/>
          </a:xfrm>
        </p:spPr>
        <p:txBody>
          <a:bodyPr/>
          <a:lstStyle/>
          <a:p>
            <a:r>
              <a:rPr lang="en-US" dirty="0"/>
              <a:t>Gabriel Dale-Gau</a:t>
            </a:r>
          </a:p>
          <a:p>
            <a:r>
              <a:rPr lang="en-US" dirty="0"/>
              <a:t>Particle Physics Workshop: from STAR to EIC 2026</a:t>
            </a:r>
          </a:p>
          <a:p>
            <a:endParaRPr lang="en-US" dirty="0"/>
          </a:p>
        </p:txBody>
      </p:sp>
      <p:pic>
        <p:nvPicPr>
          <p:cNvPr id="4" name="Picture 3" descr="A blue sign with a lion and text&#10;&#10;AI-generated content may be incorrect.">
            <a:extLst>
              <a:ext uri="{FF2B5EF4-FFF2-40B4-BE49-F238E27FC236}">
                <a16:creationId xmlns:a16="http://schemas.microsoft.com/office/drawing/2014/main" id="{D30C5497-26F9-037B-E896-7F9BC43EE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406" y="4454525"/>
            <a:ext cx="3683000" cy="1790700"/>
          </a:xfrm>
          <a:prstGeom prst="rect">
            <a:avLst/>
          </a:prstGeom>
        </p:spPr>
      </p:pic>
      <p:pic>
        <p:nvPicPr>
          <p:cNvPr id="5" name="image2.gif" descr="image2.gif">
            <a:extLst>
              <a:ext uri="{FF2B5EF4-FFF2-40B4-BE49-F238E27FC236}">
                <a16:creationId xmlns:a16="http://schemas.microsoft.com/office/drawing/2014/main" id="{24EC0A0B-DBCA-526F-75C9-2FF3A45ED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94" y="4170379"/>
            <a:ext cx="3050902" cy="235899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D663A5-34DF-9E4D-9F74-95629039B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 Dale-Gau, 2026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0D1D42-C229-BA66-7F0D-545BA5EAC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3DA8-944B-814B-BAB3-0979BC73CB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64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73422-8CCE-794D-E591-F8B0956C1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84EB1B-EEC0-79F9-2861-E19FEE9AFD3C}"/>
              </a:ext>
            </a:extLst>
          </p:cNvPr>
          <p:cNvSpPr txBox="1"/>
          <p:nvPr/>
        </p:nvSpPr>
        <p:spPr>
          <a:xfrm>
            <a:off x="4177462" y="174171"/>
            <a:ext cx="39006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Example: Write Tree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7D50A8-C860-4A81-253A-D5DD8D4B768A}"/>
              </a:ext>
            </a:extLst>
          </p:cNvPr>
          <p:cNvSpPr txBox="1"/>
          <p:nvPr/>
        </p:nvSpPr>
        <p:spPr>
          <a:xfrm>
            <a:off x="400312" y="1035822"/>
            <a:ext cx="5205831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 err="1"/>
              <a:t>Tree_Read_toTree.C</a:t>
            </a:r>
            <a:r>
              <a:rPr lang="en-US" sz="2000" dirty="0"/>
              <a:t> -&gt; </a:t>
            </a:r>
            <a:r>
              <a:rPr lang="en-US" sz="2000" dirty="0">
                <a:hlinkClick r:id="rId2"/>
              </a:rPr>
              <a:t>drive_folder</a:t>
            </a:r>
            <a:endParaRPr lang="en-US" sz="20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/>
              <a:t>Branches can also contain arrays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000" dirty="0"/>
              <a:t>Useful to implement track-level information alongside event-level information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/>
              <a:t>Read TTree input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b="1" dirty="0"/>
              <a:t>Declare output tree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/>
              <a:t>Loop over Events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/>
              <a:t>Loop over tracks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000" dirty="0"/>
              <a:t>Perform Calculations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000" dirty="0"/>
              <a:t>Fill Histograms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b="1" dirty="0"/>
              <a:t>Fill output tree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/>
              <a:t>Write tree to output file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2000" dirty="0"/>
          </a:p>
        </p:txBody>
      </p:sp>
      <p:pic>
        <p:nvPicPr>
          <p:cNvPr id="7" name="Picture 6" descr="A screen shot of a computer code&#10;&#10;AI-generated content may be incorrect.">
            <a:extLst>
              <a:ext uri="{FF2B5EF4-FFF2-40B4-BE49-F238E27FC236}">
                <a16:creationId xmlns:a16="http://schemas.microsoft.com/office/drawing/2014/main" id="{D12D735E-6965-78BF-A81D-54676D888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6143" y="1623316"/>
            <a:ext cx="4596228" cy="2139623"/>
          </a:xfrm>
          <a:prstGeom prst="rect">
            <a:avLst/>
          </a:prstGeom>
        </p:spPr>
      </p:pic>
      <p:pic>
        <p:nvPicPr>
          <p:cNvPr id="10" name="Picture 9" descr="A screen shot of a computer code&#10;&#10;AI-generated content may be incorrect.">
            <a:extLst>
              <a:ext uri="{FF2B5EF4-FFF2-40B4-BE49-F238E27FC236}">
                <a16:creationId xmlns:a16="http://schemas.microsoft.com/office/drawing/2014/main" id="{65AB35E0-2B9D-5412-86D8-0924653818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6143" y="4350433"/>
            <a:ext cx="4874079" cy="19095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1B54AD-479A-73FF-6DD1-39198901DF52}"/>
              </a:ext>
            </a:extLst>
          </p:cNvPr>
          <p:cNvSpPr txBox="1"/>
          <p:nvPr/>
        </p:nvSpPr>
        <p:spPr>
          <a:xfrm>
            <a:off x="5606143" y="1220488"/>
            <a:ext cx="3513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Reading Tree: Set Branch Address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5581C4-4CCC-D066-5CBE-5F4A8355BF21}"/>
              </a:ext>
            </a:extLst>
          </p:cNvPr>
          <p:cNvSpPr txBox="1"/>
          <p:nvPr/>
        </p:nvSpPr>
        <p:spPr>
          <a:xfrm>
            <a:off x="5606143" y="3981101"/>
            <a:ext cx="242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Declaring Tree: Branch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ABDDE9-B4E8-3BE9-6A7D-73A2F2BD4587}"/>
              </a:ext>
            </a:extLst>
          </p:cNvPr>
          <p:cNvSpPr txBox="1"/>
          <p:nvPr/>
        </p:nvSpPr>
        <p:spPr>
          <a:xfrm>
            <a:off x="10352314" y="1730828"/>
            <a:ext cx="1280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Event-level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CDEA11-1497-C168-4018-51A6E4578274}"/>
              </a:ext>
            </a:extLst>
          </p:cNvPr>
          <p:cNvSpPr txBox="1"/>
          <p:nvPr/>
        </p:nvSpPr>
        <p:spPr>
          <a:xfrm>
            <a:off x="10377449" y="2687654"/>
            <a:ext cx="1254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Track-level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F6F498-B747-ADFF-2B97-654D268F0CEE}"/>
              </a:ext>
            </a:extLst>
          </p:cNvPr>
          <p:cNvSpPr txBox="1"/>
          <p:nvPr/>
        </p:nvSpPr>
        <p:spPr>
          <a:xfrm>
            <a:off x="10511594" y="4500464"/>
            <a:ext cx="1280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Event-level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FDF367-4892-4DC7-1CAA-31E31A11C165}"/>
              </a:ext>
            </a:extLst>
          </p:cNvPr>
          <p:cNvSpPr txBox="1"/>
          <p:nvPr/>
        </p:nvSpPr>
        <p:spPr>
          <a:xfrm>
            <a:off x="10536729" y="5457290"/>
            <a:ext cx="1254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Track-level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54A09F06-3A19-6D2A-8F89-C3BC630D8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 Dale-Gau, 2026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FBD0FB93-0040-CA6F-1223-087EEEBF5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3DA8-944B-814B-BAB3-0979BC73CB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443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8A6FDFB-11B8-7D5D-8E3B-4FE32CC768A8}"/>
                  </a:ext>
                </a:extLst>
              </p:cNvPr>
              <p:cNvSpPr txBox="1"/>
              <p:nvPr/>
            </p:nvSpPr>
            <p:spPr>
              <a:xfrm>
                <a:off x="1939221" y="163287"/>
                <a:ext cx="849027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/>
                  <a:t>Analysis Example: </a:t>
                </a:r>
                <a14:m>
                  <m:oMath xmlns:m="http://schemas.openxmlformats.org/officeDocument/2006/math">
                    <m:r>
                      <a:rPr lang="en-US" sz="3200" b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ɸ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3200" b="1" dirty="0"/>
                  <a:t> reconstruction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8A6FDFB-11B8-7D5D-8E3B-4FE32CC768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9221" y="163287"/>
                <a:ext cx="8490273" cy="584775"/>
              </a:xfrm>
              <a:prstGeom prst="rect">
                <a:avLst/>
              </a:prstGeom>
              <a:blipFill>
                <a:blip r:embed="rId3"/>
                <a:stretch>
                  <a:fillRect l="-1791" t="-12500" r="-746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A diagram of a circular object with lines and letters&#10;&#10;AI-generated content may be incorrect.">
            <a:extLst>
              <a:ext uri="{FF2B5EF4-FFF2-40B4-BE49-F238E27FC236}">
                <a16:creationId xmlns:a16="http://schemas.microsoft.com/office/drawing/2014/main" id="{1FF2085A-FE9D-3E72-DC32-A2556D585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399" y="1284513"/>
            <a:ext cx="5203371" cy="52033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0545163-4DB0-F03F-DD8A-21CA2F0F6C3F}"/>
              </a:ext>
            </a:extLst>
          </p:cNvPr>
          <p:cNvSpPr txBox="1"/>
          <p:nvPr/>
        </p:nvSpPr>
        <p:spPr>
          <a:xfrm>
            <a:off x="546875" y="1777091"/>
            <a:ext cx="381829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We have access to </a:t>
            </a:r>
            <a:r>
              <a:rPr lang="en-US" b="1" dirty="0"/>
              <a:t>final state </a:t>
            </a:r>
            <a:r>
              <a:rPr lang="en-US" dirty="0"/>
              <a:t>particles through our detector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Often, we want to analyze particles that decay before they reach the detector systems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How do we find particles that don’t immediately appear in the data?</a:t>
            </a:r>
          </a:p>
          <a:p>
            <a:pPr marL="285750" indent="-285750">
              <a:buFontTx/>
              <a:buChar char="-"/>
            </a:pPr>
            <a:endParaRPr lang="en-US" b="1" dirty="0"/>
          </a:p>
          <a:p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86D106E0-916C-27A9-E317-7B3D9C146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 Dale-Gau, 2026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103A6F9B-11FE-276D-2511-61B125436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3DA8-944B-814B-BAB3-0979BC73CB0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999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33B89A-1807-9E0B-8D96-4862488BB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C3E84E6-2BF1-81B4-D368-67D79D477BA4}"/>
                  </a:ext>
                </a:extLst>
              </p:cNvPr>
              <p:cNvSpPr txBox="1"/>
              <p:nvPr/>
            </p:nvSpPr>
            <p:spPr>
              <a:xfrm>
                <a:off x="1939221" y="163287"/>
                <a:ext cx="849027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/>
                  <a:t>Analysis Example: </a:t>
                </a:r>
                <a14:m>
                  <m:oMath xmlns:m="http://schemas.openxmlformats.org/officeDocument/2006/math">
                    <m:r>
                      <a:rPr lang="en-US" sz="3200" b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ɸ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3200" b="1" dirty="0"/>
                  <a:t> reconstruction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C3E84E6-2BF1-81B4-D368-67D79D477B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9221" y="163287"/>
                <a:ext cx="8490273" cy="584775"/>
              </a:xfrm>
              <a:prstGeom prst="rect">
                <a:avLst/>
              </a:prstGeom>
              <a:blipFill>
                <a:blip r:embed="rId2"/>
                <a:stretch>
                  <a:fillRect l="-1791" t="-12500" r="-746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F032117-ADE5-76DF-451A-AAD8046E3A5D}"/>
              </a:ext>
            </a:extLst>
          </p:cNvPr>
          <p:cNvSpPr txBox="1"/>
          <p:nvPr/>
        </p:nvSpPr>
        <p:spPr>
          <a:xfrm>
            <a:off x="546875" y="1777091"/>
            <a:ext cx="381829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We have access to </a:t>
            </a:r>
            <a:r>
              <a:rPr lang="en-US" b="1" dirty="0"/>
              <a:t>final state </a:t>
            </a:r>
            <a:r>
              <a:rPr lang="en-US" dirty="0"/>
              <a:t>particles through our detector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Often, we want to analyze particles that decay before they reach the detector systems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How do we find particles that don’t immediately appear in the data?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/>
              <a:t>Invariant mass reconstruction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/>
              <a:t>Sasha’s Invariant Mass tutorial: </a:t>
            </a:r>
            <a:r>
              <a:rPr lang="en-US" dirty="0">
                <a:hlinkClick r:id="rId3"/>
              </a:rPr>
              <a:t>https://github.com/aprozo/root_workshop/blob/main/04_InvariantMass.ipynb</a:t>
            </a:r>
            <a:endParaRPr lang="en-US" dirty="0"/>
          </a:p>
          <a:p>
            <a:pPr marL="285750" indent="-285750">
              <a:buFontTx/>
              <a:buChar char="-"/>
            </a:pPr>
            <a:endParaRPr lang="en-US" b="1" dirty="0"/>
          </a:p>
          <a:p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50052F0-5C2A-058B-ED97-9BB83E4695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38206" y="5275659"/>
            <a:ext cx="1342571" cy="1326198"/>
          </a:xfrm>
          <a:prstGeom prst="rect">
            <a:avLst/>
          </a:prstGeom>
        </p:spPr>
      </p:pic>
      <p:pic>
        <p:nvPicPr>
          <p:cNvPr id="7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799C5939-9C62-2D75-DEBC-D77E15C3D9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2438" y="1777091"/>
            <a:ext cx="3374109" cy="330381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174681D-F520-0765-B631-89140A728F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73653" y="1194968"/>
            <a:ext cx="1911682" cy="1911682"/>
          </a:xfrm>
          <a:prstGeom prst="rect">
            <a:avLst/>
          </a:prstGeom>
        </p:spPr>
      </p:pic>
      <p:pic>
        <p:nvPicPr>
          <p:cNvPr id="11" name="Picture 10" descr="A circle with white text and blue circles with white letters&#10;&#10;AI-generated content may be incorrect.">
            <a:extLst>
              <a:ext uri="{FF2B5EF4-FFF2-40B4-BE49-F238E27FC236}">
                <a16:creationId xmlns:a16="http://schemas.microsoft.com/office/drawing/2014/main" id="{3AA9E5BC-9300-A890-B30A-B39F83A1DD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26429" y="1437645"/>
            <a:ext cx="1335944" cy="13359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88237D-5D28-DCD2-661E-5A5E7F0278D8}"/>
              </a:ext>
            </a:extLst>
          </p:cNvPr>
          <p:cNvSpPr txBox="1"/>
          <p:nvPr/>
        </p:nvSpPr>
        <p:spPr>
          <a:xfrm>
            <a:off x="8480777" y="4430600"/>
            <a:ext cx="2299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Branching Ratio: 0.49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2C68FF-5072-1BC1-42C1-4A287358F0F5}"/>
              </a:ext>
            </a:extLst>
          </p:cNvPr>
          <p:cNvSpPr txBox="1"/>
          <p:nvPr/>
        </p:nvSpPr>
        <p:spPr>
          <a:xfrm>
            <a:off x="8629650" y="5663029"/>
            <a:ext cx="1967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Mass: 1.0195 GeV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91E530-3CF3-6F13-436A-BCED4A5E55BD}"/>
              </a:ext>
            </a:extLst>
          </p:cNvPr>
          <p:cNvSpPr txBox="1"/>
          <p:nvPr/>
        </p:nvSpPr>
        <p:spPr>
          <a:xfrm>
            <a:off x="9417745" y="2843713"/>
            <a:ext cx="1967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Mass: 0.4937 GeV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6674648-06A2-43D9-79B1-B0BEDFD71F38}"/>
                  </a:ext>
                </a:extLst>
              </p:cNvPr>
              <p:cNvSpPr txBox="1"/>
              <p:nvPr/>
            </p:nvSpPr>
            <p:spPr>
              <a:xfrm>
                <a:off x="6459801" y="5614630"/>
                <a:ext cx="61266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ɸ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6674648-06A2-43D9-79B1-B0BEDFD71F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9801" y="5614630"/>
                <a:ext cx="612668" cy="646331"/>
              </a:xfrm>
              <a:prstGeom prst="rect">
                <a:avLst/>
              </a:prstGeom>
              <a:blipFill>
                <a:blip r:embed="rId10"/>
                <a:stretch>
                  <a:fillRect l="-10204" r="-12245" b="-21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6A3C7A7-0F88-01F5-F1C2-D6888D0E7BDD}"/>
                  </a:ext>
                </a:extLst>
              </p:cNvPr>
              <p:cNvSpPr txBox="1"/>
              <p:nvPr/>
            </p:nvSpPr>
            <p:spPr>
              <a:xfrm>
                <a:off x="4076267" y="1194968"/>
                <a:ext cx="89793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6A3C7A7-0F88-01F5-F1C2-D6888D0E7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6267" y="1194968"/>
                <a:ext cx="897938" cy="646331"/>
              </a:xfrm>
              <a:prstGeom prst="rect">
                <a:avLst/>
              </a:prstGeom>
              <a:blipFill>
                <a:blip r:embed="rId11"/>
                <a:stretch>
                  <a:fillRect l="-1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E86B861-52F4-B00B-0478-81125186821D}"/>
                  </a:ext>
                </a:extLst>
              </p:cNvPr>
              <p:cNvSpPr txBox="1"/>
              <p:nvPr/>
            </p:nvSpPr>
            <p:spPr>
              <a:xfrm>
                <a:off x="10780253" y="1049844"/>
                <a:ext cx="89793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E86B861-52F4-B00B-0478-8112518682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0253" y="1049844"/>
                <a:ext cx="897938" cy="646331"/>
              </a:xfrm>
              <a:prstGeom prst="rect">
                <a:avLst/>
              </a:prstGeom>
              <a:blipFill>
                <a:blip r:embed="rId12"/>
                <a:stretch>
                  <a:fillRect l="-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E864AD7F-3E86-D7D7-BA8A-FDC53BD7D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 Dale-Gau, 2026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07C75FC8-38CC-76AB-FD6F-A0BAA0E58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3DA8-944B-814B-BAB3-0979BC73CB0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9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A picture containing toy&#10;&#10;Description automatically generated">
            <a:extLst>
              <a:ext uri="{FF2B5EF4-FFF2-40B4-BE49-F238E27FC236}">
                <a16:creationId xmlns:a16="http://schemas.microsoft.com/office/drawing/2014/main" id="{C09B38B8-FFCE-DA47-9E02-58012B19E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6701" y="646186"/>
            <a:ext cx="7556500" cy="5664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19410B-AC8D-CC42-83CE-2E92AD702BD0}"/>
              </a:ext>
            </a:extLst>
          </p:cNvPr>
          <p:cNvSpPr txBox="1"/>
          <p:nvPr/>
        </p:nvSpPr>
        <p:spPr>
          <a:xfrm>
            <a:off x="4780125" y="-34069"/>
            <a:ext cx="26019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STAR Detector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F27F685-EA8D-264C-97FC-1DBE76666167}"/>
              </a:ext>
            </a:extLst>
          </p:cNvPr>
          <p:cNvGrpSpPr/>
          <p:nvPr/>
        </p:nvGrpSpPr>
        <p:grpSpPr>
          <a:xfrm>
            <a:off x="325120" y="830001"/>
            <a:ext cx="2469062" cy="2042798"/>
            <a:chOff x="1130575" y="1048078"/>
            <a:chExt cx="2895599" cy="239569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4958F06-8797-FB43-A61F-086BD9DBB0B6}"/>
                </a:ext>
              </a:extLst>
            </p:cNvPr>
            <p:cNvSpPr/>
            <p:nvPr/>
          </p:nvSpPr>
          <p:spPr>
            <a:xfrm>
              <a:off x="1130575" y="1048078"/>
              <a:ext cx="2895599" cy="239569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Chart, histogram&#10;&#10;Description automatically generated">
              <a:extLst>
                <a:ext uri="{FF2B5EF4-FFF2-40B4-BE49-F238E27FC236}">
                  <a16:creationId xmlns:a16="http://schemas.microsoft.com/office/drawing/2014/main" id="{1BD19723-1690-BB49-94E3-B31FE1577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27622" y="1175290"/>
              <a:ext cx="2663274" cy="214317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4B523CC-0C02-4D4D-A983-5D5CB232B840}"/>
                </a:ext>
              </a:extLst>
            </p:cNvPr>
            <p:cNvSpPr txBox="1"/>
            <p:nvPr/>
          </p:nvSpPr>
          <p:spPr>
            <a:xfrm>
              <a:off x="1634615" y="1713017"/>
              <a:ext cx="213548" cy="235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𝛑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FF2B2A7-5FA8-5545-B273-44543B0DE59E}"/>
                </a:ext>
              </a:extLst>
            </p:cNvPr>
            <p:cNvSpPr txBox="1"/>
            <p:nvPr/>
          </p:nvSpPr>
          <p:spPr>
            <a:xfrm>
              <a:off x="2259019" y="1362516"/>
              <a:ext cx="188029" cy="235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k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2C2FEE3-C4AB-A04D-916F-AD29E8D40521}"/>
                </a:ext>
              </a:extLst>
            </p:cNvPr>
            <p:cNvSpPr txBox="1"/>
            <p:nvPr/>
          </p:nvSpPr>
          <p:spPr>
            <a:xfrm>
              <a:off x="2559259" y="1300330"/>
              <a:ext cx="195174" cy="235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p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5993C7D-1CC7-1A44-9006-FE93126BC35C}"/>
              </a:ext>
            </a:extLst>
          </p:cNvPr>
          <p:cNvSpPr txBox="1"/>
          <p:nvPr/>
        </p:nvSpPr>
        <p:spPr>
          <a:xfrm>
            <a:off x="308673" y="117095"/>
            <a:ext cx="3019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dE</a:t>
            </a:r>
            <a:r>
              <a:rPr lang="en-US" b="1" dirty="0">
                <a:solidFill>
                  <a:srgbClr val="C00000"/>
                </a:solidFill>
              </a:rPr>
              <a:t>/dx from Time Projection Chamber (TPC)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54EBE98-DAB0-1B4B-8E26-6DF1C39912CC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3312123" y="466621"/>
            <a:ext cx="4662828" cy="2425206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4428888D-9F17-C045-AAA2-F7336E7741A4}"/>
              </a:ext>
            </a:extLst>
          </p:cNvPr>
          <p:cNvSpPr/>
          <p:nvPr/>
        </p:nvSpPr>
        <p:spPr>
          <a:xfrm>
            <a:off x="350521" y="3543036"/>
            <a:ext cx="2377706" cy="204996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73EA1D2-772B-184C-9322-F2C97A62487E}"/>
                  </a:ext>
                </a:extLst>
              </p:cNvPr>
              <p:cNvSpPr txBox="1"/>
              <p:nvPr/>
            </p:nvSpPr>
            <p:spPr>
              <a:xfrm>
                <a:off x="267108" y="3052208"/>
                <a:ext cx="29998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𝜷</m:t>
                    </m:r>
                    <m:r>
                      <a:rPr 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>
                    <a:solidFill>
                      <a:srgbClr val="C00000"/>
                    </a:solidFill>
                  </a:rPr>
                  <a:t>from Time Of Flight (TOF)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73EA1D2-772B-184C-9322-F2C97A6248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108" y="3052208"/>
                <a:ext cx="2999897" cy="369332"/>
              </a:xfrm>
              <a:prstGeom prst="rect">
                <a:avLst/>
              </a:prstGeom>
              <a:blipFill>
                <a:blip r:embed="rId5"/>
                <a:stretch>
                  <a:fillRect l="-844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D6EF3A9-FD5A-7D4A-8780-4602EFE1AAD5}"/>
              </a:ext>
            </a:extLst>
          </p:cNvPr>
          <p:cNvCxnSpPr>
            <a:cxnSpLocks/>
            <a:stCxn id="33" idx="3"/>
          </p:cNvCxnSpPr>
          <p:nvPr/>
        </p:nvCxnSpPr>
        <p:spPr>
          <a:xfrm>
            <a:off x="3267005" y="3231866"/>
            <a:ext cx="5165705" cy="562931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BA64961-8B19-614A-BE22-2836BA671246}"/>
                  </a:ext>
                </a:extLst>
              </p:cNvPr>
              <p:cNvSpPr txBox="1"/>
              <p:nvPr/>
            </p:nvSpPr>
            <p:spPr>
              <a:xfrm>
                <a:off x="642243" y="936773"/>
                <a:ext cx="1549399" cy="2581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err="1"/>
                  <a:t>Au+Au</a:t>
                </a:r>
                <a:r>
                  <a:rPr lang="en-US" sz="105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05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105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5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050" b="0" i="1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sz="105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050" dirty="0"/>
                  <a:t> 200 GeV </a:t>
                </a: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BA64961-8B19-614A-BE22-2836BA6712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243" y="936773"/>
                <a:ext cx="1549399" cy="258148"/>
              </a:xfrm>
              <a:prstGeom prst="rect">
                <a:avLst/>
              </a:prstGeom>
              <a:blipFill>
                <a:blip r:embed="rId6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Rectangle 56">
            <a:extLst>
              <a:ext uri="{FF2B5EF4-FFF2-40B4-BE49-F238E27FC236}">
                <a16:creationId xmlns:a16="http://schemas.microsoft.com/office/drawing/2014/main" id="{BF2057C3-7DA9-8548-A498-1F697ABEF72C}"/>
              </a:ext>
            </a:extLst>
          </p:cNvPr>
          <p:cNvSpPr/>
          <p:nvPr/>
        </p:nvSpPr>
        <p:spPr>
          <a:xfrm>
            <a:off x="451469" y="3610830"/>
            <a:ext cx="2206410" cy="296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 descr="Graphical user interface&#10;&#10;Description automatically generated">
            <a:extLst>
              <a:ext uri="{FF2B5EF4-FFF2-40B4-BE49-F238E27FC236}">
                <a16:creationId xmlns:a16="http://schemas.microsoft.com/office/drawing/2014/main" id="{9E3F0623-385D-BD46-85AE-F6CF9DAE60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469" y="3836150"/>
            <a:ext cx="2206408" cy="17022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A795C5A-3F14-D944-BAFB-68346A42EF9A}"/>
                  </a:ext>
                </a:extLst>
              </p:cNvPr>
              <p:cNvSpPr txBox="1"/>
              <p:nvPr/>
            </p:nvSpPr>
            <p:spPr>
              <a:xfrm>
                <a:off x="451945" y="3589875"/>
                <a:ext cx="2043621" cy="281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err="1"/>
                  <a:t>Au+Au</a:t>
                </a:r>
                <a:r>
                  <a:rPr lang="en-US" sz="12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200" dirty="0"/>
                  <a:t> 200 GeV </a:t>
                </a: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A795C5A-3F14-D944-BAFB-68346A42EF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945" y="3589875"/>
                <a:ext cx="2043621" cy="281872"/>
              </a:xfrm>
              <a:prstGeom prst="rect">
                <a:avLst/>
              </a:prstGeom>
              <a:blipFill>
                <a:blip r:embed="rId8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2.gif" descr="image2.gif">
            <a:extLst>
              <a:ext uri="{FF2B5EF4-FFF2-40B4-BE49-F238E27FC236}">
                <a16:creationId xmlns:a16="http://schemas.microsoft.com/office/drawing/2014/main" id="{C96B5C19-8F23-172F-B438-0DCAA1B8B0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35744" y="5592997"/>
            <a:ext cx="1530221" cy="1183184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83F3BB9-7CEF-B61E-30B7-73B223C2E1B5}"/>
              </a:ext>
            </a:extLst>
          </p:cNvPr>
          <p:cNvSpPr txBox="1"/>
          <p:nvPr/>
        </p:nvSpPr>
        <p:spPr>
          <a:xfrm>
            <a:off x="2824757" y="1533476"/>
            <a:ext cx="1242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Tracking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PID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97B73B-3767-0DBD-3195-422A264BABC1}"/>
              </a:ext>
            </a:extLst>
          </p:cNvPr>
          <p:cNvSpPr txBox="1"/>
          <p:nvPr/>
        </p:nvSpPr>
        <p:spPr>
          <a:xfrm>
            <a:off x="2825496" y="4364962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PID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60BA0F6-B901-355A-38A7-CBB2714BD212}"/>
              </a:ext>
            </a:extLst>
          </p:cNvPr>
          <p:cNvSpPr/>
          <p:nvPr/>
        </p:nvSpPr>
        <p:spPr>
          <a:xfrm>
            <a:off x="267108" y="103240"/>
            <a:ext cx="3045015" cy="726761"/>
          </a:xfrm>
          <a:prstGeom prst="rect">
            <a:avLst/>
          </a:prstGeom>
          <a:noFill/>
          <a:ln w="825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3AFD22C-667E-5732-B2BA-083B2F213271}"/>
              </a:ext>
            </a:extLst>
          </p:cNvPr>
          <p:cNvSpPr/>
          <p:nvPr/>
        </p:nvSpPr>
        <p:spPr>
          <a:xfrm>
            <a:off x="221990" y="2959893"/>
            <a:ext cx="3045015" cy="543945"/>
          </a:xfrm>
          <a:prstGeom prst="rect">
            <a:avLst/>
          </a:prstGeom>
          <a:noFill/>
          <a:ln w="825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D5524F2-2232-F5A0-386D-A0BCAFCEF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 Dale-Gau, 2026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BED77B-28E6-3035-8759-C324798BD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3DA8-944B-814B-BAB3-0979BC73CB0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462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5E00EF3-0627-46A4-2753-05E5B39A7070}"/>
                  </a:ext>
                </a:extLst>
              </p:cNvPr>
              <p:cNvSpPr txBox="1"/>
              <p:nvPr/>
            </p:nvSpPr>
            <p:spPr>
              <a:xfrm>
                <a:off x="1939221" y="163287"/>
                <a:ext cx="849027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/>
                  <a:t>Analysis Example: </a:t>
                </a:r>
                <a14:m>
                  <m:oMath xmlns:m="http://schemas.openxmlformats.org/officeDocument/2006/math">
                    <m:r>
                      <a:rPr lang="en-US" sz="3200" b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ɸ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3200" b="1" dirty="0"/>
                  <a:t> reconstruction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5E00EF3-0627-46A4-2753-05E5B39A70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9221" y="163287"/>
                <a:ext cx="8490273" cy="584775"/>
              </a:xfrm>
              <a:prstGeom prst="rect">
                <a:avLst/>
              </a:prstGeom>
              <a:blipFill>
                <a:blip r:embed="rId2"/>
                <a:stretch>
                  <a:fillRect l="-1791" t="-12500" r="-746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D7959232-4CC0-A4CE-1FE4-23FC2C280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2123" y="1251856"/>
            <a:ext cx="6919302" cy="506185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19D6D73-3317-A17C-44AF-ACF64CEFD7A7}"/>
                  </a:ext>
                </a:extLst>
              </p:cNvPr>
              <p:cNvSpPr txBox="1"/>
              <p:nvPr/>
            </p:nvSpPr>
            <p:spPr>
              <a:xfrm>
                <a:off x="993827" y="1936124"/>
                <a:ext cx="3818296" cy="3693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Data Selection: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US" dirty="0" err="1"/>
                  <a:t>Au+Au</a:t>
                </a:r>
                <a:r>
                  <a:rPr lang="en-US" dirty="0"/>
                  <a:t> 200 GeV (2014)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US" dirty="0"/>
                  <a:t>30-40% Centrality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endParaRPr lang="en-US" dirty="0"/>
              </a:p>
              <a:p>
                <a:r>
                  <a:rPr lang="en-US" b="1" dirty="0"/>
                  <a:t>Event Cuts: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US" dirty="0" err="1"/>
                  <a:t>Vz</a:t>
                </a:r>
                <a:r>
                  <a:rPr lang="en-US" dirty="0"/>
                  <a:t> &lt; 30 cm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US" dirty="0"/>
                  <a:t>Minimum Bias Trigger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endParaRPr lang="en-US" dirty="0"/>
              </a:p>
              <a:p>
                <a:r>
                  <a:rPr lang="en-US" b="1" dirty="0"/>
                  <a:t>Track Quality Cuts: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US" dirty="0"/>
                  <a:t>DCA &lt; 3 cm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</m:oMath>
                </a14:m>
                <a:r>
                  <a:rPr lang="en-US" dirty="0"/>
                  <a:t> &gt; 0.2 GeV/</a:t>
                </a:r>
                <a:r>
                  <a:rPr lang="en-US" i="1" dirty="0"/>
                  <a:t>c</a:t>
                </a:r>
              </a:p>
              <a:p>
                <a:endParaRPr lang="en-US" b="1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19D6D73-3317-A17C-44AF-ACF64CEFD7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827" y="1936124"/>
                <a:ext cx="3818296" cy="3693319"/>
              </a:xfrm>
              <a:prstGeom prst="rect">
                <a:avLst/>
              </a:prstGeom>
              <a:blipFill>
                <a:blip r:embed="rId4"/>
                <a:stretch>
                  <a:fillRect l="-1329" t="-6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DF767-4592-B656-2A30-57E5F2AF6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 Dale-Gau, 2026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3733EA-A277-73D0-19F5-DA468231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3DA8-944B-814B-BAB3-0979BC73CB0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514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D6F2551-4B12-8AC0-4717-79409DC31EFB}"/>
                  </a:ext>
                </a:extLst>
              </p:cNvPr>
              <p:cNvSpPr txBox="1"/>
              <p:nvPr/>
            </p:nvSpPr>
            <p:spPr>
              <a:xfrm>
                <a:off x="1939221" y="163287"/>
                <a:ext cx="849027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/>
                  <a:t>Analysis Example: </a:t>
                </a:r>
                <a14:m>
                  <m:oMath xmlns:m="http://schemas.openxmlformats.org/officeDocument/2006/math">
                    <m:r>
                      <a:rPr lang="en-US" sz="3200" b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ɸ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3200" b="1" dirty="0"/>
                  <a:t> reconstruction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D6F2551-4B12-8AC0-4717-79409DC31E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9221" y="163287"/>
                <a:ext cx="8490273" cy="584775"/>
              </a:xfrm>
              <a:prstGeom prst="rect">
                <a:avLst/>
              </a:prstGeom>
              <a:blipFill>
                <a:blip r:embed="rId2"/>
                <a:stretch>
                  <a:fillRect l="-1791" t="-12500" r="-746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336CACAE-2D39-A23E-7A23-E168848BF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379317" y="-142082"/>
            <a:ext cx="5363105" cy="771797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70F2D33-96BE-9F67-AB11-EAC0A918C65F}"/>
                  </a:ext>
                </a:extLst>
              </p:cNvPr>
              <p:cNvSpPr txBox="1"/>
              <p:nvPr/>
            </p:nvSpPr>
            <p:spPr>
              <a:xfrm>
                <a:off x="699912" y="1951672"/>
                <a:ext cx="3818296" cy="26521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PID: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|&lt;2.0</m:t>
                    </m:r>
                  </m:oMath>
                </a14:m>
                <a:endParaRPr lang="en-US" dirty="0"/>
              </a:p>
              <a:p>
                <a:pPr marL="285750" indent="-285750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0.15&lt;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&lt;0.35</m:t>
                    </m:r>
                  </m:oMath>
                </a14:m>
                <a:endParaRPr lang="en-US" b="0" dirty="0"/>
              </a:p>
              <a:p>
                <a:pPr marL="285750" indent="-285750">
                  <a:buFont typeface="Wingdings" pitchFamily="2" charset="2"/>
                  <a:buChar char="§"/>
                </a:pPr>
                <a:endParaRPr lang="en-US" dirty="0"/>
              </a:p>
              <a:p>
                <a:pPr marL="285750" indent="-285750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=0.493677</m:t>
                    </m:r>
                  </m:oMath>
                </a14:m>
                <a:r>
                  <a:rPr lang="en-US" dirty="0"/>
                  <a:t> GeV/</a:t>
                </a:r>
                <a:r>
                  <a:rPr lang="en-US" i="1" dirty="0"/>
                  <a:t>c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=0.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2437</m:t>
                    </m:r>
                  </m:oMath>
                </a14:m>
                <a:r>
                  <a:rPr lang="en-US" dirty="0"/>
                  <a:t> GeV/</a:t>
                </a:r>
                <a:r>
                  <a:rPr lang="en-US" i="1" dirty="0"/>
                  <a:t>c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endParaRPr lang="en-US" i="1" dirty="0"/>
              </a:p>
              <a:p>
                <a:endParaRPr lang="en-US" b="1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70F2D33-96BE-9F67-AB11-EAC0A918C6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912" y="1951672"/>
                <a:ext cx="3818296" cy="2652136"/>
              </a:xfrm>
              <a:prstGeom prst="rect">
                <a:avLst/>
              </a:prstGeom>
              <a:blipFill>
                <a:blip r:embed="rId4"/>
                <a:stretch>
                  <a:fillRect l="-1661" t="-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6590194B-2329-8BFA-F28E-0CED657A3C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980" y="4175452"/>
            <a:ext cx="3461020" cy="6510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BFC02C-8294-926D-4358-34C66E13B0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284" y="5205262"/>
            <a:ext cx="2091873" cy="629733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7EF7F8-9151-6CF9-C365-8834B2DB4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 Dale-Gau, 2026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83E265-1C56-1E45-2CB6-452DDA0B9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3DA8-944B-814B-BAB3-0979BC73CB0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4494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012B620-3163-E7C9-5202-B04F7500AA19}"/>
                  </a:ext>
                </a:extLst>
              </p:cNvPr>
              <p:cNvSpPr txBox="1"/>
              <p:nvPr/>
            </p:nvSpPr>
            <p:spPr>
              <a:xfrm>
                <a:off x="1939221" y="163287"/>
                <a:ext cx="849027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/>
                  <a:t>Analysis Example: </a:t>
                </a:r>
                <a14:m>
                  <m:oMath xmlns:m="http://schemas.openxmlformats.org/officeDocument/2006/math">
                    <m:r>
                      <a:rPr lang="en-US" sz="3200" b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ɸ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3200" b="1" dirty="0"/>
                  <a:t> reconstruction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012B620-3163-E7C9-5202-B04F7500AA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9221" y="163287"/>
                <a:ext cx="8490273" cy="584775"/>
              </a:xfrm>
              <a:prstGeom prst="rect">
                <a:avLst/>
              </a:prstGeom>
              <a:blipFill>
                <a:blip r:embed="rId2"/>
                <a:stretch>
                  <a:fillRect l="-1791" t="-12500" r="-746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black background with white text and symbols&#10;&#10;AI-generated content may be incorrect.">
            <a:extLst>
              <a:ext uri="{FF2B5EF4-FFF2-40B4-BE49-F238E27FC236}">
                <a16:creationId xmlns:a16="http://schemas.microsoft.com/office/drawing/2014/main" id="{C5C330C8-C306-8CA9-61D4-C3A228235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41" y="4154800"/>
            <a:ext cx="4445907" cy="17209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D5A80C-81E7-95A4-C42A-E5FDFD68A33C}"/>
              </a:ext>
            </a:extLst>
          </p:cNvPr>
          <p:cNvSpPr txBox="1"/>
          <p:nvPr/>
        </p:nvSpPr>
        <p:spPr>
          <a:xfrm>
            <a:off x="916990" y="1450519"/>
            <a:ext cx="41884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Once we have identified all viable kaon candidates within an event, we add together their energy and momentum to calculate the invariant mass of the parent particle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Our signal lives in the Opposite-Sign (OS) pairings</a:t>
            </a:r>
          </a:p>
          <a:p>
            <a:pPr marL="285750" indent="-285750">
              <a:buFontTx/>
              <a:buChar char="-"/>
            </a:pPr>
            <a:endParaRPr lang="en-US" b="1" dirty="0"/>
          </a:p>
          <a:p>
            <a:endParaRPr lang="en-US" dirty="0"/>
          </a:p>
        </p:txBody>
      </p:sp>
      <p:pic>
        <p:nvPicPr>
          <p:cNvPr id="7" name="Picture 6" descr="A graph with a line&#10;&#10;AI-generated content may be incorrect.">
            <a:extLst>
              <a:ext uri="{FF2B5EF4-FFF2-40B4-BE49-F238E27FC236}">
                <a16:creationId xmlns:a16="http://schemas.microsoft.com/office/drawing/2014/main" id="{5DF14393-A759-A2EC-CC5A-81E89ED76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7200" y="1213757"/>
            <a:ext cx="6654800" cy="49530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C3186-5ECD-A9DA-B84F-D9FB61BAE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 Dale-Gau, 2026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137853-9D2C-A504-274F-A80A3ABB8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3DA8-944B-814B-BAB3-0979BC73CB0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622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88467-CA76-BA55-A42D-79473337D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DACDC79-2C83-11C5-1477-70DE40EE6CA0}"/>
                  </a:ext>
                </a:extLst>
              </p:cNvPr>
              <p:cNvSpPr txBox="1"/>
              <p:nvPr/>
            </p:nvSpPr>
            <p:spPr>
              <a:xfrm>
                <a:off x="1939221" y="163287"/>
                <a:ext cx="849027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/>
                  <a:t>Analysis Example: </a:t>
                </a:r>
                <a14:m>
                  <m:oMath xmlns:m="http://schemas.openxmlformats.org/officeDocument/2006/math">
                    <m:r>
                      <a:rPr lang="en-US" sz="3200" b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ɸ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3200" b="1" dirty="0"/>
                  <a:t> reconstruction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DACDC79-2C83-11C5-1477-70DE40EE6C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9221" y="163287"/>
                <a:ext cx="8490273" cy="584775"/>
              </a:xfrm>
              <a:prstGeom prst="rect">
                <a:avLst/>
              </a:prstGeom>
              <a:blipFill>
                <a:blip r:embed="rId2"/>
                <a:stretch>
                  <a:fillRect l="-1791" t="-12500" r="-746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DC5CB61-2B23-59A6-5806-F8E9E627C93E}"/>
                  </a:ext>
                </a:extLst>
              </p:cNvPr>
              <p:cNvSpPr txBox="1"/>
              <p:nvPr/>
            </p:nvSpPr>
            <p:spPr>
              <a:xfrm>
                <a:off x="916990" y="1450519"/>
                <a:ext cx="4188410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b="1" dirty="0"/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US" dirty="0"/>
                  <a:t>The signal sits above a combinatorial background, from kaons pairs that do not correspond to a </a:t>
                </a:r>
                <a14:m>
                  <m:oMath xmlns:m="http://schemas.openxmlformats.org/officeDocument/2006/math">
                    <m:r>
                      <a:rPr lang="en-US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ɸ</m:t>
                    </m:r>
                  </m:oMath>
                </a14:m>
                <a:r>
                  <a:rPr lang="en-US" dirty="0"/>
                  <a:t> meson decay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US" dirty="0"/>
                  <a:t>A simple method to measure this background is to calculate the same distribution for Like-Sign (LS) pairings</a:t>
                </a:r>
              </a:p>
              <a:p>
                <a:pPr marL="285750" indent="-285750">
                  <a:buFontTx/>
                  <a:buChar char="-"/>
                </a:pPr>
                <a:endParaRPr lang="en-US" b="1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DC5CB61-2B23-59A6-5806-F8E9E627C9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990" y="1450519"/>
                <a:ext cx="4188410" cy="2585323"/>
              </a:xfrm>
              <a:prstGeom prst="rect">
                <a:avLst/>
              </a:prstGeom>
              <a:blipFill>
                <a:blip r:embed="rId3"/>
                <a:stretch>
                  <a:fillRect l="-906" r="-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graph with a red line&#10;&#10;AI-generated content may be incorrect.">
            <a:extLst>
              <a:ext uri="{FF2B5EF4-FFF2-40B4-BE49-F238E27FC236}">
                <a16:creationId xmlns:a16="http://schemas.microsoft.com/office/drawing/2014/main" id="{A3BE1D73-BDF8-C6AC-BE36-37112FC112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1454" y="1262742"/>
            <a:ext cx="6599893" cy="4765221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1B2B17-EF69-888F-895B-C44ECA7EF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 Dale-Gau, 2026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1899F5-E9DD-5474-775A-9ADF90FB3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3DA8-944B-814B-BAB3-0979BC73CB0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536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E9323-5F72-D463-D61E-58959FBC6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20BAA70-9AA4-106F-C660-10835ADD412F}"/>
                  </a:ext>
                </a:extLst>
              </p:cNvPr>
              <p:cNvSpPr txBox="1"/>
              <p:nvPr/>
            </p:nvSpPr>
            <p:spPr>
              <a:xfrm>
                <a:off x="1939221" y="163287"/>
                <a:ext cx="849027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/>
                  <a:t>Analysis Example: </a:t>
                </a:r>
                <a14:m>
                  <m:oMath xmlns:m="http://schemas.openxmlformats.org/officeDocument/2006/math">
                    <m:r>
                      <a:rPr lang="en-US" sz="3200" b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ɸ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3200" b="1" dirty="0"/>
                  <a:t> reconstruction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20BAA70-9AA4-106F-C660-10835ADD41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9221" y="163287"/>
                <a:ext cx="8490273" cy="584775"/>
              </a:xfrm>
              <a:prstGeom prst="rect">
                <a:avLst/>
              </a:prstGeom>
              <a:blipFill>
                <a:blip r:embed="rId2"/>
                <a:stretch>
                  <a:fillRect l="-1791" t="-12500" r="-746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3982E60-283C-C0FF-42BC-8DC259D1D2A0}"/>
                  </a:ext>
                </a:extLst>
              </p:cNvPr>
              <p:cNvSpPr txBox="1"/>
              <p:nvPr/>
            </p:nvSpPr>
            <p:spPr>
              <a:xfrm>
                <a:off x="916990" y="1450519"/>
                <a:ext cx="4188410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b="1" dirty="0"/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US" dirty="0"/>
                  <a:t>Overlaying these two plots, we begin to see the magnitude of our </a:t>
                </a:r>
                <a14:m>
                  <m:oMath xmlns:m="http://schemas.openxmlformats.org/officeDocument/2006/math">
                    <m:r>
                      <a:rPr lang="en-US" b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ɸ</m:t>
                    </m:r>
                  </m:oMath>
                </a14:m>
                <a:r>
                  <a:rPr lang="en-US" dirty="0"/>
                  <a:t> meson signal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US" dirty="0"/>
                  <a:t>The like-sign distribution does not perfectly capture the background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US" dirty="0"/>
                  <a:t>In practice, the sideband regions can also be used to estimate background, and the difference between the two can be taken as a source of systematic uncertainty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3982E60-283C-C0FF-42BC-8DC259D1D2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990" y="1450519"/>
                <a:ext cx="4188410" cy="3416320"/>
              </a:xfrm>
              <a:prstGeom prst="rect">
                <a:avLst/>
              </a:prstGeom>
              <a:blipFill>
                <a:blip r:embed="rId3"/>
                <a:stretch>
                  <a:fillRect l="-906" r="-1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graph of a graph&#10;&#10;AI-generated content may be incorrect.">
            <a:extLst>
              <a:ext uri="{FF2B5EF4-FFF2-40B4-BE49-F238E27FC236}">
                <a16:creationId xmlns:a16="http://schemas.microsoft.com/office/drawing/2014/main" id="{DAA1BB9C-B948-842A-F13E-7CAD3F7ACF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300" y="1344385"/>
            <a:ext cx="6832600" cy="4800600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F8233FA-6A95-E5A0-13C2-52E7DB126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 Dale-Gau, 2026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E2C6B0-1B00-6FC7-ABAC-3DEB3C515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3DA8-944B-814B-BAB3-0979BC73CB0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9515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CEC3C-9D18-37F1-DDB3-80A94FC8F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55657A8-5E0F-E37D-909D-C96108485E98}"/>
                  </a:ext>
                </a:extLst>
              </p:cNvPr>
              <p:cNvSpPr txBox="1"/>
              <p:nvPr/>
            </p:nvSpPr>
            <p:spPr>
              <a:xfrm>
                <a:off x="1939221" y="163287"/>
                <a:ext cx="849027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/>
                  <a:t>Analysis Example: </a:t>
                </a:r>
                <a14:m>
                  <m:oMath xmlns:m="http://schemas.openxmlformats.org/officeDocument/2006/math">
                    <m:r>
                      <a:rPr lang="en-US" sz="3200" b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ɸ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3200" b="1" dirty="0"/>
                  <a:t> reconstruction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55657A8-5E0F-E37D-909D-C96108485E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9221" y="163287"/>
                <a:ext cx="8490273" cy="584775"/>
              </a:xfrm>
              <a:prstGeom prst="rect">
                <a:avLst/>
              </a:prstGeom>
              <a:blipFill>
                <a:blip r:embed="rId2"/>
                <a:stretch>
                  <a:fillRect l="-1791" t="-12500" r="-746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C8DA50B-90C1-67EA-A822-D47BF4C53268}"/>
                  </a:ext>
                </a:extLst>
              </p:cNvPr>
              <p:cNvSpPr txBox="1"/>
              <p:nvPr/>
            </p:nvSpPr>
            <p:spPr>
              <a:xfrm>
                <a:off x="916990" y="1450519"/>
                <a:ext cx="4188410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b="1" dirty="0"/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US" dirty="0"/>
                  <a:t>Finally, we can subtract LS from OS to arrive at a distribution showing our isolated </a:t>
                </a:r>
                <a14:m>
                  <m:oMath xmlns:m="http://schemas.openxmlformats.org/officeDocument/2006/math">
                    <m:r>
                      <a:rPr lang="en-US" b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ɸ</m:t>
                    </m:r>
                  </m:oMath>
                </a14:m>
                <a:r>
                  <a:rPr lang="en-US" dirty="0"/>
                  <a:t> meson peak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US" dirty="0"/>
                  <a:t>The next step in an analysis of this kind would be to fit this peak to measure the overall yield</a:t>
                </a:r>
              </a:p>
              <a:p>
                <a:pPr marL="285750" indent="-285750">
                  <a:buFontTx/>
                  <a:buChar char="-"/>
                </a:pPr>
                <a:endParaRPr lang="en-US" b="1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C8DA50B-90C1-67EA-A822-D47BF4C532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990" y="1450519"/>
                <a:ext cx="4188410" cy="2585323"/>
              </a:xfrm>
              <a:prstGeom prst="rect">
                <a:avLst/>
              </a:prstGeom>
              <a:blipFill>
                <a:blip r:embed="rId3"/>
                <a:stretch>
                  <a:fillRect l="-906" r="-1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graph of a graph&#10;&#10;AI-generated content may be incorrect.">
            <a:extLst>
              <a:ext uri="{FF2B5EF4-FFF2-40B4-BE49-F238E27FC236}">
                <a16:creationId xmlns:a16="http://schemas.microsoft.com/office/drawing/2014/main" id="{BA9D5717-9C0F-E898-A1A6-5E4D86E54F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1230085"/>
            <a:ext cx="6858000" cy="4876800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C6E3BF8-B172-0C2B-1FE7-A352262B1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 Dale-Gau, 2026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DA91EED-D1AE-1AB3-B278-9336B9DC2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3DA8-944B-814B-BAB3-0979BC73CB0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105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281AA0-C252-F8A9-7E63-7BD994BC6BBC}"/>
              </a:ext>
            </a:extLst>
          </p:cNvPr>
          <p:cNvSpPr txBox="1"/>
          <p:nvPr/>
        </p:nvSpPr>
        <p:spPr>
          <a:xfrm>
            <a:off x="4052908" y="54429"/>
            <a:ext cx="4086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Structure of This Talk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7192358-BBE1-3A94-8E10-2E69B499B174}"/>
                  </a:ext>
                </a:extLst>
              </p:cNvPr>
              <p:cNvSpPr txBox="1"/>
              <p:nvPr/>
            </p:nvSpPr>
            <p:spPr>
              <a:xfrm>
                <a:off x="968888" y="3006172"/>
                <a:ext cx="6156911" cy="32316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400" dirty="0"/>
              </a:p>
              <a:p>
                <a:pPr marL="342900" indent="-342900">
                  <a:buFont typeface="Wingdings" pitchFamily="2" charset="2"/>
                  <a:buChar char="§"/>
                </a:pPr>
                <a:r>
                  <a:rPr lang="en-US" sz="2000" b="1" dirty="0"/>
                  <a:t>Introduction to Root</a:t>
                </a:r>
              </a:p>
              <a:p>
                <a:pPr marL="800100" lvl="1" indent="-342900">
                  <a:buFont typeface="Wingdings" pitchFamily="2" charset="2"/>
                  <a:buChar char="§"/>
                </a:pPr>
                <a:r>
                  <a:rPr lang="en-US" sz="2000" dirty="0"/>
                  <a:t>What is Root?</a:t>
                </a:r>
              </a:p>
              <a:p>
                <a:pPr marL="342900" indent="-342900">
                  <a:buFont typeface="Wingdings" pitchFamily="2" charset="2"/>
                  <a:buChar char="§"/>
                </a:pPr>
                <a:r>
                  <a:rPr lang="en-US" sz="2000" b="1" dirty="0"/>
                  <a:t>Data Structures</a:t>
                </a:r>
              </a:p>
              <a:p>
                <a:pPr marL="800100" lvl="1" indent="-342900">
                  <a:buFont typeface="Wingdings" pitchFamily="2" charset="2"/>
                  <a:buChar char="§"/>
                </a:pPr>
                <a:r>
                  <a:rPr lang="en-US" sz="2000" dirty="0"/>
                  <a:t>Trees: Read and Write</a:t>
                </a:r>
              </a:p>
              <a:p>
                <a:pPr marL="800100" lvl="1" indent="-342900">
                  <a:buFont typeface="Wingdings" pitchFamily="2" charset="2"/>
                  <a:buChar char="§"/>
                </a:pPr>
                <a:r>
                  <a:rPr lang="en-US" sz="2000" dirty="0"/>
                  <a:t>Code Examples</a:t>
                </a:r>
              </a:p>
              <a:p>
                <a:pPr marL="342900" indent="-342900">
                  <a:buFont typeface="Wingdings" pitchFamily="2" charset="2"/>
                  <a:buChar char="§"/>
                </a:pPr>
                <a:r>
                  <a:rPr lang="en-US" sz="2000" b="1" dirty="0"/>
                  <a:t>Practical Application</a:t>
                </a:r>
              </a:p>
              <a:p>
                <a:pPr marL="800100" lvl="1" indent="-342900">
                  <a:buFont typeface="Wingdings" pitchFamily="2" charset="2"/>
                  <a:buChar char="§"/>
                </a:pPr>
                <a:r>
                  <a:rPr lang="en-US" sz="2000" dirty="0"/>
                  <a:t>Toy Analysis: </a:t>
                </a:r>
                <a14:m>
                  <m:oMath xmlns:m="http://schemas.openxmlformats.org/officeDocument/2006/math">
                    <m:r>
                      <a:rPr lang="en-US" sz="20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ɸ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dirty="0"/>
                  <a:t> reconstruction</a:t>
                </a:r>
              </a:p>
              <a:p>
                <a:pPr marL="800100" lvl="1" indent="-342900">
                  <a:buFont typeface="Wingdings" pitchFamily="2" charset="2"/>
                  <a:buChar char="§"/>
                </a:pPr>
                <a:r>
                  <a:rPr lang="en-US" sz="2000" dirty="0"/>
                  <a:t>Code Examples</a:t>
                </a:r>
              </a:p>
              <a:p>
                <a:pPr marL="342900" indent="-342900">
                  <a:buFont typeface="Wingdings" pitchFamily="2" charset="2"/>
                  <a:buChar char="§"/>
                </a:pPr>
                <a:endParaRPr lang="en-US" sz="20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7192358-BBE1-3A94-8E10-2E69B499B1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888" y="3006172"/>
                <a:ext cx="6156911" cy="3231654"/>
              </a:xfrm>
              <a:prstGeom prst="rect">
                <a:avLst/>
              </a:prstGeom>
              <a:blipFill>
                <a:blip r:embed="rId2"/>
                <a:stretch>
                  <a:fillRect l="-8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computer screen with white text&#10;&#10;AI-generated content may be incorrect.">
            <a:extLst>
              <a:ext uri="{FF2B5EF4-FFF2-40B4-BE49-F238E27FC236}">
                <a16:creationId xmlns:a16="http://schemas.microsoft.com/office/drawing/2014/main" id="{94CB6D63-5F12-23DA-A267-369BF23A3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3450" y="1150896"/>
            <a:ext cx="7772400" cy="1855276"/>
          </a:xfrm>
          <a:prstGeom prst="rect">
            <a:avLst/>
          </a:prstGeom>
        </p:spPr>
      </p:pic>
      <p:pic>
        <p:nvPicPr>
          <p:cNvPr id="9" name="Picture 8" descr="A circular logo with a blue circle and a red circle with a white circle in the middle&#10;&#10;AI-generated content may be incorrect.">
            <a:extLst>
              <a:ext uri="{FF2B5EF4-FFF2-40B4-BE49-F238E27FC236}">
                <a16:creationId xmlns:a16="http://schemas.microsoft.com/office/drawing/2014/main" id="{9CC94B42-A9E0-0AFA-F359-1A4848EF76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1966" y="3383694"/>
            <a:ext cx="1046869" cy="1046869"/>
          </a:xfrm>
          <a:prstGeom prst="rect">
            <a:avLst/>
          </a:prstGeom>
        </p:spPr>
      </p:pic>
      <p:pic>
        <p:nvPicPr>
          <p:cNvPr id="11" name="Picture 10" descr="A logo with a letter p&#10;&#10;AI-generated content may be incorrect.">
            <a:extLst>
              <a:ext uri="{FF2B5EF4-FFF2-40B4-BE49-F238E27FC236}">
                <a16:creationId xmlns:a16="http://schemas.microsoft.com/office/drawing/2014/main" id="{3B5CF5CD-23C0-C6C1-1211-52436E61EB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7166" y="3400870"/>
            <a:ext cx="1046868" cy="1012518"/>
          </a:xfrm>
          <a:prstGeom prst="rect">
            <a:avLst/>
          </a:prstGeom>
        </p:spPr>
      </p:pic>
      <p:pic>
        <p:nvPicPr>
          <p:cNvPr id="13" name="Picture 12" descr="A black square with white text&#10;&#10;AI-generated content may be incorrect.">
            <a:extLst>
              <a:ext uri="{FF2B5EF4-FFF2-40B4-BE49-F238E27FC236}">
                <a16:creationId xmlns:a16="http://schemas.microsoft.com/office/drawing/2014/main" id="{43C312F8-AE06-9E44-30FA-F31046A799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2365" y="3400870"/>
            <a:ext cx="1046869" cy="1046869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823AAC3-E5B8-9243-8F43-BDE52CE9C0CE}"/>
              </a:ext>
            </a:extLst>
          </p:cNvPr>
          <p:cNvCxnSpPr>
            <a:stCxn id="13" idx="3"/>
          </p:cNvCxnSpPr>
          <p:nvPr/>
        </p:nvCxnSpPr>
        <p:spPr>
          <a:xfrm flipV="1">
            <a:off x="7649234" y="3924304"/>
            <a:ext cx="489857" cy="1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F6360B4-C75D-53A5-D333-27BE10BC5F17}"/>
              </a:ext>
            </a:extLst>
          </p:cNvPr>
          <p:cNvCxnSpPr/>
          <p:nvPr/>
        </p:nvCxnSpPr>
        <p:spPr>
          <a:xfrm flipV="1">
            <a:off x="9393071" y="3924304"/>
            <a:ext cx="489857" cy="1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D6442E2-126D-6C61-9ABC-E31110F99D9E}"/>
              </a:ext>
            </a:extLst>
          </p:cNvPr>
          <p:cNvSpPr txBox="1"/>
          <p:nvPr/>
        </p:nvSpPr>
        <p:spPr>
          <a:xfrm>
            <a:off x="7125799" y="4605962"/>
            <a:ext cx="37120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We will switch between these three applications for demonstrations throughout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53B7F124-74FA-6B93-CA9C-43FF9F699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 Dale-Gau, 2026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A54492CB-2711-D6B8-6218-DAD47881C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3DA8-944B-814B-BAB3-0979BC73CB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8240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BD70CB-757F-5E03-A654-317206796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94D8A28-E7B7-B7D8-1905-12D9B243A338}"/>
                  </a:ext>
                </a:extLst>
              </p:cNvPr>
              <p:cNvSpPr txBox="1"/>
              <p:nvPr/>
            </p:nvSpPr>
            <p:spPr>
              <a:xfrm>
                <a:off x="1939221" y="163287"/>
                <a:ext cx="849027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/>
                  <a:t>Analysis Example: </a:t>
                </a:r>
                <a14:m>
                  <m:oMath xmlns:m="http://schemas.openxmlformats.org/officeDocument/2006/math">
                    <m:r>
                      <a:rPr lang="en-US" sz="3200" b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ɸ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3200" b="1" dirty="0"/>
                  <a:t> reconstruction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94D8A28-E7B7-B7D8-1905-12D9B243A3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9221" y="163287"/>
                <a:ext cx="8490273" cy="584775"/>
              </a:xfrm>
              <a:prstGeom prst="rect">
                <a:avLst/>
              </a:prstGeom>
              <a:blipFill>
                <a:blip r:embed="rId2"/>
                <a:stretch>
                  <a:fillRect l="-1791" t="-12500" r="-746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F1B05A2-DCCF-05BF-0FBF-B0000B42A02A}"/>
              </a:ext>
            </a:extLst>
          </p:cNvPr>
          <p:cNvSpPr txBox="1"/>
          <p:nvPr/>
        </p:nvSpPr>
        <p:spPr>
          <a:xfrm>
            <a:off x="916990" y="1450519"/>
            <a:ext cx="41884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Exercises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Level 1 (Easy): Make a histogram storing </a:t>
            </a:r>
            <a:r>
              <a:rPr lang="en-US" dirty="0" err="1"/>
              <a:t>Vz</a:t>
            </a:r>
            <a:r>
              <a:rPr lang="en-US" dirty="0"/>
              <a:t> distribution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/>
              <a:t>Try changing </a:t>
            </a:r>
            <a:r>
              <a:rPr lang="en-US" dirty="0" err="1"/>
              <a:t>Vz</a:t>
            </a:r>
            <a:r>
              <a:rPr lang="en-US" dirty="0"/>
              <a:t> cut to 25 cm, is this change reflected in your output </a:t>
            </a:r>
            <a:r>
              <a:rPr lang="en-US" dirty="0" err="1"/>
              <a:t>histo</a:t>
            </a:r>
            <a:r>
              <a:rPr lang="en-US" dirty="0"/>
              <a:t>?</a:t>
            </a:r>
          </a:p>
          <a:p>
            <a:endParaRPr lang="en-US" dirty="0"/>
          </a:p>
        </p:txBody>
      </p:sp>
      <p:pic>
        <p:nvPicPr>
          <p:cNvPr id="7" name="Picture 6" descr="A graph of a curve&#10;&#10;AI-generated content may be incorrect.">
            <a:extLst>
              <a:ext uri="{FF2B5EF4-FFF2-40B4-BE49-F238E27FC236}">
                <a16:creationId xmlns:a16="http://schemas.microsoft.com/office/drawing/2014/main" id="{40AA12AC-713A-7828-48FE-D2DD2F04D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8876" y="1178422"/>
            <a:ext cx="5715723" cy="4242415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54B834-8D9E-4317-8E24-A82BAB11B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 Dale-Gau, 2026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496C39-802E-A6E5-1764-656DC380A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3DA8-944B-814B-BAB3-0979BC73CB0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4431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25773-42E5-653D-AB16-3AF9BDD39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9ACE872-660D-2198-0F44-9EB9915A88F2}"/>
                  </a:ext>
                </a:extLst>
              </p:cNvPr>
              <p:cNvSpPr txBox="1"/>
              <p:nvPr/>
            </p:nvSpPr>
            <p:spPr>
              <a:xfrm>
                <a:off x="1939221" y="163287"/>
                <a:ext cx="849027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/>
                  <a:t>Analysis Example: </a:t>
                </a:r>
                <a14:m>
                  <m:oMath xmlns:m="http://schemas.openxmlformats.org/officeDocument/2006/math">
                    <m:r>
                      <a:rPr lang="en-US" sz="3200" b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ɸ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3200" b="1" dirty="0"/>
                  <a:t> reconstruction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9ACE872-660D-2198-0F44-9EB9915A88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9221" y="163287"/>
                <a:ext cx="8490273" cy="584775"/>
              </a:xfrm>
              <a:prstGeom prst="rect">
                <a:avLst/>
              </a:prstGeom>
              <a:blipFill>
                <a:blip r:embed="rId2"/>
                <a:stretch>
                  <a:fillRect l="-1791" t="-12500" r="-746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35E5B4D8-726F-1B06-7D08-5035CDBFF042}"/>
              </a:ext>
            </a:extLst>
          </p:cNvPr>
          <p:cNvSpPr txBox="1"/>
          <p:nvPr/>
        </p:nvSpPr>
        <p:spPr>
          <a:xfrm>
            <a:off x="916990" y="1450519"/>
            <a:ext cx="41884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Exercises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Level 1 (Easy): Make a histogram storing </a:t>
            </a:r>
            <a:r>
              <a:rPr lang="en-US" dirty="0" err="1"/>
              <a:t>Vz</a:t>
            </a:r>
            <a:r>
              <a:rPr lang="en-US" dirty="0"/>
              <a:t> distribution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/>
              <a:t>Try changing </a:t>
            </a:r>
            <a:r>
              <a:rPr lang="en-US" dirty="0" err="1"/>
              <a:t>Vz</a:t>
            </a:r>
            <a:r>
              <a:rPr lang="en-US" dirty="0"/>
              <a:t> cut to 25 cm, is this change reflected in your output </a:t>
            </a:r>
            <a:r>
              <a:rPr lang="en-US" dirty="0" err="1"/>
              <a:t>histo</a:t>
            </a:r>
            <a:r>
              <a:rPr lang="en-US" dirty="0"/>
              <a:t>?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Level 2 (Intermediate): Make a 2D PID histogram before and after applying kaon cuts</a:t>
            </a:r>
          </a:p>
          <a:p>
            <a:endParaRPr lang="en-US" dirty="0"/>
          </a:p>
        </p:txBody>
      </p:sp>
      <p:pic>
        <p:nvPicPr>
          <p:cNvPr id="5" name="Picture 4" descr="A graph of a graph of a person's reaction&#10;&#10;AI-generated content may be incorrect.">
            <a:extLst>
              <a:ext uri="{FF2B5EF4-FFF2-40B4-BE49-F238E27FC236}">
                <a16:creationId xmlns:a16="http://schemas.microsoft.com/office/drawing/2014/main" id="{0C4B308C-F5EA-606D-7492-E97BD7CFE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704" y="731937"/>
            <a:ext cx="3890075" cy="5407481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6D1A57-B1D1-B8E8-9DDB-AA017A26D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 Dale-Gau, 2026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BBA8237-817E-32F5-0625-2FA4CF5C4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3DA8-944B-814B-BAB3-0979BC73CB0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801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C3D28-1F93-0D6F-3EAE-FC63DCD5E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6AB781D-6AE3-2F9C-8815-EC43FA145144}"/>
                  </a:ext>
                </a:extLst>
              </p:cNvPr>
              <p:cNvSpPr txBox="1"/>
              <p:nvPr/>
            </p:nvSpPr>
            <p:spPr>
              <a:xfrm>
                <a:off x="1939221" y="163287"/>
                <a:ext cx="849027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/>
                  <a:t>Analysis Example: </a:t>
                </a:r>
                <a14:m>
                  <m:oMath xmlns:m="http://schemas.openxmlformats.org/officeDocument/2006/math">
                    <m:r>
                      <a:rPr lang="en-US" sz="3200" b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ɸ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3200" b="1" dirty="0"/>
                  <a:t> reconstruction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6AB781D-6AE3-2F9C-8815-EC43FA1451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9221" y="163287"/>
                <a:ext cx="8490273" cy="584775"/>
              </a:xfrm>
              <a:prstGeom prst="rect">
                <a:avLst/>
              </a:prstGeom>
              <a:blipFill>
                <a:blip r:embed="rId2"/>
                <a:stretch>
                  <a:fillRect l="-1791" t="-12500" r="-746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993B25A-E6AC-4C62-1C20-2D2E96D6778A}"/>
                  </a:ext>
                </a:extLst>
              </p:cNvPr>
              <p:cNvSpPr txBox="1"/>
              <p:nvPr/>
            </p:nvSpPr>
            <p:spPr>
              <a:xfrm>
                <a:off x="916990" y="1450519"/>
                <a:ext cx="4188410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Exercises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US" dirty="0"/>
                  <a:t>Level 1 (Easy): Make a histogram storing </a:t>
                </a:r>
                <a:r>
                  <a:rPr lang="en-US" dirty="0" err="1"/>
                  <a:t>Vz</a:t>
                </a:r>
                <a:r>
                  <a:rPr lang="en-US" dirty="0"/>
                  <a:t> distribution</a:t>
                </a:r>
              </a:p>
              <a:p>
                <a:pPr marL="742950" lvl="1" indent="-285750">
                  <a:buFont typeface="Wingdings" pitchFamily="2" charset="2"/>
                  <a:buChar char="§"/>
                </a:pPr>
                <a:r>
                  <a:rPr lang="en-US" dirty="0"/>
                  <a:t>Try changing </a:t>
                </a:r>
                <a:r>
                  <a:rPr lang="en-US" dirty="0" err="1"/>
                  <a:t>Vz</a:t>
                </a:r>
                <a:r>
                  <a:rPr lang="en-US" dirty="0"/>
                  <a:t> cut to 25 cm, is this change reflected in your output </a:t>
                </a:r>
                <a:r>
                  <a:rPr lang="en-US" dirty="0" err="1"/>
                  <a:t>histo</a:t>
                </a:r>
                <a:r>
                  <a:rPr lang="en-US" dirty="0"/>
                  <a:t>?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US" dirty="0"/>
                  <a:t>Level 2 (Intermediate): Make a 2D PID histogram before and after applying kaon cuts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US" dirty="0"/>
                  <a:t>Level 3 (Advanced): Make a 2D histogram plotting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vs.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for each OS pair used to fill the invariant mass plot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993B25A-E6AC-4C62-1C20-2D2E96D677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990" y="1450519"/>
                <a:ext cx="4188410" cy="3970318"/>
              </a:xfrm>
              <a:prstGeom prst="rect">
                <a:avLst/>
              </a:prstGeom>
              <a:blipFill>
                <a:blip r:embed="rId3"/>
                <a:stretch>
                  <a:fillRect l="-1208" t="-958" r="-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graph of a square with a yellow and blue square&#10;&#10;AI-generated content may be incorrect.">
            <a:extLst>
              <a:ext uri="{FF2B5EF4-FFF2-40B4-BE49-F238E27FC236}">
                <a16:creationId xmlns:a16="http://schemas.microsoft.com/office/drawing/2014/main" id="{11E477CC-954C-B07C-2391-CF57AFF9BF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5472" y="1075937"/>
            <a:ext cx="5880100" cy="5397500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D6FB35D-0B25-F1B0-4F11-1349B93F5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 Dale-Gau, 2026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A2A977C-E59E-A062-C3E0-2E62E385E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3DA8-944B-814B-BAB3-0979BC73CB0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8354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74E771-AF36-CBC3-1AB3-C550CC957725}"/>
              </a:ext>
            </a:extLst>
          </p:cNvPr>
          <p:cNvSpPr txBox="1"/>
          <p:nvPr/>
        </p:nvSpPr>
        <p:spPr>
          <a:xfrm>
            <a:off x="4391623" y="2875002"/>
            <a:ext cx="340875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BACKUP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35284E-02C0-761E-AAEA-9C3C3D02A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 Dale-Gau, 2026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80B7EA-FEF5-AE5D-67DB-801361384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3DA8-944B-814B-BAB3-0979BC73CB0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1031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1C5A9-79AA-2905-E6C5-191F36319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27A5FAD-0D81-1ECA-203E-748E91FE2202}"/>
                  </a:ext>
                </a:extLst>
              </p:cNvPr>
              <p:cNvSpPr txBox="1"/>
              <p:nvPr/>
            </p:nvSpPr>
            <p:spPr>
              <a:xfrm>
                <a:off x="1939221" y="163287"/>
                <a:ext cx="849027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/>
                  <a:t>Analysis Example: </a:t>
                </a:r>
                <a14:m>
                  <m:oMath xmlns:m="http://schemas.openxmlformats.org/officeDocument/2006/math">
                    <m:r>
                      <a:rPr lang="en-US" sz="3200" b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ɸ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3200" b="1" dirty="0"/>
                  <a:t> reconstruction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27A5FAD-0D81-1ECA-203E-748E91FE22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9221" y="163287"/>
                <a:ext cx="8490273" cy="584775"/>
              </a:xfrm>
              <a:prstGeom prst="rect">
                <a:avLst/>
              </a:prstGeom>
              <a:blipFill>
                <a:blip r:embed="rId3"/>
                <a:stretch>
                  <a:fillRect l="-1791" t="-12500" r="-746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graph of a number of different numbers&#10;&#10;AI-generated content may be incorrect.">
            <a:extLst>
              <a:ext uri="{FF2B5EF4-FFF2-40B4-BE49-F238E27FC236}">
                <a16:creationId xmlns:a16="http://schemas.microsoft.com/office/drawing/2014/main" id="{BE14E4D8-733A-4E81-256F-DD53853A13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5704" y="1109979"/>
            <a:ext cx="4923790" cy="4400395"/>
          </a:xfrm>
          <a:prstGeom prst="rect">
            <a:avLst/>
          </a:prstGeom>
        </p:spPr>
      </p:pic>
      <p:pic>
        <p:nvPicPr>
          <p:cNvPr id="6" name="Picture 5" descr="A graph of a function&#10;&#10;AI-generated content may be incorrect.">
            <a:extLst>
              <a:ext uri="{FF2B5EF4-FFF2-40B4-BE49-F238E27FC236}">
                <a16:creationId xmlns:a16="http://schemas.microsoft.com/office/drawing/2014/main" id="{7088A4B9-4B77-F7AA-8695-C5BA3563C6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7770" y="1109979"/>
            <a:ext cx="3567888" cy="440039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276C694-41D4-3A7D-BE65-A08D4306C0D5}"/>
                  </a:ext>
                </a:extLst>
              </p:cNvPr>
              <p:cNvSpPr txBox="1"/>
              <p:nvPr/>
            </p:nvSpPr>
            <p:spPr>
              <a:xfrm>
                <a:off x="2222754" y="5634990"/>
                <a:ext cx="8206740" cy="6535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STAR Collaboration</a:t>
                </a:r>
                <a:r>
                  <a:rPr lang="en-US" dirty="0"/>
                  <a:t>, </a:t>
                </a:r>
                <a:r>
                  <a:rPr lang="el-GR" i="1" dirty="0" err="1"/>
                  <a:t>ϕ</a:t>
                </a:r>
                <a:r>
                  <a:rPr lang="el-GR" i="1" dirty="0"/>
                  <a:t> </a:t>
                </a:r>
                <a:r>
                  <a:rPr lang="en-US" i="1" dirty="0"/>
                  <a:t>meson production in </a:t>
                </a:r>
                <a:r>
                  <a:rPr lang="en-US" i="1" dirty="0" err="1"/>
                  <a:t>Au+Au</a:t>
                </a:r>
                <a:r>
                  <a:rPr lang="en-US" i="1" dirty="0"/>
                  <a:t> and </a:t>
                </a:r>
                <a:r>
                  <a:rPr lang="en-US" i="1" dirty="0" err="1"/>
                  <a:t>p+p</a:t>
                </a:r>
                <a:r>
                  <a:rPr lang="en-US" i="1" dirty="0"/>
                  <a:t> collisions at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ar-AE"/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ar-AE"/>
                            </m:ctrlPr>
                          </m:sSubPr>
                          <m:e>
                            <m:r>
                              <a:rPr lang="ar-AE" i="1"/>
                              <m:t>𝑠</m:t>
                            </m:r>
                          </m:e>
                          <m:sub>
                            <m:r>
                              <a:rPr lang="ar-AE" i="1"/>
                              <m:t>𝑁𝑁</m:t>
                            </m:r>
                          </m:sub>
                        </m:sSub>
                      </m:e>
                    </m:rad>
                    <m:r>
                      <a:rPr lang="ar-AE"/>
                      <m:t>=200</m:t>
                    </m:r>
                  </m:oMath>
                </a14:m>
                <a:r>
                  <a:rPr lang="en-US" dirty="0"/>
                  <a:t>GeV, </a:t>
                </a:r>
                <a:r>
                  <a:rPr lang="en-US" b="1" dirty="0"/>
                  <a:t>Phys. Rev. C 79, 064903 (2009).</a:t>
                </a:r>
                <a:endParaRPr lang="en-US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276C694-41D4-3A7D-BE65-A08D4306C0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2754" y="5634990"/>
                <a:ext cx="8206740" cy="653577"/>
              </a:xfrm>
              <a:prstGeom prst="rect">
                <a:avLst/>
              </a:prstGeom>
              <a:blipFill>
                <a:blip r:embed="rId6"/>
                <a:stretch>
                  <a:fillRect l="-773" t="-3774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77C531-6584-4379-CA85-73D093B44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 Dale-Gau, 2026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A176D5-BB72-4B84-A661-001F2207C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3DA8-944B-814B-BAB3-0979BC73CB0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9242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diagram of a cylinder&#10;&#10;Description automatically generated with low confidence">
            <a:extLst>
              <a:ext uri="{FF2B5EF4-FFF2-40B4-BE49-F238E27FC236}">
                <a16:creationId xmlns:a16="http://schemas.microsoft.com/office/drawing/2014/main" id="{31C55FE1-046E-AE46-B4A4-1AB976261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25" y="216652"/>
            <a:ext cx="9096375" cy="354812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B6145A-52EF-854D-990C-7D8067118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Gabriel Dale-Gau,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39B214-C758-764F-AAEB-990EC5FAB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70585-B388-B74F-8E29-8801577CF859}" type="slidenum">
              <a:rPr lang="en-US" smtClean="0"/>
              <a:t>25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6ADED4-6393-3A4E-BF97-D4D92933B79C}"/>
              </a:ext>
            </a:extLst>
          </p:cNvPr>
          <p:cNvSpPr txBox="1"/>
          <p:nvPr/>
        </p:nvSpPr>
        <p:spPr>
          <a:xfrm>
            <a:off x="1800656" y="-44387"/>
            <a:ext cx="8590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Interlude: Geometry of High Energy Collisions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28F373-FC0D-FE49-BEFF-6211EB9ACB48}"/>
              </a:ext>
            </a:extLst>
          </p:cNvPr>
          <p:cNvSpPr txBox="1"/>
          <p:nvPr/>
        </p:nvSpPr>
        <p:spPr>
          <a:xfrm>
            <a:off x="2927989" y="3458095"/>
            <a:ext cx="31680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Transverse Momentum			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Rapidity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765D2D-45C7-384A-9970-73402E232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9108" y="4162780"/>
            <a:ext cx="1593446" cy="4297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4EF9D3-7B77-1240-A32E-E8AEEB3814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6001" y="5322297"/>
            <a:ext cx="1759659" cy="579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72ADA7-E0EC-3B4C-AFA7-FE792B882F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5591" y="4143655"/>
            <a:ext cx="1872239" cy="5731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30B752-CF3C-E642-9259-43C7C16C00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0678" y="5322297"/>
            <a:ext cx="1622063" cy="5567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5B4C20-56FB-5865-CE06-28D32449D7F6}"/>
              </a:ext>
            </a:extLst>
          </p:cNvPr>
          <p:cNvSpPr txBox="1"/>
          <p:nvPr/>
        </p:nvSpPr>
        <p:spPr>
          <a:xfrm>
            <a:off x="6814190" y="3500500"/>
            <a:ext cx="31680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err="1"/>
              <a:t>Pseudorapidity</a:t>
            </a:r>
            <a:r>
              <a:rPr lang="en-US" dirty="0"/>
              <a:t>			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Font typeface="Wingdings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8896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FF6702-EC0E-F74E-0360-EDAFF285E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034398" y="-1340034"/>
            <a:ext cx="6123204" cy="953806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C7B9E4-6A47-ECED-477E-23AFEF20C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 Dale-Gau,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6787DE-CBC0-14D9-5D48-8B5A43967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3DA8-944B-814B-BAB3-0979BC73CB0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765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938E8E-8526-6787-A7CA-347610F95274}"/>
              </a:ext>
            </a:extLst>
          </p:cNvPr>
          <p:cNvSpPr txBox="1"/>
          <p:nvPr/>
        </p:nvSpPr>
        <p:spPr>
          <a:xfrm>
            <a:off x="5362273" y="128001"/>
            <a:ext cx="14674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Set-Up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DDCFAEC-1D98-09D0-ACAE-CA0DE5D82FAD}"/>
              </a:ext>
            </a:extLst>
          </p:cNvPr>
          <p:cNvGrpSpPr/>
          <p:nvPr/>
        </p:nvGrpSpPr>
        <p:grpSpPr>
          <a:xfrm>
            <a:off x="3687472" y="1229072"/>
            <a:ext cx="4396470" cy="1064045"/>
            <a:chOff x="3687472" y="945294"/>
            <a:chExt cx="4396470" cy="1064045"/>
          </a:xfrm>
        </p:grpSpPr>
        <p:pic>
          <p:nvPicPr>
            <p:cNvPr id="3" name="Picture 2" descr="A circular logo with a blue circle and a red circle with a white circle in the middle&#10;&#10;AI-generated content may be incorrect.">
              <a:extLst>
                <a:ext uri="{FF2B5EF4-FFF2-40B4-BE49-F238E27FC236}">
                  <a16:creationId xmlns:a16="http://schemas.microsoft.com/office/drawing/2014/main" id="{314201A7-D048-280C-947F-5DC551FE8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37073" y="945294"/>
              <a:ext cx="1046869" cy="1046869"/>
            </a:xfrm>
            <a:prstGeom prst="rect">
              <a:avLst/>
            </a:prstGeom>
          </p:spPr>
        </p:pic>
        <p:pic>
          <p:nvPicPr>
            <p:cNvPr id="4" name="Picture 3" descr="A logo with a letter p&#10;&#10;AI-generated content may be incorrect.">
              <a:extLst>
                <a:ext uri="{FF2B5EF4-FFF2-40B4-BE49-F238E27FC236}">
                  <a16:creationId xmlns:a16="http://schemas.microsoft.com/office/drawing/2014/main" id="{6BD9B746-B128-48C8-FBA0-7FC0A9BA4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62273" y="962470"/>
              <a:ext cx="1046868" cy="1012518"/>
            </a:xfrm>
            <a:prstGeom prst="rect">
              <a:avLst/>
            </a:prstGeom>
          </p:spPr>
        </p:pic>
        <p:pic>
          <p:nvPicPr>
            <p:cNvPr id="5" name="Picture 4" descr="A black square with white text&#10;&#10;AI-generated content may be incorrect.">
              <a:extLst>
                <a:ext uri="{FF2B5EF4-FFF2-40B4-BE49-F238E27FC236}">
                  <a16:creationId xmlns:a16="http://schemas.microsoft.com/office/drawing/2014/main" id="{F3EB668A-4121-05D6-D71C-1416C6EDE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87472" y="962470"/>
              <a:ext cx="1046869" cy="1046869"/>
            </a:xfrm>
            <a:prstGeom prst="rect">
              <a:avLst/>
            </a:prstGeom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676BC017-EAA0-0DC6-C206-998491FF4262}"/>
                </a:ext>
              </a:extLst>
            </p:cNvPr>
            <p:cNvCxnSpPr>
              <a:stCxn id="5" idx="3"/>
            </p:cNvCxnSpPr>
            <p:nvPr/>
          </p:nvCxnSpPr>
          <p:spPr>
            <a:xfrm flipV="1">
              <a:off x="4734341" y="1485904"/>
              <a:ext cx="489857" cy="1"/>
            </a:xfrm>
            <a:prstGeom prst="straightConnector1">
              <a:avLst/>
            </a:prstGeom>
            <a:ln w="50800"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94FC161-23AB-EC63-7FE8-7998D030F4C9}"/>
                </a:ext>
              </a:extLst>
            </p:cNvPr>
            <p:cNvCxnSpPr/>
            <p:nvPr/>
          </p:nvCxnSpPr>
          <p:spPr>
            <a:xfrm flipV="1">
              <a:off x="6478178" y="1485904"/>
              <a:ext cx="489857" cy="1"/>
            </a:xfrm>
            <a:prstGeom prst="straightConnector1">
              <a:avLst/>
            </a:prstGeom>
            <a:ln w="50800"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8ED6BBE-CE2C-12DE-979B-B52074D7FFC5}"/>
              </a:ext>
            </a:extLst>
          </p:cNvPr>
          <p:cNvSpPr txBox="1"/>
          <p:nvPr/>
        </p:nvSpPr>
        <p:spPr>
          <a:xfrm>
            <a:off x="3017543" y="2477668"/>
            <a:ext cx="615691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/>
              <a:t>Please download the following files: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000" dirty="0"/>
              <a:t>Google Drive folder: </a:t>
            </a:r>
            <a:r>
              <a:rPr lang="en-US" sz="2000" dirty="0">
                <a:hlinkClick r:id="rId5"/>
              </a:rPr>
              <a:t>drive_folder</a:t>
            </a:r>
            <a:endParaRPr lang="en-US" sz="2000" dirty="0"/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000" dirty="0"/>
              <a:t>We will use these files for root demonstrations on your local computer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/>
              <a:t>And navigate to this webpage in your browser: </a:t>
            </a:r>
            <a:r>
              <a:rPr lang="en-US" sz="2000" dirty="0">
                <a:hlinkClick r:id="rId6"/>
              </a:rPr>
              <a:t>https://github.com/aprozo/root_workshop</a:t>
            </a:r>
            <a:endParaRPr lang="en-US" sz="2000" dirty="0"/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000" dirty="0"/>
              <a:t>We will reference a few sections of Sasha’s tutorial from previous years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2000" dirty="0"/>
          </a:p>
          <a:p>
            <a:pPr marL="342900" indent="-342900">
              <a:buFont typeface="Wingdings" pitchFamily="2" charset="2"/>
              <a:buChar char="§"/>
            </a:pPr>
            <a:endParaRPr lang="en-US" sz="2000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DF5A156-9948-4683-F30D-42ED677A5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 Dale-Gau, 2026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55E813C-90F9-4AE7-50A5-E2E7EF7F0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3DA8-944B-814B-BAB3-0979BC73CB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76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9B8D79-EE86-26D6-FC40-0B1BAB5C823E}"/>
              </a:ext>
            </a:extLst>
          </p:cNvPr>
          <p:cNvSpPr txBox="1"/>
          <p:nvPr/>
        </p:nvSpPr>
        <p:spPr>
          <a:xfrm>
            <a:off x="4717770" y="130629"/>
            <a:ext cx="2756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What is Root?</a:t>
            </a:r>
          </a:p>
        </p:txBody>
      </p:sp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B163848E-F528-4343-66C3-4EC894F5E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056509"/>
            <a:ext cx="5187950" cy="1475684"/>
          </a:xfrm>
          <a:prstGeom prst="rect">
            <a:avLst/>
          </a:prstGeom>
        </p:spPr>
      </p:pic>
      <p:pic>
        <p:nvPicPr>
          <p:cNvPr id="6" name="Picture 5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11BF5D94-5939-5E98-00A9-58CC8C784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753372"/>
            <a:ext cx="5439849" cy="1858615"/>
          </a:xfrm>
          <a:prstGeom prst="rect">
            <a:avLst/>
          </a:prstGeom>
        </p:spPr>
      </p:pic>
      <p:pic>
        <p:nvPicPr>
          <p:cNvPr id="8" name="Picture 7" descr="A drawing of a person holding a hula hoop&#10;&#10;AI-generated content may be incorrect.">
            <a:extLst>
              <a:ext uri="{FF2B5EF4-FFF2-40B4-BE49-F238E27FC236}">
                <a16:creationId xmlns:a16="http://schemas.microsoft.com/office/drawing/2014/main" id="{032BD86F-C81C-F6A7-1B06-DE436854BD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5749" y="4702538"/>
            <a:ext cx="3460349" cy="20248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0A631C-3D27-D6EA-939C-B02371C9D2F1}"/>
              </a:ext>
            </a:extLst>
          </p:cNvPr>
          <p:cNvSpPr txBox="1"/>
          <p:nvPr/>
        </p:nvSpPr>
        <p:spPr>
          <a:xfrm>
            <a:off x="432969" y="856981"/>
            <a:ext cx="498811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/>
              <a:t>Root is a set of libraries for C++ that are designed with particle physics analysis in mind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/>
              <a:t>“Object-Oriented Data Analysis framework”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000" dirty="0"/>
              <a:t>“Object-Oriented”: all data analysis tools are treated as objects within the code: </a:t>
            </a:r>
            <a:r>
              <a:rPr lang="en-US" sz="2000" dirty="0" err="1"/>
              <a:t>TGraph</a:t>
            </a:r>
            <a:r>
              <a:rPr lang="en-US" sz="2000" dirty="0"/>
              <a:t>, TH1D, Ttree, </a:t>
            </a:r>
            <a:r>
              <a:rPr lang="en-US" sz="2000" dirty="0" err="1"/>
              <a:t>etc</a:t>
            </a:r>
            <a:endParaRPr lang="en-US" sz="2000" dirty="0"/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000" dirty="0"/>
              <a:t>T = Toolkit (or Type), denotes the object exists within root behaviors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/>
              <a:t>Download Root (hopefully you have already done this): </a:t>
            </a:r>
            <a:r>
              <a:rPr lang="en-US" sz="2000" dirty="0">
                <a:hlinkClick r:id="rId5"/>
              </a:rPr>
              <a:t>https://root.cern/install/</a:t>
            </a:r>
            <a:endParaRPr lang="en-US" sz="2000" dirty="0"/>
          </a:p>
          <a:p>
            <a:pPr marL="342900" indent="-342900">
              <a:buFont typeface="Wingdings" pitchFamily="2" charset="2"/>
              <a:buChar char="§"/>
            </a:pPr>
            <a:endParaRPr lang="en-US" sz="2000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4EFA2AA-9C7A-461A-D4CE-19ADF28CE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 Dale-Gau, 2026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4D59F14-2300-EA39-EA0E-5E4A4C3D8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3DA8-944B-814B-BAB3-0979BC73CB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257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B24D92-575C-DC43-CD72-1D23B2117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tree with many branches&#10;&#10;AI-generated content may be incorrect.">
            <a:extLst>
              <a:ext uri="{FF2B5EF4-FFF2-40B4-BE49-F238E27FC236}">
                <a16:creationId xmlns:a16="http://schemas.microsoft.com/office/drawing/2014/main" id="{0EABD808-06ED-FC12-2ECB-84790C57F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6745" y="-511629"/>
            <a:ext cx="12445489" cy="82840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64EA87-79EB-FC07-16AA-94AE59D6D8CF}"/>
              </a:ext>
            </a:extLst>
          </p:cNvPr>
          <p:cNvSpPr txBox="1"/>
          <p:nvPr/>
        </p:nvSpPr>
        <p:spPr>
          <a:xfrm>
            <a:off x="4199197" y="936171"/>
            <a:ext cx="37936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solidFill>
                  <a:schemeClr val="bg1"/>
                </a:solidFill>
              </a:rPr>
              <a:t>Trees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DCF45-A291-22CB-A98A-EEC681680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 Dale-Gau,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E5B06-E6AE-EA94-ABD2-2A797DA6C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3DA8-944B-814B-BAB3-0979BC73CB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13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9D760C-606C-DD0F-071B-388A03279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8D2383-3E83-5984-7FDE-EE242CB33216}"/>
              </a:ext>
            </a:extLst>
          </p:cNvPr>
          <p:cNvSpPr txBox="1"/>
          <p:nvPr/>
        </p:nvSpPr>
        <p:spPr>
          <a:xfrm>
            <a:off x="5099033" y="142603"/>
            <a:ext cx="27209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Trees (</a:t>
            </a:r>
            <a:r>
              <a:rPr lang="en-US" sz="3200" b="1" dirty="0" err="1"/>
              <a:t>TTrees</a:t>
            </a:r>
            <a:r>
              <a:rPr lang="en-US" sz="3200" b="1" dirty="0"/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DF1A0A-F10C-82C3-0613-F26C38E84D51}"/>
              </a:ext>
            </a:extLst>
          </p:cNvPr>
          <p:cNvSpPr txBox="1"/>
          <p:nvPr/>
        </p:nvSpPr>
        <p:spPr>
          <a:xfrm>
            <a:off x="526668" y="1130300"/>
            <a:ext cx="520583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 err="1"/>
              <a:t>TTrees</a:t>
            </a:r>
            <a:r>
              <a:rPr lang="en-US" sz="2000" dirty="0"/>
              <a:t> are root’s method of storing data 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000" dirty="0"/>
              <a:t>Column-oriented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000" dirty="0"/>
              <a:t>Event-based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000" dirty="0"/>
              <a:t>Binary distributions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/>
              <a:t>Sasha </a:t>
            </a:r>
            <a:r>
              <a:rPr lang="en-US" sz="2000" dirty="0" err="1"/>
              <a:t>Prozorov’s</a:t>
            </a:r>
            <a:r>
              <a:rPr lang="en-US" sz="2000" dirty="0"/>
              <a:t> </a:t>
            </a:r>
            <a:r>
              <a:rPr lang="en-US" sz="2000" dirty="0" err="1"/>
              <a:t>Toutorial</a:t>
            </a:r>
            <a:r>
              <a:rPr lang="en-US" sz="2000" dirty="0"/>
              <a:t>: </a:t>
            </a:r>
            <a:r>
              <a:rPr lang="en-US" sz="2000" dirty="0">
                <a:hlinkClick r:id="rId2"/>
              </a:rPr>
              <a:t>https://github.com/aprozo/root_workshop</a:t>
            </a:r>
            <a:endParaRPr lang="en-US" sz="20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 err="1"/>
              <a:t>Tbrowser</a:t>
            </a:r>
            <a:r>
              <a:rPr lang="en-US" sz="2000" dirty="0"/>
              <a:t>, useful to quickly check contents of root files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000" dirty="0"/>
              <a:t>Usage: root “</a:t>
            </a:r>
            <a:r>
              <a:rPr lang="en-US" sz="2000" dirty="0" err="1"/>
              <a:t>Tbrowser</a:t>
            </a:r>
            <a:r>
              <a:rPr lang="en-US" sz="2000" dirty="0"/>
              <a:t> b”</a:t>
            </a: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6225090-F15B-07D5-D59E-807C7CEC9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9502" y="1130300"/>
            <a:ext cx="5321300" cy="45974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4FFB38-7E35-B865-C61A-487B67BF5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 Dale-Gau, 2026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F2888A-A0E7-7409-6FC8-84CA1767C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3DA8-944B-814B-BAB3-0979BC73CB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988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47CB4-6846-9FD8-CC68-BCD2D4703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5CFFC8-EDEC-BD40-F265-795CBB0C6F7A}"/>
              </a:ext>
            </a:extLst>
          </p:cNvPr>
          <p:cNvSpPr txBox="1"/>
          <p:nvPr/>
        </p:nvSpPr>
        <p:spPr>
          <a:xfrm>
            <a:off x="3778312" y="123852"/>
            <a:ext cx="46353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Trees: Usage in Analysis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55D4E7-A258-DD53-6AA3-7B85571D1A7F}"/>
              </a:ext>
            </a:extLst>
          </p:cNvPr>
          <p:cNvSpPr/>
          <p:nvPr/>
        </p:nvSpPr>
        <p:spPr>
          <a:xfrm>
            <a:off x="3078736" y="1287077"/>
            <a:ext cx="2188029" cy="173082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RCF (SDCC):</a:t>
            </a:r>
          </a:p>
          <a:p>
            <a:pPr algn="ctr"/>
            <a:r>
              <a:rPr lang="en-US" dirty="0" err="1"/>
              <a:t>PicoDst</a:t>
            </a:r>
            <a:r>
              <a:rPr lang="en-US" dirty="0"/>
              <a:t>, </a:t>
            </a:r>
            <a:r>
              <a:rPr lang="en-US" dirty="0" err="1"/>
              <a:t>MuDst</a:t>
            </a:r>
            <a:endParaRPr lang="en-US" dirty="0"/>
          </a:p>
          <a:p>
            <a:pPr algn="ctr"/>
            <a:r>
              <a:rPr lang="en-US" dirty="0"/>
              <a:t>(Trees)</a:t>
            </a:r>
          </a:p>
          <a:p>
            <a:pPr algn="ctr"/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C583FCF-8E44-A653-F08C-0E2571BC8E63}"/>
              </a:ext>
            </a:extLst>
          </p:cNvPr>
          <p:cNvCxnSpPr/>
          <p:nvPr/>
        </p:nvCxnSpPr>
        <p:spPr>
          <a:xfrm>
            <a:off x="5332079" y="2147048"/>
            <a:ext cx="1219200" cy="0"/>
          </a:xfrm>
          <a:prstGeom prst="straightConnector1">
            <a:avLst/>
          </a:prstGeom>
          <a:ln w="1016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A355E337-0E23-78AB-AED4-974EFB1E737C}"/>
              </a:ext>
            </a:extLst>
          </p:cNvPr>
          <p:cNvSpPr/>
          <p:nvPr/>
        </p:nvSpPr>
        <p:spPr>
          <a:xfrm>
            <a:off x="6616593" y="1281634"/>
            <a:ext cx="2188029" cy="1730828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Histograms</a:t>
            </a:r>
          </a:p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6E962F-7A56-CCEC-2C20-74981501E45B}"/>
              </a:ext>
            </a:extLst>
          </p:cNvPr>
          <p:cNvSpPr txBox="1"/>
          <p:nvPr/>
        </p:nvSpPr>
        <p:spPr>
          <a:xfrm rot="19721168">
            <a:off x="5435643" y="1471243"/>
            <a:ext cx="1012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Analysis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9F233F-184D-E6B9-C55F-FA6E3F1D2C34}"/>
              </a:ext>
            </a:extLst>
          </p:cNvPr>
          <p:cNvSpPr txBox="1"/>
          <p:nvPr/>
        </p:nvSpPr>
        <p:spPr>
          <a:xfrm>
            <a:off x="3493083" y="3480718"/>
            <a:ext cx="520583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/>
              <a:t>Histograms can be directly created from RCF Data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/>
              <a:t>Requires only reading trees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/>
              <a:t>This method can be slow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/>
              <a:t>Difficult to prototype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B47FCC-B44E-B50F-62D4-C5ABE3E04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 Dale-Gau,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450D2-888C-DAD6-5FEA-DFD733CCA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3DA8-944B-814B-BAB3-0979BC73CB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474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3CEBA5-5807-16B7-6B53-D70B6ED52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D3DEF6-D989-2729-7122-40C5DF4259A6}"/>
              </a:ext>
            </a:extLst>
          </p:cNvPr>
          <p:cNvSpPr/>
          <p:nvPr/>
        </p:nvSpPr>
        <p:spPr>
          <a:xfrm>
            <a:off x="1238890" y="1406820"/>
            <a:ext cx="2188029" cy="173082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RCF (SDCC):</a:t>
            </a:r>
          </a:p>
          <a:p>
            <a:pPr algn="ctr"/>
            <a:r>
              <a:rPr lang="en-US" dirty="0" err="1"/>
              <a:t>PicoDst</a:t>
            </a:r>
            <a:r>
              <a:rPr lang="en-US" dirty="0"/>
              <a:t>, </a:t>
            </a:r>
            <a:r>
              <a:rPr lang="en-US" dirty="0" err="1"/>
              <a:t>MuDst</a:t>
            </a:r>
            <a:endParaRPr lang="en-US" dirty="0"/>
          </a:p>
          <a:p>
            <a:pPr algn="ctr"/>
            <a:r>
              <a:rPr lang="en-US" dirty="0"/>
              <a:t>(Trees)</a:t>
            </a:r>
          </a:p>
          <a:p>
            <a:pPr algn="ctr"/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7E6DD1B-AEF8-1AFA-990B-44E9D942FF93}"/>
              </a:ext>
            </a:extLst>
          </p:cNvPr>
          <p:cNvCxnSpPr/>
          <p:nvPr/>
        </p:nvCxnSpPr>
        <p:spPr>
          <a:xfrm>
            <a:off x="3492233" y="2266791"/>
            <a:ext cx="1219200" cy="0"/>
          </a:xfrm>
          <a:prstGeom prst="straightConnector1">
            <a:avLst/>
          </a:prstGeom>
          <a:ln w="101600"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6A721A54-2103-8BEB-AE5B-48A9C07DC064}"/>
              </a:ext>
            </a:extLst>
          </p:cNvPr>
          <p:cNvSpPr/>
          <p:nvPr/>
        </p:nvSpPr>
        <p:spPr>
          <a:xfrm>
            <a:off x="4776747" y="1401377"/>
            <a:ext cx="2188029" cy="173082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Local Trees</a:t>
            </a:r>
          </a:p>
          <a:p>
            <a:pPr algn="ctr"/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0F35BE3-F7B8-B451-0016-389B5B08E183}"/>
              </a:ext>
            </a:extLst>
          </p:cNvPr>
          <p:cNvCxnSpPr/>
          <p:nvPr/>
        </p:nvCxnSpPr>
        <p:spPr>
          <a:xfrm>
            <a:off x="7101970" y="2266791"/>
            <a:ext cx="1219200" cy="0"/>
          </a:xfrm>
          <a:prstGeom prst="straightConnector1">
            <a:avLst/>
          </a:prstGeom>
          <a:ln w="1016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7BE604B3-4EA3-2459-A48D-6B9EE05934E9}"/>
              </a:ext>
            </a:extLst>
          </p:cNvPr>
          <p:cNvSpPr/>
          <p:nvPr/>
        </p:nvSpPr>
        <p:spPr>
          <a:xfrm>
            <a:off x="8408095" y="1401377"/>
            <a:ext cx="2188029" cy="1730828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Histograms</a:t>
            </a:r>
          </a:p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602971-EC54-5016-7EEA-A60F2828E0A8}"/>
              </a:ext>
            </a:extLst>
          </p:cNvPr>
          <p:cNvSpPr txBox="1"/>
          <p:nvPr/>
        </p:nvSpPr>
        <p:spPr>
          <a:xfrm rot="19721168">
            <a:off x="7073964" y="1517987"/>
            <a:ext cx="1012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Analysis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4A2CFB-545C-DD18-C2C2-E27A386C8258}"/>
              </a:ext>
            </a:extLst>
          </p:cNvPr>
          <p:cNvSpPr txBox="1"/>
          <p:nvPr/>
        </p:nvSpPr>
        <p:spPr>
          <a:xfrm rot="19721168">
            <a:off x="3681338" y="1517988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Skim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8D8D46-FE55-6F3A-52A5-752936A88E49}"/>
              </a:ext>
            </a:extLst>
          </p:cNvPr>
          <p:cNvSpPr txBox="1"/>
          <p:nvPr/>
        </p:nvSpPr>
        <p:spPr>
          <a:xfrm>
            <a:off x="3533695" y="3488853"/>
            <a:ext cx="520583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/>
              <a:t>Alternatively, local trees can be created before full analysis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/>
              <a:t>Contains only the data you need -&gt; smaller file size -&gt; faster analysis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/>
              <a:t>Requires both reading and writing trees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B84EA5-BBB4-FB71-C381-14B083C152ED}"/>
              </a:ext>
            </a:extLst>
          </p:cNvPr>
          <p:cNvSpPr txBox="1"/>
          <p:nvPr/>
        </p:nvSpPr>
        <p:spPr>
          <a:xfrm>
            <a:off x="3778312" y="123852"/>
            <a:ext cx="46353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Trees: Usage in Analysis</a:t>
            </a:r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5F767995-1F7B-49A3-EAFE-A911FE204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 Dale-Gau, 2026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C549F7E0-5EBF-31F9-7A28-E8CD10125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3DA8-944B-814B-BAB3-0979BC73CB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597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B1A062-901A-D38C-F6B1-D2099D64C999}"/>
              </a:ext>
            </a:extLst>
          </p:cNvPr>
          <p:cNvSpPr txBox="1"/>
          <p:nvPr/>
        </p:nvSpPr>
        <p:spPr>
          <a:xfrm>
            <a:off x="4177462" y="174171"/>
            <a:ext cx="38370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Example: Read Tree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8A88CD-6513-3F61-CDC6-9273255AE574}"/>
              </a:ext>
            </a:extLst>
          </p:cNvPr>
          <p:cNvSpPr txBox="1"/>
          <p:nvPr/>
        </p:nvSpPr>
        <p:spPr>
          <a:xfrm>
            <a:off x="509170" y="1351508"/>
            <a:ext cx="520583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 err="1"/>
              <a:t>Tree_Read.C</a:t>
            </a:r>
            <a:r>
              <a:rPr lang="en-US" sz="2000" dirty="0"/>
              <a:t> -&gt; </a:t>
            </a:r>
            <a:r>
              <a:rPr lang="en-US" sz="2000" dirty="0">
                <a:hlinkClick r:id="rId2"/>
              </a:rPr>
              <a:t>drive_folder</a:t>
            </a:r>
            <a:endParaRPr lang="en-US" sz="20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/>
              <a:t>Branches can also contain arrays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000" dirty="0"/>
              <a:t>Useful to implement track-level information alongside event-level information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/>
              <a:t>Read TTree input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/>
              <a:t>Loop over Events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/>
              <a:t>Loop over tracks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000" dirty="0"/>
              <a:t>Perform Calculations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000" dirty="0"/>
              <a:t>Fill Histograms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/>
              <a:t>Write histograms to output file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2000" dirty="0"/>
          </a:p>
        </p:txBody>
      </p:sp>
      <p:pic>
        <p:nvPicPr>
          <p:cNvPr id="5" name="Picture 4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68C0F5FA-2BBB-8F95-F429-93CAD259F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36336"/>
            <a:ext cx="5865586" cy="39853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E57D16-FD0B-429F-94AF-AE5FCC83C79F}"/>
              </a:ext>
            </a:extLst>
          </p:cNvPr>
          <p:cNvSpPr txBox="1"/>
          <p:nvPr/>
        </p:nvSpPr>
        <p:spPr>
          <a:xfrm>
            <a:off x="6705599" y="5760499"/>
            <a:ext cx="32330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Arbitrary large number (Greater than any </a:t>
            </a:r>
            <a:r>
              <a:rPr lang="en-US" dirty="0" err="1">
                <a:solidFill>
                  <a:srgbClr val="C00000"/>
                </a:solidFill>
              </a:rPr>
              <a:t>Ntrack</a:t>
            </a:r>
            <a:r>
              <a:rPr lang="en-US" dirty="0">
                <a:solidFill>
                  <a:srgbClr val="C00000"/>
                </a:solidFill>
              </a:rPr>
              <a:t> value)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61C1E94-D921-0BC0-E73C-BCC7E80208FB}"/>
              </a:ext>
            </a:extLst>
          </p:cNvPr>
          <p:cNvCxnSpPr/>
          <p:nvPr/>
        </p:nvCxnSpPr>
        <p:spPr>
          <a:xfrm flipV="1">
            <a:off x="9176657" y="5301343"/>
            <a:ext cx="587829" cy="642257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215DDB6-D2A7-7F1F-DF9B-24CD50D5E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Gabriel Dale-Gau, 2026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450851F-6BE3-6788-F763-131D6AAA1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3DA8-944B-814B-BAB3-0979BC73CB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1556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3284</TotalTime>
  <Words>1542</Words>
  <Application>Microsoft Macintosh PowerPoint</Application>
  <PresentationFormat>Widescreen</PresentationFormat>
  <Paragraphs>243</Paragraphs>
  <Slides>26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Aptos</vt:lpstr>
      <vt:lpstr>Aptos Display</vt:lpstr>
      <vt:lpstr>Arial</vt:lpstr>
      <vt:lpstr>Cambria Math</vt:lpstr>
      <vt:lpstr>Wingdings</vt:lpstr>
      <vt:lpstr>Office Theme</vt:lpstr>
      <vt:lpstr>Practical Analysis Tools in Root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Dale-Gau, Gabriel Joseph</dc:creator>
  <cp:lastModifiedBy>Dale-Gau, Gabriel Joseph</cp:lastModifiedBy>
  <cp:revision>52</cp:revision>
  <dcterms:created xsi:type="dcterms:W3CDTF">2026-02-10T10:53:24Z</dcterms:created>
  <dcterms:modified xsi:type="dcterms:W3CDTF">2026-02-12T17:37:47Z</dcterms:modified>
</cp:coreProperties>
</file>