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1" r:id="rId4"/>
    <p:sldId id="272" r:id="rId5"/>
    <p:sldId id="273" r:id="rId6"/>
    <p:sldId id="262" r:id="rId7"/>
    <p:sldId id="276" r:id="rId8"/>
    <p:sldId id="277" r:id="rId9"/>
    <p:sldId id="278" r:id="rId10"/>
    <p:sldId id="279" r:id="rId11"/>
    <p:sldId id="280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74327" autoAdjust="0"/>
  </p:normalViewPr>
  <p:slideViewPr>
    <p:cSldViewPr snapToGrid="0">
      <p:cViewPr varScale="1">
        <p:scale>
          <a:sx n="71" d="100"/>
          <a:sy n="71" d="100"/>
        </p:scale>
        <p:origin x="47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360B1-332E-4897-A8B6-CD9634BC89C8}" type="datetimeFigureOut">
              <a:rPr lang="sk-SK" smtClean="0"/>
              <a:t>24.5.2016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E65DF-99CA-405A-827B-ECA743D87FF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826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65DF-99CA-405A-827B-ECA743D87FFD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425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Nakolko sa vyskytuje (R) tuberkustearova 1:1</a:t>
            </a:r>
            <a:r>
              <a:rPr lang="sk-SK" baseline="0" dirty="0" smtClean="0"/>
              <a:t> pomere k kyseline stearovej v bunkovej membrane tak sme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 zamerali na pozorovanie takýchto zmesi v rôznych vzájomných mólových koncentráiach. Zo získaných údajov sme určili Gibbsovu energiu za rôznych povrchových napätí a moduly pružnosti zmesi s cieľom zistiť ako vplýva rôzny podiel kyseliny stearovej a (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)-tuberkustearovej na vlastnosti bunkovej membrány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 25% a 75% zmesi sa objavuje maximum podobné ako pri kys. stearovej. Prvý fázový prechod v 50% zmesi začal v porovnaní s ostatnými pomermi, od najmenšej plochy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~35A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molekula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forma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kolapsu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bola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rovnaká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čistej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(R)-TSA, 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podobe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konštantnom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tlaku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~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mN/m. 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Modul pružnosti zmesi. Po pridaní (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)-TSA do kys. stearovej začne jej modul pružnosti prudko klesať. V porovnaní modulov pružnosti pripravených zmesi s obsahom (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)-TSA vidíme, že pri 50% dosahuje modul pružnosti maximalnu hodnotu.</a:t>
            </a:r>
            <a:endParaRPr lang="sk-SK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65DF-99CA-405A-827B-ECA743D87FFD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9290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nameraných izoterm zmesi sme ďalej vypocitali Gibbsovu energiu. Na obrazku je znazornene usporiadanie molekul zmesi v zavislosti od Gibbsovej energie.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Záporná Gibbsova energia – molekuly zmesi zaberajú menšiu plochu ako v prípade ideálnej zmesi, prevládajú príťažlivé sily. B) nulová Gibbsova energia – molekuly sú typovo nerozlíšiteľné a tvoria ideálnu zmes. C) kladná Gibbsová energia – molekuly zaberajú väčšiu plochu ako v ideálnej zmesi, prevládajú repulzívne sily a molekuly tvoria homogenné domény.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65DF-99CA-405A-827B-ECA743D87FFD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9290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 25% podiele (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)-TSA v zmesi je Gibbsova energia najvyššia, v zmesi sa tvoria domény jednotlivých komponentov a zmes je celkovo heterogenná. Zo zvyšujúcim sa tlakom sa Gibbsova nergia markantne znižuje. Od 50% podielov pozorujeme pokles voľnej energie, zmes je celkovo približne homogenna. S rastúcim tlakom voľna energia mierne narastá.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Tomu zodpovedajú aj nadbytky plochy v zmesiach. Pri 25% podielu (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)-TSA je nadbytok plochy vzhľadom na idealnu zmes vysoky. S rastúcim tlakom sa nadbytky plochy znižujú. Od 50% podielu sú nadbytky minimálne avšak s rastúcim tlakom mierne narastajú.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Ďalším dôvodom mohlo byť to, že samotná kys. stearová robí príliš pevné membrány (bunka potrebuje pružnu a ,,kvapalnu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membránu. Ako je vidieť na obr.10 po pridaní 25% podielu (R)-TSA modul pružnosti prudko klesá a svoje ,,ďalšie maximum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má práve pri pomere 1:1. 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Možno práve priaznivá Gibbsová energia a maximálny modul pružnosti v prípade zmesi v pomere 1:1 je dôvodom toho, že v prírode sa práve v takomto pomere nachádzajú tieto látky v bunkovej membráne tuberkulovej baktérie. Avšak na potvrdenie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tejto hypotezi by bolo potrebne vykonať merania v roznych teplotach.</a:t>
            </a:r>
            <a:endParaRPr lang="sk-S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65DF-99CA-405A-827B-ECA743D87FFD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0934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Poznatok, že vplyvu tvaru reťazca pri formovaní monovrstiev, - lineárne retazce</a:t>
            </a:r>
            <a:r>
              <a:rPr lang="sk-SK" baseline="0" dirty="0" smtClean="0"/>
              <a:t> tvoria pravdepodobne pevnejsie monovrstvy a fazovy prechod prebieha strmo. Pri zalomenych nevytvaraju pevne monovrstvy a nachadzaju sa po cely cas az do kolapsu v expandovanej kvapalnej faze.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baseline="0" dirty="0" smtClean="0"/>
              <a:t>Na zaklade tohto mozme byt na ucely molekulovanej dynamiky pri modelovani lipidovych dvojvrstiev (R)-TSA vyuzivany ako model kys. olejova</a:t>
            </a:r>
            <a:endParaRPr lang="sk-SK" dirty="0" smtClean="0"/>
          </a:p>
          <a:p>
            <a:r>
              <a:rPr lang="sk-SK" dirty="0" smtClean="0"/>
              <a:t>Optická aktivita látok nemá vplyv pri vytvaraní monovrstiev – pri skumani racemickej</a:t>
            </a:r>
            <a:r>
              <a:rPr lang="sk-SK" baseline="0" dirty="0" smtClean="0"/>
              <a:t> zmesi a jednotlivych zloziek sme videli ze opticka aktivita nema vplyv na monovrstvy.</a:t>
            </a:r>
          </a:p>
          <a:p>
            <a:r>
              <a:rPr lang="sk-SK" dirty="0" smtClean="0"/>
              <a:t>Hypotéza o 1:1 pomere kyseliny stearovej a (R)- kyseliny tuberkulostearovej v bunkovej membráne – tuto hypotezu treba preskumat pri roznych teplotach a pokial mozno v podmienkach co najpodobnejsiemu</a:t>
            </a:r>
            <a:r>
              <a:rPr lang="sk-SK" baseline="0" dirty="0" smtClean="0"/>
              <a:t> prostrediu kde sa najlepsie mnozia – ludske telo.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65DF-99CA-405A-827B-ECA743D87FFD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731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Tubrkuloza patri medzi najsmrtelnejsie infekcne ochorenie na svete zo statistikou 9,5 miliona nakazenych a 1,5 miliona obetami</a:t>
            </a:r>
            <a:r>
              <a:rPr lang="sk-SK" baseline="0" dirty="0" smtClean="0"/>
              <a:t> v roku 2014.  Na </a:t>
            </a:r>
            <a:r>
              <a:rPr lang="sk-SK" baseline="0" dirty="0" err="1" smtClean="0"/>
              <a:t>zaklade</a:t>
            </a:r>
            <a:r>
              <a:rPr lang="sk-SK" baseline="0" dirty="0" smtClean="0"/>
              <a:t> analyz kostnych pozostatkov z neolitickej osady bolo zistene ze sa u ludi toto ochorenie vyskytuje uz od neolitu. Tuberkuloza sa vyskytuje najcastejsie v rozvojovych krajinach ale ani vyspele krajiny ako usa a europa nie su vynimkami. Snahou WHO bolo prevencnymi opatreniami zamedzit dalsiemu sireniu ochorenia a do roku 2015 znizit prevalenciu a mortalitu a polovicu zhladom na rok 1990. </a:t>
            </a:r>
            <a:r>
              <a:rPr lang="sk-SK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Kvůli neobvyklé struktuře a chemickému složení buněčné stěny mykobakterií, které snižují účinnost antibiotik, je ale léčba obtížná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65DF-99CA-405A-827B-ECA743D87FFD}" type="slidenum">
              <a:rPr lang="sk-SK" smtClean="0"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074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Toto neobvykle zlozenie</a:t>
            </a:r>
            <a:r>
              <a:rPr lang="sk-SK" baseline="0" dirty="0" smtClean="0"/>
              <a:t> je dané obsahom neobvyklej mastnej kyselin v bunkovej membrane. V strede reťazca kyseliny stearovej sa nachádza totiž metyl. Presný mechanizmus ako tento metyl vplyva na vlastnosti membrany nieje znamy.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Samotné fyzikálne vlastnosti týchto lipidov sú neznáme, najmä kvôli nedostupnosti týchto látok v čistej, homogénnej forme. Na izolovanie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prirody je na priblizne gram látky potrebné až 8000 litrov roztoku. Groeningenska univerzita nám poskytla malé množstvo  (R)- a (S)- TSA, ktorá bola syntetizovaná v rámci dizertačnej práce zameranej na skúmane fyzikálnych vlastnosti tohto lipidu. Izomer (S)-TSA sa na zaciatku evolucie tuberkulovej bakterie nachadzal v membrane v rovnakom pomere ako (R)-TSA a však počas evolucia bol vytlačeny a ostal iba (R)-TSA.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65DF-99CA-405A-827B-ECA743D87FFD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074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Vzhladom na obmedzene mnozstvo vzoriek</a:t>
            </a:r>
            <a:r>
              <a:rPr lang="sk-SK" baseline="0" dirty="0" smtClean="0"/>
              <a:t> sa na skumania pouzili metody LB vanicky,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 ktorej sa na povrch kvapalnej subfázy (napr. voda) aplikujú rádovo mikromólové množstvá. Molekuly na subfáze, tvoria, v závislosti od voľného priestoru pripadajúceho na molekulu, rôzne fázy – plynnú, kvapalnú, pevnú a pod. Voľný priestor sa makroskopicky stanovuje prostredníctvom pohyblivej bariéry, ktorá zmenšuje, resp. zväčšuje celkovú plochu hladiny pričom sa meria jej povrchové napätie. LB monovrstva je teda dvojdimenzionálnym modelom izotermických procesov. 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65DF-99CA-405A-827B-ECA743D87FFD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0747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práci sme porovnávali izotermy (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)-TSA a (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)-TSA so známymi mastnými kyselinami s lineárnym (kys. stearová a palmitová) a nenasýteným (kys.olejová) reťazcom,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ktorý má rovnako ako kys.tuberkustearove zalomený reťazec. U kys. olejovej je toto zalomenie spôsobene dvojtou vazbou a u kys. tuberkustearovych metylom v strede retazca.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65DF-99CA-405A-827B-ECA743D87FFD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07479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Vlavo na obrazkou su izotermy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meranych mastnych kyselin, vpravo su znich vypocitane ich moduly pruznosti.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Kyseliny s podobným reťazcom tvoria podobné izotermy. Kys. stearová a palmitová sa vyznačujú dvoma strmými fázami zatial čo kyseliny zo zalomeným reťazcom kys. olejova, (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 a (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 TSA s jednou fázou s dlhým exponenciálnym rastom.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Podobnosť izoterm sa prejavila aj v podobnosti vypočítaných modulov pružnosti. Kys. stearová a kys. palmitová majú dve oblasti konštatných modulov pružnosti. Nižšiemu pri 425 a 300 zodpovedá kvapalná kondenzovaná fáza, vyššiemu 597 a 345 pevna fáza. Kyseliny zo zalomeným reťazcom (kys. olejová, (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 a (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 TSA) majú jednú približne konštantnú oblasť, ktorej zodpovedá expandovaná kvapalna fáza.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65DF-99CA-405A-827B-ECA743D87FFD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929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Kompresiu monovrstiev sme pozorovali prostrednictvom Brewsterovho mikroskopu. Pri kompresii kys. stearovej na vodnej hladine sme</a:t>
            </a:r>
            <a:r>
              <a:rPr lang="sk-SK" baseline="0" dirty="0" smtClean="0"/>
              <a:t> pozorovali 4 fazy. Prva bola plynna kedy na snimke nebol viditelny ziadny obraz. Pri ploche 25A kedy zacala izoterma prudko rast sme pozorovali tvoriace sa </a:t>
            </a:r>
            <a:r>
              <a:rPr lang="sk-SK" dirty="0" smtClean="0"/>
              <a:t>spojité štruktúry vznikajúcej monovrstvy, tejto</a:t>
            </a:r>
            <a:r>
              <a:rPr lang="sk-SK" baseline="0" dirty="0" smtClean="0"/>
              <a:t> oblasti zodpoveda kondenzovana kvapalna faza. Pri ploche 20A zacala izoterma velmi strmo rast a na obraze sme pozorovali</a:t>
            </a:r>
            <a:r>
              <a:rPr lang="sk-SK" dirty="0" smtClean="0"/>
              <a:t> súvislu monomolekulová vrstva s niekoľkými defektami v podobe malých dier, ktoré predstavujú menej ako 5% plochy, tejto</a:t>
            </a:r>
            <a:r>
              <a:rPr lang="sk-SK" baseline="0" dirty="0" smtClean="0"/>
              <a:t> oblasti zodpoveda pevna faza</a:t>
            </a:r>
            <a:r>
              <a:rPr lang="sk-SK" dirty="0" smtClean="0"/>
              <a:t>; Tesne pred kolapsom zmiznú defekty a vrstva zaberá celý povrch hladiny. Pri malom zvýšení povrchového napätia vrstva kolabuje, monovrstva sa láme a jednotlivé kryhy sa začnú na seba naskladávať,</a:t>
            </a:r>
            <a:r>
              <a:rPr lang="sk-SK" baseline="0" dirty="0" smtClean="0"/>
              <a:t> tento stav mozme vidiet na tretej snimke.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65DF-99CA-405A-827B-ECA743D87FFD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9290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Priestorové obsadzovanie monovrstvy. Lipidy so zalomeným reťazcom okolo seba zaberajú väčšiu plochu podobajúcu sa na lievik, v dôsledku čoho sa nemôžu dostatočne komprimovať. Lineárne reťazce naopak pri dostatočnej kompresii zaberajú minimálnu plochu.</a:t>
            </a:r>
          </a:p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Lievikovité obsadenie priestoru vznika v dôsledku dynamického pohybu molekuly okolo svojej osi. Jedná sa len o velmi zjednodusenu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predstavu.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65DF-99CA-405A-827B-ECA743D87FFD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9290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Nakolko sa na zaciatku evolucie vyskytovala (R) a (S) kyselina tuberkustearova v rovnakom pomere v bunkovej membrane tak sme porovnavali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aj  </a:t>
            </a:r>
            <a:r>
              <a:rPr lang="sk-SK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izotermi</a:t>
            </a:r>
            <a:r>
              <a:rPr lang="sk-S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zmesi (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 a (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 TSA s ich racemickou zmesou. Na obrazku je možné vidieť medzi izotermami velku podobnosť. V oblasti medzi 15A až 32A sú izotermy mierne odchýlené. Príčinou môže byť nedostatočná čistota vzorky (S)-TSA pre merania LB technikou. Moduly pružnosti racemickej zmesi kys. tuberkustearovej a jej porovnanie z modulmi pružnosti jej čistých komponentov sme porovnavali iba hodnoty do kolapsu prvej z látok, (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 a (</a:t>
            </a:r>
            <a:r>
              <a:rPr lang="sk-S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)- TSA do plochy 31A</a:t>
            </a:r>
            <a:r>
              <a:rPr lang="sk-SK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/molekula a (R)- a (S)- TSA a ich racemickej zmesi do plochy 34 A</a:t>
            </a:r>
            <a:r>
              <a:rPr lang="sk-SK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sk-S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/molekulu. V týchto oblastiach sú moduly pružnosti porovnávaných látok totožné.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E65DF-99CA-405A-827B-ECA743D87FFD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929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EA2C-054B-40E6-8263-3ABCD14BBC16}" type="datetimeFigureOut">
              <a:rPr lang="sk-SK" smtClean="0"/>
              <a:t>24.5.2016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BD0-2E2C-4382-82EC-D3BF283145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668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EA2C-054B-40E6-8263-3ABCD14BBC16}" type="datetimeFigureOut">
              <a:rPr lang="sk-SK" smtClean="0"/>
              <a:t>24.5.2016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BD0-2E2C-4382-82EC-D3BF283145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783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EA2C-054B-40E6-8263-3ABCD14BBC16}" type="datetimeFigureOut">
              <a:rPr lang="sk-SK" smtClean="0"/>
              <a:t>24.5.2016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BD0-2E2C-4382-82EC-D3BF283145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017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EA2C-054B-40E6-8263-3ABCD14BBC16}" type="datetimeFigureOut">
              <a:rPr lang="sk-SK" smtClean="0"/>
              <a:t>24.5.2016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BD0-2E2C-4382-82EC-D3BF283145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170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EA2C-054B-40E6-8263-3ABCD14BBC16}" type="datetimeFigureOut">
              <a:rPr lang="sk-SK" smtClean="0"/>
              <a:t>24.5.2016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BD0-2E2C-4382-82EC-D3BF283145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329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EA2C-054B-40E6-8263-3ABCD14BBC16}" type="datetimeFigureOut">
              <a:rPr lang="sk-SK" smtClean="0"/>
              <a:t>24.5.2016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BD0-2E2C-4382-82EC-D3BF283145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760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EA2C-054B-40E6-8263-3ABCD14BBC16}" type="datetimeFigureOut">
              <a:rPr lang="sk-SK" smtClean="0"/>
              <a:t>24.5.2016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BD0-2E2C-4382-82EC-D3BF283145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66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EA2C-054B-40E6-8263-3ABCD14BBC16}" type="datetimeFigureOut">
              <a:rPr lang="sk-SK" smtClean="0"/>
              <a:t>24.5.2016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BD0-2E2C-4382-82EC-D3BF283145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32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EA2C-054B-40E6-8263-3ABCD14BBC16}" type="datetimeFigureOut">
              <a:rPr lang="sk-SK" smtClean="0"/>
              <a:t>24.5.2016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BD0-2E2C-4382-82EC-D3BF283145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225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EA2C-054B-40E6-8263-3ABCD14BBC16}" type="datetimeFigureOut">
              <a:rPr lang="sk-SK" smtClean="0"/>
              <a:t>24.5.2016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BD0-2E2C-4382-82EC-D3BF283145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151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0EA2C-054B-40E6-8263-3ABCD14BBC16}" type="datetimeFigureOut">
              <a:rPr lang="sk-SK" smtClean="0"/>
              <a:t>24.5.2016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A3BD0-2E2C-4382-82EC-D3BF283145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8710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0EA2C-054B-40E6-8263-3ABCD14BBC16}" type="datetimeFigureOut">
              <a:rPr lang="sk-SK" smtClean="0"/>
              <a:t>24.5.2016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A3BD0-2E2C-4382-82EC-D3BF2831454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474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png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292" y="158398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k-SK" b="1" dirty="0" err="1"/>
              <a:t>Langmuir-Blodgett</a:t>
            </a:r>
            <a:r>
              <a:rPr lang="sk-SK" b="1" dirty="0"/>
              <a:t> model membrány </a:t>
            </a:r>
            <a:r>
              <a:rPr lang="sk-SK" b="1" i="1" dirty="0" err="1"/>
              <a:t>Mycobacterie</a:t>
            </a:r>
            <a:r>
              <a:rPr lang="sk-SK" b="1" i="1" dirty="0"/>
              <a:t> </a:t>
            </a:r>
            <a:r>
              <a:rPr lang="sk-SK" b="1" i="1" dirty="0" err="1" smtClean="0"/>
              <a:t>tuberculosis</a:t>
            </a:r>
            <a:r>
              <a:rPr lang="sk-SK" b="1" dirty="0"/>
              <a:t/>
            </a:r>
            <a:br>
              <a:rPr lang="sk-SK" b="1" dirty="0"/>
            </a:br>
            <a:endParaRPr lang="sk-SK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4375" y="4256556"/>
            <a:ext cx="9144000" cy="1655762"/>
          </a:xfrm>
        </p:spPr>
        <p:txBody>
          <a:bodyPr/>
          <a:lstStyle/>
          <a:p>
            <a:r>
              <a:rPr lang="sk-SK" b="1" dirty="0" smtClean="0"/>
              <a:t>Tomáš Fodran</a:t>
            </a:r>
            <a:endParaRPr lang="sk-SK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52902" y="856646"/>
            <a:ext cx="967339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84985" y="3389972"/>
            <a:ext cx="967339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84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/>
              <a:t>Zmes (</a:t>
            </a:r>
            <a:r>
              <a:rPr lang="sk-SK" sz="3600" b="1" i="1" dirty="0"/>
              <a:t>R</a:t>
            </a:r>
            <a:r>
              <a:rPr lang="sk-SK" sz="3600" b="1" dirty="0"/>
              <a:t>)-TSA a kys. stearovej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64958" y="2525705"/>
            <a:ext cx="189578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15788" y="2286965"/>
            <a:ext cx="179975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950494" y="2332683"/>
            <a:ext cx="154459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304006" y="991400"/>
            <a:ext cx="11506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1372"/>
              </p:ext>
            </p:extLst>
          </p:nvPr>
        </p:nvGraphicFramePr>
        <p:xfrm>
          <a:off x="304006" y="1564169"/>
          <a:ext cx="5936768" cy="3722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Graph" r:id="rId4" imgW="3388929" imgH="2116314" progId="Origin50.Graph">
                  <p:embed/>
                </p:oleObj>
              </mc:Choice>
              <mc:Fallback>
                <p:oleObj name="Graph" r:id="rId4" imgW="3388929" imgH="2116314" progId="Origin50.Grap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" y="1564169"/>
                        <a:ext cx="5936768" cy="3722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933474"/>
              </p:ext>
            </p:extLst>
          </p:nvPr>
        </p:nvGraphicFramePr>
        <p:xfrm>
          <a:off x="5834699" y="1564169"/>
          <a:ext cx="5925177" cy="3722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Graph" r:id="rId6" imgW="3388929" imgH="2116314" progId="Origin50.Graph">
                  <p:embed/>
                </p:oleObj>
              </mc:Choice>
              <mc:Fallback>
                <p:oleObj name="Graph" r:id="rId6" imgW="3388929" imgH="2116314" progId="Origin50.Graph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699" y="1564169"/>
                        <a:ext cx="5925177" cy="3722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6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56" y="16621"/>
            <a:ext cx="10821891" cy="1325563"/>
          </a:xfrm>
        </p:spPr>
        <p:txBody>
          <a:bodyPr>
            <a:normAutofit/>
          </a:bodyPr>
          <a:lstStyle/>
          <a:p>
            <a:pPr algn="ctr"/>
            <a:r>
              <a:rPr lang="sk-SK" sz="3400" b="1" dirty="0"/>
              <a:t>Usporiadanie molekúl v zmesi v závislosti od Gibbsovej energie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64958" y="2525705"/>
            <a:ext cx="189578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15788" y="2286965"/>
            <a:ext cx="179975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950494" y="2332683"/>
            <a:ext cx="154459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304006" y="991400"/>
            <a:ext cx="11506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36" y="1825625"/>
            <a:ext cx="7878002" cy="2882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6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27125"/>
            <a:ext cx="10515600" cy="1325563"/>
          </a:xfrm>
        </p:spPr>
        <p:txBody>
          <a:bodyPr/>
          <a:lstStyle/>
          <a:p>
            <a:pPr algn="ctr"/>
            <a:r>
              <a:rPr lang="sk-SK" dirty="0" err="1" smtClean="0"/>
              <a:t>Gibbsova</a:t>
            </a:r>
            <a:r>
              <a:rPr lang="sk-SK" dirty="0" smtClean="0"/>
              <a:t> energia                 Plošné excesy  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/>
              <a:t>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1291" y="2368061"/>
            <a:ext cx="161796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24626" y="2413779"/>
            <a:ext cx="146125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304006" y="991400"/>
            <a:ext cx="11506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4006" y="197535"/>
            <a:ext cx="11976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b="1" dirty="0" smtClean="0"/>
              <a:t>Termodynamické vlastnosti zmesi</a:t>
            </a:r>
            <a:endParaRPr lang="en-GB" sz="3600" dirty="0"/>
          </a:p>
        </p:txBody>
      </p:sp>
      <p:sp>
        <p:nvSpPr>
          <p:cNvPr id="10" name="Rectangle 26"/>
          <p:cNvSpPr>
            <a:spLocks noChangeArrowheads="1"/>
          </p:cNvSpPr>
          <p:nvPr/>
        </p:nvSpPr>
        <p:spPr bwMode="auto">
          <a:xfrm>
            <a:off x="6219091" y="2413779"/>
            <a:ext cx="235415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824124"/>
              </p:ext>
            </p:extLst>
          </p:nvPr>
        </p:nvGraphicFramePr>
        <p:xfrm>
          <a:off x="6219091" y="2246312"/>
          <a:ext cx="5591107" cy="353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Graph" r:id="rId4" imgW="3388929" imgH="2116314" progId="Origin50.Graph">
                  <p:embed/>
                </p:oleObj>
              </mc:Choice>
              <mc:Fallback>
                <p:oleObj name="Graph" r:id="rId4" imgW="3388929" imgH="2116314" progId="Origin50.Graph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091" y="2246312"/>
                        <a:ext cx="5591107" cy="3531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642569" y="2246312"/>
            <a:ext cx="216295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530078"/>
              </p:ext>
            </p:extLst>
          </p:nvPr>
        </p:nvGraphicFramePr>
        <p:xfrm>
          <a:off x="642570" y="2246312"/>
          <a:ext cx="5631375" cy="353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Graph" r:id="rId6" imgW="3388929" imgH="2116314" progId="Origin50.Graph">
                  <p:embed/>
                </p:oleObj>
              </mc:Choice>
              <mc:Fallback>
                <p:oleObj name="Graph" r:id="rId6" imgW="3388929" imgH="2116314" progId="Origin50.Graph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570" y="2246312"/>
                        <a:ext cx="5631375" cy="3531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/>
              <a:t>Zhrnutie výsledkov a prínos práce</a:t>
            </a:r>
            <a:endParaRPr lang="sk-SK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419344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sk-SK" dirty="0"/>
              <a:t>Poznatok vplyvu tvaru reťazca pri formovaní </a:t>
            </a:r>
            <a:r>
              <a:rPr lang="sk-SK" dirty="0" err="1"/>
              <a:t>monovrstiev</a:t>
            </a:r>
            <a:r>
              <a:rPr lang="sk-SK" dirty="0"/>
              <a:t> </a:t>
            </a:r>
            <a:r>
              <a:rPr lang="sk-SK" i="1" dirty="0"/>
              <a:t>(lineárne a lomené reťazce)</a:t>
            </a:r>
          </a:p>
          <a:p>
            <a:pPr>
              <a:spcAft>
                <a:spcPts val="1800"/>
              </a:spcAft>
            </a:pPr>
            <a:r>
              <a:rPr lang="sk-SK" dirty="0"/>
              <a:t>Kyselina olejová môže slúžiť ako vhodný mechanický model kyseliny </a:t>
            </a:r>
            <a:r>
              <a:rPr lang="sk-SK" dirty="0" err="1"/>
              <a:t>tuberkulostearovej</a:t>
            </a:r>
            <a:r>
              <a:rPr lang="sk-SK" dirty="0"/>
              <a:t>, aplikovateľný v molekulovej dynamike pri modelovaní </a:t>
            </a:r>
            <a:r>
              <a:rPr lang="sk-SK" dirty="0" err="1"/>
              <a:t>lipidových</a:t>
            </a:r>
            <a:r>
              <a:rPr lang="sk-SK" dirty="0"/>
              <a:t> </a:t>
            </a:r>
            <a:r>
              <a:rPr lang="sk-SK" dirty="0" err="1"/>
              <a:t>dvojvrstiev</a:t>
            </a:r>
            <a:r>
              <a:rPr lang="sk-SK" dirty="0"/>
              <a:t> </a:t>
            </a:r>
            <a:r>
              <a:rPr lang="sk-SK" i="1" dirty="0"/>
              <a:t>(zrovnateľné izotermy s kyselinou </a:t>
            </a:r>
            <a:r>
              <a:rPr lang="sk-SK" i="1" dirty="0" err="1"/>
              <a:t>tuberkulostearovou</a:t>
            </a:r>
            <a:r>
              <a:rPr lang="sk-SK" i="1" dirty="0"/>
              <a:t>)</a:t>
            </a:r>
          </a:p>
          <a:p>
            <a:pPr>
              <a:spcAft>
                <a:spcPts val="1800"/>
              </a:spcAft>
            </a:pPr>
            <a:r>
              <a:rPr lang="sk-SK" dirty="0"/>
              <a:t>Optická aktivita látok nemá vplyv pri vytváraní </a:t>
            </a:r>
            <a:r>
              <a:rPr lang="sk-SK" dirty="0" err="1"/>
              <a:t>monovrstiev</a:t>
            </a:r>
            <a:r>
              <a:rPr lang="sk-SK" dirty="0"/>
              <a:t> </a:t>
            </a:r>
            <a:r>
              <a:rPr lang="sk-SK" i="1" dirty="0"/>
              <a:t>(porovnanie </a:t>
            </a:r>
            <a:r>
              <a:rPr lang="sk-SK" i="1" dirty="0" err="1"/>
              <a:t>izoterm</a:t>
            </a:r>
            <a:r>
              <a:rPr lang="sk-SK" i="1" dirty="0"/>
              <a:t> </a:t>
            </a:r>
            <a:r>
              <a:rPr lang="sk-SK" i="1" dirty="0" err="1"/>
              <a:t>chirálnych</a:t>
            </a:r>
            <a:r>
              <a:rPr lang="sk-SK" i="1" dirty="0"/>
              <a:t> látok a ich </a:t>
            </a:r>
            <a:r>
              <a:rPr lang="sk-SK" i="1" dirty="0" err="1"/>
              <a:t>racemickej</a:t>
            </a:r>
            <a:r>
              <a:rPr lang="sk-SK" i="1" dirty="0"/>
              <a:t> zmesi)</a:t>
            </a:r>
          </a:p>
          <a:p>
            <a:pPr>
              <a:spcAft>
                <a:spcPts val="1800"/>
              </a:spcAft>
            </a:pPr>
            <a:r>
              <a:rPr lang="sk-SK" dirty="0"/>
              <a:t>Hypotéza o 1:1 pomere kyseliny </a:t>
            </a:r>
            <a:r>
              <a:rPr lang="sk-SK" dirty="0" err="1"/>
              <a:t>stearovej</a:t>
            </a:r>
            <a:r>
              <a:rPr lang="sk-SK" dirty="0"/>
              <a:t> a (</a:t>
            </a:r>
            <a:r>
              <a:rPr lang="sk-SK" i="1" dirty="0"/>
              <a:t>R</a:t>
            </a:r>
            <a:r>
              <a:rPr lang="sk-SK" dirty="0"/>
              <a:t>)- kyseliny </a:t>
            </a:r>
            <a:r>
              <a:rPr lang="sk-SK" dirty="0" err="1"/>
              <a:t>tuberkulostearovej</a:t>
            </a:r>
            <a:r>
              <a:rPr lang="sk-SK" dirty="0"/>
              <a:t> v bunkovej membráne </a:t>
            </a:r>
            <a:r>
              <a:rPr lang="sk-SK" i="1" dirty="0"/>
              <a:t>(vhodná </a:t>
            </a:r>
            <a:r>
              <a:rPr lang="sk-SK" i="1" dirty="0" err="1"/>
              <a:t>Gibbsova</a:t>
            </a:r>
            <a:r>
              <a:rPr lang="sk-SK" i="1" dirty="0"/>
              <a:t> energia a spomedzi zmesi najväčší modul pružnosti)</a:t>
            </a:r>
            <a:endParaRPr lang="sk-SK" i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006" y="959868"/>
            <a:ext cx="11506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52425"/>
            <a:ext cx="10515600" cy="1325563"/>
          </a:xfrm>
        </p:spPr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04006" y="991400"/>
            <a:ext cx="11506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3889" y="1515423"/>
            <a:ext cx="50098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Dr. Juraj </a:t>
            </a:r>
            <a:r>
              <a:rPr lang="sk-SK" sz="3200" dirty="0" err="1" smtClean="0"/>
              <a:t>Chlpík</a:t>
            </a:r>
            <a:endParaRPr lang="sk-SK" sz="3200" dirty="0"/>
          </a:p>
          <a:p>
            <a:r>
              <a:rPr lang="sk-SK" sz="3200" dirty="0" smtClean="0"/>
              <a:t>prof. Dr. </a:t>
            </a:r>
            <a:r>
              <a:rPr lang="sk-SK" sz="3200" dirty="0" err="1" smtClean="0"/>
              <a:t>Julius</a:t>
            </a:r>
            <a:r>
              <a:rPr lang="sk-SK" sz="3200" dirty="0" smtClean="0"/>
              <a:t> </a:t>
            </a:r>
            <a:r>
              <a:rPr lang="sk-SK" sz="3200" dirty="0" err="1" smtClean="0"/>
              <a:t>Cirák</a:t>
            </a:r>
            <a:endParaRPr lang="en-US" sz="3200" dirty="0"/>
          </a:p>
          <a:p>
            <a:r>
              <a:rPr lang="sk-SK" sz="3200" dirty="0"/>
              <a:t>doc. </a:t>
            </a:r>
            <a:r>
              <a:rPr lang="sk-SK" sz="3200" dirty="0" smtClean="0"/>
              <a:t>Dr. Martin </a:t>
            </a:r>
            <a:r>
              <a:rPr lang="sk-SK" sz="3200" dirty="0" err="1" smtClean="0"/>
              <a:t>Weis</a:t>
            </a:r>
            <a:endParaRPr lang="sk-SK" sz="3200" dirty="0" smtClean="0"/>
          </a:p>
          <a:p>
            <a:r>
              <a:rPr lang="sk-SK" sz="3200" dirty="0"/>
              <a:t>p</a:t>
            </a:r>
            <a:r>
              <a:rPr lang="sk-SK" sz="3200" dirty="0" smtClean="0"/>
              <a:t>rof</a:t>
            </a:r>
            <a:r>
              <a:rPr lang="sk-SK" sz="3200" dirty="0"/>
              <a:t>. Dr. </a:t>
            </a:r>
            <a:r>
              <a:rPr lang="sk-SK" sz="3200" dirty="0" err="1" smtClean="0"/>
              <a:t>Adriaan</a:t>
            </a:r>
            <a:r>
              <a:rPr lang="sk-SK" sz="3200" dirty="0" smtClean="0"/>
              <a:t> </a:t>
            </a:r>
            <a:r>
              <a:rPr lang="sk-SK" sz="3200" dirty="0" err="1" smtClean="0"/>
              <a:t>Minnaard</a:t>
            </a:r>
            <a:endParaRPr lang="sk-SK" sz="3200" dirty="0"/>
          </a:p>
          <a:p>
            <a:r>
              <a:rPr lang="sk-SK" sz="3200" dirty="0" smtClean="0"/>
              <a:t>Dr. Peter Fodran</a:t>
            </a:r>
            <a:endParaRPr lang="sk-SK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16100" y="279400"/>
            <a:ext cx="759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Po</a:t>
            </a:r>
            <a:r>
              <a:rPr lang="sk-SK" sz="3600" b="1" dirty="0" smtClean="0"/>
              <a:t>ďakovanie</a:t>
            </a:r>
            <a:endParaRPr lang="en-GB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1979267" y="3994541"/>
            <a:ext cx="79540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6000" dirty="0"/>
              <a:t>Prítomným za pozornosť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17568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/>
              <a:t>Tuberkulóza – najsmrteľnejšie bakteriálne ochorenie</a:t>
            </a:r>
            <a:endParaRPr lang="sk-SK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8037"/>
            <a:ext cx="9648424" cy="3565146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24" y="4160252"/>
            <a:ext cx="2030912" cy="195706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04006" y="991400"/>
            <a:ext cx="11506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237624" y="6292334"/>
            <a:ext cx="285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Mycobacterium tuberculosis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8607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ipbs.fr/spip.php?action=acceder_document&amp;arg=12301&amp;cle=c634baee0605f9c6055f4bf86f7f97556a14f384&amp;file=jpg%2Ffig_1_we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83"/>
          <a:stretch/>
        </p:blipFill>
        <p:spPr bwMode="auto">
          <a:xfrm>
            <a:off x="1101065" y="939118"/>
            <a:ext cx="4890002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i="1" dirty="0" smtClean="0"/>
              <a:t>Mycobacterium tuberculosis </a:t>
            </a:r>
            <a:r>
              <a:rPr lang="en-GB" sz="3600" b="1" dirty="0" smtClean="0"/>
              <a:t>– </a:t>
            </a:r>
            <a:r>
              <a:rPr lang="sk-SK" sz="3600" b="1" dirty="0" smtClean="0"/>
              <a:t>zloženie </a:t>
            </a:r>
            <a:r>
              <a:rPr lang="en-GB" sz="3600" b="1" dirty="0" err="1" smtClean="0"/>
              <a:t>bunkov</a:t>
            </a:r>
            <a:r>
              <a:rPr lang="sk-SK" sz="3600" b="1" dirty="0" smtClean="0"/>
              <a:t>ej steny</a:t>
            </a:r>
            <a:endParaRPr lang="sk-SK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006" y="991400"/>
            <a:ext cx="11506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080" y="1825625"/>
            <a:ext cx="2666359" cy="3943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36798" y="1291408"/>
            <a:ext cx="3471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(</a:t>
            </a:r>
            <a:r>
              <a:rPr lang="en-GB" sz="2000" b="1" i="1" dirty="0" smtClean="0"/>
              <a:t>R</a:t>
            </a:r>
            <a:r>
              <a:rPr lang="en-GB" sz="2000" b="1" dirty="0" smtClean="0"/>
              <a:t>)-</a:t>
            </a:r>
            <a:r>
              <a:rPr lang="en-GB" sz="2000" b="1" dirty="0" err="1" smtClean="0"/>
              <a:t>Tuberkulostearov</a:t>
            </a:r>
            <a:r>
              <a:rPr lang="sk-SK" sz="2000" b="1" dirty="0" smtClean="0"/>
              <a:t>á kyselina</a:t>
            </a:r>
            <a:endParaRPr lang="en-GB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38715" y="5956300"/>
            <a:ext cx="501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smtClean="0"/>
              <a:t>Hlavný </a:t>
            </a:r>
            <a:r>
              <a:rPr lang="en-GB" b="1" dirty="0" smtClean="0"/>
              <a:t> </a:t>
            </a:r>
            <a:r>
              <a:rPr lang="en-GB" b="1" dirty="0" err="1" smtClean="0"/>
              <a:t>stavebn</a:t>
            </a:r>
            <a:r>
              <a:rPr lang="sk-SK" b="1" dirty="0" smtClean="0"/>
              <a:t>ý prvok plazmatickej membrány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4028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/>
              <a:t>Langmuir-Blodggetovej metóda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006" y="991400"/>
            <a:ext cx="11506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groups.ichf.edu.pl/public/assets/editor/kutner_dir/thin_films_dropcast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4762500" cy="324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tn-snal.net/wp-content/uploads/sites/9/2014/10/itr-2si-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81" y="3736427"/>
            <a:ext cx="4848225" cy="158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8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/>
              <a:t>Študované mastné kyseliny</a:t>
            </a:r>
            <a:endParaRPr lang="sk-SK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006" y="991400"/>
            <a:ext cx="11506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20262" y="1335873"/>
            <a:ext cx="381506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437095"/>
              </p:ext>
            </p:extLst>
          </p:nvPr>
        </p:nvGraphicFramePr>
        <p:xfrm>
          <a:off x="1615549" y="1358732"/>
          <a:ext cx="8883105" cy="454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Bitová mapa" r:id="rId4" imgW="3638095" imgH="1857143" progId="Paint.Picture">
                  <p:embed/>
                </p:oleObj>
              </mc:Choice>
              <mc:Fallback>
                <p:oleObj name="Bitová mapa" r:id="rId4" imgW="3638095" imgH="1857143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5549" y="1358732"/>
                        <a:ext cx="8883105" cy="45466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972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/>
              <a:t>Namerané izotermy a moduly pružnosti </a:t>
            </a:r>
            <a:r>
              <a:rPr lang="sk-SK" sz="3600" b="1" dirty="0" smtClean="0"/>
              <a:t>látok</a:t>
            </a:r>
            <a:endParaRPr lang="sk-SK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64958" y="2525705"/>
            <a:ext cx="189578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15788" y="2286965"/>
            <a:ext cx="179975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950494" y="2332683"/>
            <a:ext cx="154459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304006" y="991400"/>
            <a:ext cx="11506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595998" y="1491462"/>
            <a:ext cx="1580047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598215"/>
              </p:ext>
            </p:extLst>
          </p:nvPr>
        </p:nvGraphicFramePr>
        <p:xfrm>
          <a:off x="304006" y="1491461"/>
          <a:ext cx="5928028" cy="3712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Graph" r:id="rId4" imgW="3388929" imgH="2116314" progId="Origin50.Graph">
                  <p:embed/>
                </p:oleObj>
              </mc:Choice>
              <mc:Fallback>
                <p:oleObj name="Graph" r:id="rId4" imgW="3388929" imgH="2116314" progId="Origin50.Graph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006" y="1491461"/>
                        <a:ext cx="5928028" cy="37123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7"/>
          <p:cNvSpPr>
            <a:spLocks noChangeArrowheads="1"/>
          </p:cNvSpPr>
          <p:nvPr/>
        </p:nvSpPr>
        <p:spPr bwMode="auto">
          <a:xfrm>
            <a:off x="6047821" y="1537181"/>
            <a:ext cx="200133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476384"/>
              </p:ext>
            </p:extLst>
          </p:nvPr>
        </p:nvGraphicFramePr>
        <p:xfrm>
          <a:off x="5893449" y="1491459"/>
          <a:ext cx="5939693" cy="3712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Graph" r:id="rId6" imgW="3388929" imgH="2116314" progId="Origin50.Graph">
                  <p:embed/>
                </p:oleObj>
              </mc:Choice>
              <mc:Fallback>
                <p:oleObj name="Graph" r:id="rId6" imgW="3388929" imgH="2116314" progId="Origin50.Graph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449" y="1491459"/>
                        <a:ext cx="5939693" cy="37123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44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/>
              <a:t>Rôzne vytvorené fázy látok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64958" y="2525705"/>
            <a:ext cx="189578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15788" y="2286965"/>
            <a:ext cx="179975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950494" y="2332683"/>
            <a:ext cx="154459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304006" y="991400"/>
            <a:ext cx="11506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479692"/>
              </p:ext>
            </p:extLst>
          </p:nvPr>
        </p:nvGraphicFramePr>
        <p:xfrm>
          <a:off x="443425" y="1825625"/>
          <a:ext cx="7711830" cy="355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Bitová mapa" r:id="rId4" imgW="4009524" imgH="1848108" progId="PBrush">
                  <p:embed/>
                </p:oleObj>
              </mc:Choice>
              <mc:Fallback>
                <p:oleObj name="Bitová mapa" r:id="rId4" imgW="4009524" imgH="1848108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425" y="1825625"/>
                        <a:ext cx="7711830" cy="355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837094"/>
              </p:ext>
            </p:extLst>
          </p:nvPr>
        </p:nvGraphicFramePr>
        <p:xfrm>
          <a:off x="8307145" y="1825625"/>
          <a:ext cx="388485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Graph" r:id="rId6" imgW="2159640" imgH="2159640" progId="Origin50.Graph">
                  <p:embed/>
                </p:oleObj>
              </mc:Choice>
              <mc:Fallback>
                <p:oleObj name="Graph" r:id="rId6" imgW="2159640" imgH="21596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07145" y="1825625"/>
                        <a:ext cx="388485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8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/>
              <a:t>Priestorová predstava spôsobu usporiadania v priestore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64958" y="2525705"/>
            <a:ext cx="189578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15788" y="2286965"/>
            <a:ext cx="179975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950494" y="2332683"/>
            <a:ext cx="154459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304006" y="991400"/>
            <a:ext cx="11506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849571"/>
              </p:ext>
            </p:extLst>
          </p:nvPr>
        </p:nvGraphicFramePr>
        <p:xfrm>
          <a:off x="2559046" y="1398588"/>
          <a:ext cx="6996112" cy="490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Bitová mapa" r:id="rId4" imgW="5544324" imgH="2809524" progId="PBrush">
                  <p:embed/>
                </p:oleObj>
              </mc:Choice>
              <mc:Fallback>
                <p:oleObj name="Bitová mapa" r:id="rId4" imgW="5544324" imgH="2809524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46" y="1398588"/>
                        <a:ext cx="6996112" cy="4900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73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0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/>
              <a:t>Racemická zmes </a:t>
            </a:r>
            <a:r>
              <a:rPr lang="sk-SK" sz="3600" b="1" dirty="0" smtClean="0"/>
              <a:t>tuberkulostearovej kyseliny</a:t>
            </a:r>
            <a:endParaRPr lang="sk-SK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64958" y="2525705"/>
            <a:ext cx="189578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15788" y="2286965"/>
            <a:ext cx="179975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950494" y="2332683"/>
            <a:ext cx="154459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cxnSp>
        <p:nvCxnSpPr>
          <p:cNvPr id="9" name="Straight Connector 8"/>
          <p:cNvCxnSpPr/>
          <p:nvPr/>
        </p:nvCxnSpPr>
        <p:spPr>
          <a:xfrm>
            <a:off x="304006" y="991400"/>
            <a:ext cx="1150619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548185"/>
              </p:ext>
            </p:extLst>
          </p:nvPr>
        </p:nvGraphicFramePr>
        <p:xfrm>
          <a:off x="169023" y="1325563"/>
          <a:ext cx="5926977" cy="3912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Graph" r:id="rId4" imgW="3388929" imgH="2116314" progId="Origin50.Graph">
                  <p:embed/>
                </p:oleObj>
              </mc:Choice>
              <mc:Fallback>
                <p:oleObj name="Graph" r:id="rId4" imgW="3388929" imgH="2116314" progId="Origin50.Graph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-4933"/>
                      <a:stretch>
                        <a:fillRect/>
                      </a:stretch>
                    </p:blipFill>
                    <p:spPr bwMode="auto">
                      <a:xfrm>
                        <a:off x="169023" y="1325563"/>
                        <a:ext cx="5926977" cy="39121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713993" y="1585167"/>
            <a:ext cx="241246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173566"/>
              </p:ext>
            </p:extLst>
          </p:nvPr>
        </p:nvGraphicFramePr>
        <p:xfrm>
          <a:off x="5713993" y="1491463"/>
          <a:ext cx="6097117" cy="38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Graph" r:id="rId6" imgW="3388929" imgH="2116314" progId="Origin50.Graph">
                  <p:embed/>
                </p:oleObj>
              </mc:Choice>
              <mc:Fallback>
                <p:oleObj name="Graph" r:id="rId6" imgW="3388929" imgH="2116314" progId="Origin50.Grap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993" y="1491463"/>
                        <a:ext cx="6097117" cy="380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9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899</Words>
  <Application>Microsoft Office PowerPoint</Application>
  <PresentationFormat>Widescreen</PresentationFormat>
  <Paragraphs>75</Paragraphs>
  <Slides>14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Bitová mapa</vt:lpstr>
      <vt:lpstr>Graph</vt:lpstr>
      <vt:lpstr>Langmuir-Blodgett model membrány Mycobacterie tuberculosis </vt:lpstr>
      <vt:lpstr>Tuberkulóza – najsmrteľnejšie bakteriálne ochorenie</vt:lpstr>
      <vt:lpstr>Mycobacterium tuberculosis – zloženie bunkovej steny</vt:lpstr>
      <vt:lpstr>Langmuir-Blodggetovej metóda</vt:lpstr>
      <vt:lpstr>Študované mastné kyseliny</vt:lpstr>
      <vt:lpstr>Namerané izotermy a moduly pružnosti látok</vt:lpstr>
      <vt:lpstr>Rôzne vytvorené fázy látok</vt:lpstr>
      <vt:lpstr>Priestorová predstava spôsobu usporiadania v priestore</vt:lpstr>
      <vt:lpstr>Racemická zmes tuberkulostearovej kyseliny</vt:lpstr>
      <vt:lpstr>Zmes (R)-TSA a kys. stearovej</vt:lpstr>
      <vt:lpstr>Usporiadanie molekúl v zmesi v závislosti od Gibbsovej energie</vt:lpstr>
      <vt:lpstr>Gibbsova energia                 Plošné excesy  </vt:lpstr>
      <vt:lpstr>Zhrnutie výsledkov a prínos práce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Fyzikálne vlastnosti 2D organických molekulových  systémov</dc:title>
  <dc:creator>Windows User</dc:creator>
  <cp:lastModifiedBy>Windows User</cp:lastModifiedBy>
  <cp:revision>47</cp:revision>
  <dcterms:created xsi:type="dcterms:W3CDTF">2016-04-25T17:41:01Z</dcterms:created>
  <dcterms:modified xsi:type="dcterms:W3CDTF">2016-05-23T23:30:21Z</dcterms:modified>
</cp:coreProperties>
</file>