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1" r:id="rId3"/>
    <p:sldId id="272" r:id="rId4"/>
    <p:sldId id="260" r:id="rId5"/>
    <p:sldId id="262" r:id="rId6"/>
    <p:sldId id="263" r:id="rId7"/>
    <p:sldId id="273" r:id="rId8"/>
    <p:sldId id="275" r:id="rId9"/>
    <p:sldId id="274" r:id="rId10"/>
    <p:sldId id="267" r:id="rId11"/>
    <p:sldId id="270" r:id="rId12"/>
    <p:sldId id="268" r:id="rId13"/>
    <p:sldId id="27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title>
      <c:tx>
        <c:rich>
          <a:bodyPr/>
          <a:lstStyle/>
          <a:p>
            <a:pPr>
              <a:defRPr lang="en-US"/>
            </a:pPr>
            <a:r>
              <a:rPr lang="sk-SK"/>
              <a:t>Pomer</a:t>
            </a:r>
            <a:r>
              <a:rPr lang="sk-SK" baseline="0"/>
              <a:t> OCR/ECAR</a:t>
            </a:r>
            <a:endParaRPr lang="sk-SK"/>
          </a:p>
        </c:rich>
      </c:tx>
      <c:layout/>
    </c:title>
    <c:plotArea>
      <c:layout>
        <c:manualLayout>
          <c:layoutTarget val="inner"/>
          <c:xMode val="edge"/>
          <c:yMode val="edge"/>
          <c:x val="8.587729658792656E-2"/>
          <c:y val="0.17165536599591719"/>
          <c:w val="0.89745603674540708"/>
          <c:h val="0.68921660834062404"/>
        </c:manualLayout>
      </c:layout>
      <c:barChart>
        <c:barDir val="col"/>
        <c:grouping val="clustered"/>
        <c:ser>
          <c:idx val="0"/>
          <c:order val="0"/>
          <c:cat>
            <c:strRef>
              <c:f>Hárok1!$A$1:$A$4</c:f>
              <c:strCache>
                <c:ptCount val="4"/>
                <c:pt idx="0">
                  <c:v>Control</c:v>
                </c:pt>
                <c:pt idx="1">
                  <c:v>DARK HYP</c:v>
                </c:pt>
                <c:pt idx="2">
                  <c:v>HYP PDT</c:v>
                </c:pt>
                <c:pt idx="3">
                  <c:v>OLIGO</c:v>
                </c:pt>
              </c:strCache>
            </c:strRef>
          </c:cat>
          <c:val>
            <c:numRef>
              <c:f>Hárok1!$B$1:$B$4</c:f>
              <c:numCache>
                <c:formatCode>General</c:formatCode>
                <c:ptCount val="4"/>
                <c:pt idx="0">
                  <c:v>10.200000000000001</c:v>
                </c:pt>
                <c:pt idx="1">
                  <c:v>6.6</c:v>
                </c:pt>
                <c:pt idx="2">
                  <c:v>6.1</c:v>
                </c:pt>
                <c:pt idx="3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CF-4217-9FF8-00D74DF59563}"/>
            </c:ext>
          </c:extLst>
        </c:ser>
        <c:axId val="75159808"/>
        <c:axId val="92184576"/>
      </c:barChart>
      <c:catAx>
        <c:axId val="751598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92184576"/>
        <c:crosses val="autoZero"/>
        <c:auto val="1"/>
        <c:lblAlgn val="ctr"/>
        <c:lblOffset val="100"/>
      </c:catAx>
      <c:valAx>
        <c:axId val="921845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75159808"/>
        <c:crosses val="autoZero"/>
        <c:crossBetween val="between"/>
        <c:majorUnit val="1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DDB9D-6517-4957-8A4A-13380EE5D75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AAF7-3A7E-4A5F-947F-A8A025074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36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AAF7-3A7E-4A5F-947F-A8A0250740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7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4662C26-2764-4F06-92AC-6C81752CA5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520B9C7-EBBE-4592-BC74-FADC87AE8837}" type="datetimeFigureOut">
              <a:rPr lang="sk-SK" smtClean="0"/>
              <a:pPr/>
              <a:t>23. 5. 2016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Štúdium</a:t>
            </a:r>
            <a:r>
              <a:rPr lang="en-US" sz="3600" dirty="0" smtClean="0"/>
              <a:t> </a:t>
            </a:r>
            <a:r>
              <a:rPr lang="en-US" sz="3600" dirty="0" err="1" smtClean="0"/>
              <a:t>metabolizmu</a:t>
            </a:r>
            <a:r>
              <a:rPr lang="en-US" sz="3600" dirty="0" smtClean="0"/>
              <a:t> a </a:t>
            </a:r>
            <a:r>
              <a:rPr lang="en-US" sz="3600" dirty="0" err="1" smtClean="0"/>
              <a:t>dysfunkcie</a:t>
            </a:r>
            <a:r>
              <a:rPr lang="en-US" sz="3600" dirty="0" smtClean="0"/>
              <a:t> </a:t>
            </a:r>
            <a:r>
              <a:rPr lang="en-US" sz="3600" dirty="0" err="1" smtClean="0"/>
              <a:t>mitochondrií</a:t>
            </a:r>
            <a:r>
              <a:rPr lang="en-US" sz="3600" dirty="0" smtClean="0"/>
              <a:t> v </a:t>
            </a:r>
            <a:r>
              <a:rPr lang="en-US" sz="3600" dirty="0" err="1" smtClean="0"/>
              <a:t>intaktných</a:t>
            </a:r>
            <a:r>
              <a:rPr lang="en-US" sz="3600" dirty="0" smtClean="0"/>
              <a:t> </a:t>
            </a:r>
            <a:r>
              <a:rPr lang="en-US" sz="3600" dirty="0" err="1" smtClean="0"/>
              <a:t>bunkách</a:t>
            </a:r>
            <a:r>
              <a:rPr lang="sk-SK" sz="3600" dirty="0" smtClean="0"/>
              <a:t> p</a:t>
            </a:r>
            <a:r>
              <a:rPr lang="en-US" sz="3600" dirty="0" err="1" smtClean="0"/>
              <a:t>omocou</a:t>
            </a:r>
            <a:r>
              <a:rPr lang="en-US" sz="3600" dirty="0" smtClean="0"/>
              <a:t> </a:t>
            </a:r>
            <a:r>
              <a:rPr lang="en-US" sz="3600" dirty="0" err="1" smtClean="0"/>
              <a:t>fluorescenčných</a:t>
            </a:r>
            <a:r>
              <a:rPr lang="en-US" sz="3600" dirty="0" smtClean="0"/>
              <a:t> </a:t>
            </a:r>
            <a:r>
              <a:rPr lang="en-US" sz="3600" dirty="0" err="1" smtClean="0"/>
              <a:t>signálov</a:t>
            </a:r>
            <a:endParaRPr lang="sk-SK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Silvia 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Sokolová</a:t>
            </a:r>
            <a:endParaRPr lang="sk-SK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Školiteľ: RNDr. Katarína </a:t>
            </a:r>
            <a:r>
              <a:rPr lang="sk-SK" dirty="0" err="1" smtClean="0">
                <a:solidFill>
                  <a:schemeClr val="tx2">
                    <a:lumMod val="75000"/>
                  </a:schemeClr>
                </a:solidFill>
              </a:rPr>
              <a:t>Štroffeková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, CSc.</a:t>
            </a:r>
            <a:endParaRPr lang="sk-SK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ok 1" descr="G:\PRACA\BIOPHYSICS\EXPORT\Biophysics_Logo\BIOPHYSICS_Logo_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461" y="5589240"/>
            <a:ext cx="2239963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07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Záver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k-SK" sz="2800" dirty="0" smtClean="0"/>
              <a:t>Prítomnosť Hyp bez ožiarenia a HypPDT  v U87 MG bunkách výrazne ovplyvňujú mitochondriálny membránový potenciál: </a:t>
            </a:r>
          </a:p>
          <a:p>
            <a:pPr lvl="1"/>
            <a:r>
              <a:rPr lang="sk-SK" sz="2600" dirty="0"/>
              <a:t>Hyp bez PDT </a:t>
            </a:r>
            <a:r>
              <a:rPr lang="sk-SK" sz="2600" dirty="0" smtClean="0"/>
              <a:t>spôsobuje hyperpolarizáciu, ktorá narastá </a:t>
            </a:r>
            <a:r>
              <a:rPr lang="sk-SK" sz="2600" dirty="0"/>
              <a:t>s dĺžkou inkubácie buniek U87 MG s </a:t>
            </a:r>
            <a:r>
              <a:rPr lang="sk-SK" sz="2600" dirty="0" smtClean="0"/>
              <a:t>Hyp</a:t>
            </a:r>
          </a:p>
          <a:p>
            <a:pPr lvl="1"/>
            <a:r>
              <a:rPr lang="sk-SK" sz="2600" dirty="0"/>
              <a:t>HypPDT spôsobuje </a:t>
            </a:r>
            <a:r>
              <a:rPr lang="sk-SK" sz="2600" dirty="0" smtClean="0"/>
              <a:t>depolarizáciu </a:t>
            </a:r>
          </a:p>
          <a:p>
            <a:r>
              <a:rPr lang="sk-SK" sz="2800" dirty="0" smtClean="0"/>
              <a:t>Prítomnosť Hyp bez ožiarenia </a:t>
            </a:r>
            <a:r>
              <a:rPr lang="sk-SK" sz="2800" dirty="0"/>
              <a:t>v U87 MG bunkách spôsobuje produkciu superoxidu </a:t>
            </a:r>
            <a:r>
              <a:rPr lang="sk-SK" sz="2800" dirty="0" smtClean="0"/>
              <a:t>v mitochondriách a HypPDT  spôsobuje ďalší nárast superoxidu, čo vyvoláva v bunkách oxidačný </a:t>
            </a:r>
            <a:r>
              <a:rPr lang="sk-SK" sz="2800" dirty="0"/>
              <a:t>stres</a:t>
            </a:r>
            <a:r>
              <a:rPr lang="sk-SK" sz="2800" dirty="0" smtClean="0"/>
              <a:t>.</a:t>
            </a:r>
          </a:p>
          <a:p>
            <a:pPr lvl="0"/>
            <a:r>
              <a:rPr lang="sk-SK" sz="2800" dirty="0"/>
              <a:t>Prítomnosť Hyp bez ožiarenia znižuje metabolizmus buniek U87 MG</a:t>
            </a:r>
            <a:r>
              <a:rPr lang="sk-SK" sz="2800" dirty="0" smtClean="0"/>
              <a:t>.</a:t>
            </a:r>
            <a:endParaRPr lang="sk-SK" sz="2800" dirty="0"/>
          </a:p>
        </p:txBody>
      </p:sp>
      <p:pic>
        <p:nvPicPr>
          <p:cNvPr id="4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2" cstate="print"/>
          <a:srcRect l="4600" t="21603" r="64158" b="19941"/>
          <a:stretch/>
        </p:blipFill>
        <p:spPr bwMode="auto">
          <a:xfrm>
            <a:off x="7956376" y="6343433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861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20000" cy="1143000"/>
          </a:xfrm>
        </p:spPr>
        <p:txBody>
          <a:bodyPr/>
          <a:lstStyle/>
          <a:p>
            <a:r>
              <a:rPr lang="sk-SK" b="1" dirty="0" smtClean="0"/>
              <a:t>Poďakovanie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7620000" cy="2185990"/>
          </a:xfrm>
        </p:spPr>
        <p:txBody>
          <a:bodyPr>
            <a:normAutofit fontScale="47500" lnSpcReduction="20000"/>
          </a:bodyPr>
          <a:lstStyle/>
          <a:p>
            <a:r>
              <a:rPr lang="sk-SK" sz="3800" dirty="0" smtClean="0"/>
              <a:t>Chcela by som sa poďakovať mojej školiteľke RNDr. Kataríne </a:t>
            </a:r>
            <a:r>
              <a:rPr lang="sk-SK" sz="3800" dirty="0" err="1" smtClean="0"/>
              <a:t>Štroffekovej</a:t>
            </a:r>
            <a:r>
              <a:rPr lang="sk-SK" sz="3800" dirty="0" smtClean="0"/>
              <a:t>, CSc. za jej ochotu, pomoc, odborné vedenie a rady pri písaní tejto práce. Ďalej by som sa chcela poďakovať RNDr. Veronike </a:t>
            </a:r>
            <a:r>
              <a:rPr lang="sk-SK" sz="3800" dirty="0" err="1" smtClean="0"/>
              <a:t>Huntošovej</a:t>
            </a:r>
            <a:r>
              <a:rPr lang="sk-SK" sz="3800" dirty="0" smtClean="0"/>
              <a:t>, PhD. za jej pomoc pri analyzovaní výsledkov a Mgr. Lenke Koptašíkovej za jej pomoc pri experimentoch.</a:t>
            </a:r>
          </a:p>
          <a:p>
            <a:endParaRPr lang="sk-SK" sz="3800" dirty="0"/>
          </a:p>
          <a:p>
            <a:r>
              <a:rPr lang="sk-SK" sz="3800" i="1" dirty="0" smtClean="0"/>
              <a:t>Financovanie výskumu umožnili nasledovné agentúry: EU </a:t>
            </a:r>
            <a:r>
              <a:rPr lang="sk-SK" sz="3800" i="1" dirty="0"/>
              <a:t>7FP</a:t>
            </a:r>
            <a:r>
              <a:rPr lang="en-US" sz="3800" i="1" dirty="0"/>
              <a:t> </a:t>
            </a:r>
            <a:r>
              <a:rPr lang="en-US" sz="3800" i="1" dirty="0" smtClean="0"/>
              <a:t>grant</a:t>
            </a:r>
            <a:r>
              <a:rPr lang="sk-SK" sz="3800" i="1" dirty="0" smtClean="0"/>
              <a:t>y</a:t>
            </a:r>
            <a:r>
              <a:rPr lang="en-US" sz="3800" i="1" dirty="0" smtClean="0"/>
              <a:t> </a:t>
            </a:r>
            <a:r>
              <a:rPr lang="en-US" sz="3800" i="1" dirty="0"/>
              <a:t>PIRG06-GA-2009-256580 </a:t>
            </a:r>
            <a:r>
              <a:rPr lang="en-US" sz="3800" i="1" dirty="0" smtClean="0"/>
              <a:t>a </a:t>
            </a:r>
            <a:r>
              <a:rPr lang="sk-SK" sz="3800" i="1" dirty="0"/>
              <a:t>CELIM 316310</a:t>
            </a:r>
            <a:r>
              <a:rPr lang="en-US" sz="3800" i="1" dirty="0"/>
              <a:t>; </a:t>
            </a:r>
            <a:r>
              <a:rPr lang="en-US" sz="3800" i="1" dirty="0" smtClean="0"/>
              <a:t>VEGA </a:t>
            </a:r>
            <a:r>
              <a:rPr lang="en-US" sz="3800" i="1" dirty="0"/>
              <a:t>-1-0111-12</a:t>
            </a:r>
            <a:r>
              <a:rPr lang="sk-SK" sz="3800" i="1" dirty="0"/>
              <a:t>, </a:t>
            </a:r>
            <a:r>
              <a:rPr lang="en-US" sz="3800" i="1" dirty="0"/>
              <a:t>VEGA 1</a:t>
            </a:r>
            <a:r>
              <a:rPr lang="sk-SK" sz="3800" i="1" dirty="0"/>
              <a:t>-</a:t>
            </a:r>
            <a:r>
              <a:rPr lang="en-US" sz="3800" i="1" dirty="0"/>
              <a:t>0425</a:t>
            </a:r>
            <a:r>
              <a:rPr lang="sk-SK" sz="3800" i="1" dirty="0"/>
              <a:t>-</a:t>
            </a:r>
            <a:r>
              <a:rPr lang="en-US" sz="3800" i="1" dirty="0"/>
              <a:t>15 </a:t>
            </a:r>
            <a:r>
              <a:rPr lang="en-US" sz="3800" i="1" dirty="0" smtClean="0"/>
              <a:t>a </a:t>
            </a:r>
            <a:r>
              <a:rPr lang="en-US" sz="3800" dirty="0"/>
              <a:t>VEGA 2</a:t>
            </a:r>
            <a:r>
              <a:rPr lang="sk-SK" sz="3800" dirty="0"/>
              <a:t>-</a:t>
            </a:r>
            <a:r>
              <a:rPr lang="en-US" sz="3800" dirty="0"/>
              <a:t>0110</a:t>
            </a:r>
            <a:r>
              <a:rPr lang="sk-SK" sz="3800" dirty="0"/>
              <a:t>-</a:t>
            </a:r>
            <a:r>
              <a:rPr lang="en-US" sz="3800" dirty="0" smtClean="0"/>
              <a:t>15</a:t>
            </a:r>
            <a:r>
              <a:rPr lang="sk-SK" sz="3800" dirty="0" smtClean="0"/>
              <a:t>; </a:t>
            </a:r>
            <a:r>
              <a:rPr lang="sk-SK" sz="3800" i="1" dirty="0" smtClean="0"/>
              <a:t>a projekty </a:t>
            </a:r>
            <a:r>
              <a:rPr lang="en-US" sz="3800" i="1" dirty="0" smtClean="0"/>
              <a:t>APVV-</a:t>
            </a:r>
            <a:r>
              <a:rPr lang="en-GB" sz="3800" i="1" dirty="0"/>
              <a:t>0134</a:t>
            </a:r>
            <a:r>
              <a:rPr lang="en-US" sz="3800" i="1" dirty="0"/>
              <a:t>-11 </a:t>
            </a:r>
            <a:r>
              <a:rPr lang="en-US" sz="3800" i="1" dirty="0" smtClean="0"/>
              <a:t>a </a:t>
            </a:r>
            <a:r>
              <a:rPr lang="en-GB" sz="3800" i="1" dirty="0"/>
              <a:t>APVV-0242-11.</a:t>
            </a:r>
            <a:endParaRPr lang="en-US" sz="3800" dirty="0"/>
          </a:p>
          <a:p>
            <a:endParaRPr lang="sk-SK" dirty="0"/>
          </a:p>
        </p:txBody>
      </p:sp>
      <p:pic>
        <p:nvPicPr>
          <p:cNvPr id="4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2" cstate="print"/>
          <a:srcRect l="4600" t="21603" r="64158" b="19941"/>
          <a:stretch/>
        </p:blipFill>
        <p:spPr bwMode="auto">
          <a:xfrm>
            <a:off x="7956376" y="6343433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212976"/>
            <a:ext cx="76200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6728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smtClean="0">
                <a:latin typeface="Calibri" pitchFamily="34" charset="0"/>
              </a:rPr>
              <a:t>Circuits of protonmotive force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09938"/>
            <a:ext cx="5400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2575"/>
            <a:ext cx="25876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517650"/>
            <a:ext cx="2976563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682625" y="5562600"/>
            <a:ext cx="3786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600" b="1">
                <a:latin typeface="Calibri" pitchFamily="34" charset="0"/>
              </a:rPr>
              <a:t>p</a:t>
            </a:r>
            <a:r>
              <a:rPr lang="en-US" altLang="sk-SK" sz="1600" b="1">
                <a:latin typeface="Calibri" pitchFamily="34" charset="0"/>
              </a:rPr>
              <a:t>mf</a:t>
            </a:r>
            <a:r>
              <a:rPr lang="sk-SK" altLang="sk-SK" sz="1600" b="1">
                <a:latin typeface="Calibri" pitchFamily="34" charset="0"/>
              </a:rPr>
              <a:t> = </a:t>
            </a:r>
            <a:r>
              <a:rPr lang="sk-SK" altLang="sk-SK" sz="1600" b="1" i="1">
                <a:latin typeface="Symbol" pitchFamily="18" charset="2"/>
              </a:rPr>
              <a:t>D </a:t>
            </a:r>
            <a:r>
              <a:rPr lang="sk-SK" altLang="sk-SK" sz="1600" b="1" i="1">
                <a:latin typeface="Calibri" pitchFamily="34" charset="0"/>
              </a:rPr>
              <a:t>p</a:t>
            </a:r>
            <a:r>
              <a:rPr lang="en-US" altLang="sk-SK" sz="1600" b="1">
                <a:latin typeface="Calibri" pitchFamily="34" charset="0"/>
              </a:rPr>
              <a:t> = </a:t>
            </a:r>
            <a:r>
              <a:rPr lang="en-US" altLang="sk-SK" sz="1600" b="1" i="1">
                <a:latin typeface="Calibri" pitchFamily="34" charset="0"/>
              </a:rPr>
              <a:t>ψ</a:t>
            </a:r>
            <a:r>
              <a:rPr lang="en-US" altLang="sk-SK" sz="1600" b="1" i="1" baseline="-25000">
                <a:latin typeface="Calibri" pitchFamily="34" charset="0"/>
              </a:rPr>
              <a:t>m</a:t>
            </a:r>
            <a:r>
              <a:rPr lang="en-US" altLang="sk-SK" sz="1600" b="1" i="1">
                <a:latin typeface="Calibri" pitchFamily="34" charset="0"/>
              </a:rPr>
              <a:t> − 61.5 log10 pH, </a:t>
            </a:r>
            <a:endParaRPr lang="sk-SK" altLang="sk-SK" sz="1600" b="1" i="1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600" b="1" i="1">
              <a:latin typeface="Calibri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600" b="1" i="1">
                <a:latin typeface="Calibri" pitchFamily="34" charset="0"/>
              </a:rPr>
              <a:t>where  Ψ</a:t>
            </a:r>
            <a:r>
              <a:rPr lang="en-US" altLang="sk-SK" sz="1600" b="1" i="1" baseline="-25000">
                <a:latin typeface="Calibri" pitchFamily="34" charset="0"/>
              </a:rPr>
              <a:t>m</a:t>
            </a:r>
            <a:r>
              <a:rPr lang="en-US" altLang="sk-SK" sz="1600" b="1" i="1">
                <a:latin typeface="Calibri" pitchFamily="34" charset="0"/>
              </a:rPr>
              <a:t> = 61.5 log10 [C</a:t>
            </a:r>
            <a:r>
              <a:rPr lang="en-US" altLang="sk-SK" sz="1600" b="1" i="1" baseline="30000">
                <a:latin typeface="Calibri" pitchFamily="34" charset="0"/>
              </a:rPr>
              <a:t>+</a:t>
            </a:r>
            <a:r>
              <a:rPr lang="en-US" altLang="sk-SK" sz="1600" b="1" i="1" baseline="-25000">
                <a:latin typeface="Calibri" pitchFamily="34" charset="0"/>
              </a:rPr>
              <a:t>in</a:t>
            </a:r>
            <a:r>
              <a:rPr lang="en-US" altLang="sk-SK" sz="1600" b="1" i="1">
                <a:latin typeface="Calibri" pitchFamily="34" charset="0"/>
              </a:rPr>
              <a:t>]/ [C</a:t>
            </a:r>
            <a:r>
              <a:rPr lang="en-US" altLang="sk-SK" sz="1600" b="1" i="1" baseline="30000">
                <a:latin typeface="Calibri" pitchFamily="34" charset="0"/>
              </a:rPr>
              <a:t>+</a:t>
            </a:r>
            <a:r>
              <a:rPr lang="en-US" altLang="sk-SK" sz="1600" b="1" i="1" baseline="-25000">
                <a:latin typeface="Calibri" pitchFamily="34" charset="0"/>
              </a:rPr>
              <a:t>out</a:t>
            </a:r>
            <a:r>
              <a:rPr lang="en-US" altLang="sk-SK" sz="1600" b="1" i="1">
                <a:latin typeface="Calibri" pitchFamily="34" charset="0"/>
              </a:rPr>
              <a:t>]</a:t>
            </a:r>
            <a:endParaRPr lang="en-US" altLang="sk-SK" sz="1600" b="1">
              <a:latin typeface="Calibri" pitchFamily="34" charset="0"/>
            </a:endParaRP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4468813" y="5105400"/>
            <a:ext cx="45989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400" b="1" u="sng">
                <a:latin typeface="Calibri" pitchFamily="34" charset="0"/>
              </a:rPr>
              <a:t>Analogy to electrical circuit obeying  the Ohm law I=V/R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400" i="1" u="sng">
                <a:solidFill>
                  <a:srgbClr val="008040"/>
                </a:solidFill>
                <a:latin typeface="Calibri" pitchFamily="34" charset="0"/>
              </a:rPr>
              <a:t>Open circuit </a:t>
            </a:r>
            <a:r>
              <a:rPr lang="sk-SK" altLang="sk-SK" sz="1400">
                <a:latin typeface="Calibri" pitchFamily="34" charset="0"/>
              </a:rPr>
              <a:t>= no respiration, zero current, potential is maximal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400" i="1" u="sng">
                <a:solidFill>
                  <a:srgbClr val="008040"/>
                </a:solidFill>
                <a:latin typeface="Calibri" pitchFamily="34" charset="0"/>
              </a:rPr>
              <a:t>Closed circuit </a:t>
            </a:r>
            <a:r>
              <a:rPr lang="sk-SK" altLang="sk-SK" sz="1400">
                <a:latin typeface="Calibri" pitchFamily="34" charset="0"/>
              </a:rPr>
              <a:t>= respiration, current flows, potential decreases and ATP is synthesised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400" i="1" u="sng">
                <a:solidFill>
                  <a:srgbClr val="008040"/>
                </a:solidFill>
                <a:latin typeface="Calibri" pitchFamily="34" charset="0"/>
              </a:rPr>
              <a:t>Short circuit </a:t>
            </a:r>
            <a:r>
              <a:rPr lang="sk-SK" altLang="sk-SK" sz="1400">
                <a:latin typeface="Calibri" pitchFamily="34" charset="0"/>
              </a:rPr>
              <a:t>= addition of protonofore, potential is low, respiration high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9213" y="6596063"/>
            <a:ext cx="4419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100">
                <a:latin typeface="Calibri" pitchFamily="34" charset="0"/>
              </a:rPr>
              <a:t>Nicholls D.G. and S.J. Ferguson: Bioenergetics 4, Academic Press 2013</a:t>
            </a:r>
            <a:r>
              <a:rPr lang="en-US" altLang="sk-SK" sz="1100">
                <a:latin typeface="Calibri" pitchFamily="34" charset="0"/>
              </a:rPr>
              <a:t>    </a:t>
            </a:r>
            <a:endParaRPr lang="sk-SK" altLang="sk-SK" sz="110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90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Motivácia a ciele práce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4246762" cy="25877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sk-SK" dirty="0" err="1" smtClean="0"/>
              <a:t>Fotodynamická</a:t>
            </a:r>
            <a:r>
              <a:rPr lang="sk-SK" dirty="0" smtClean="0"/>
              <a:t> terapia (PDT) je alternatívnou metódou liečby ťažko zvládnuteľných typov rakoviny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sk-SK" dirty="0" smtClean="0"/>
              <a:t>je veľmi dôležité poznať účinky komponentov, hlavne fotosenzibilizátorov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sk-SK" dirty="0" smtClean="0"/>
              <a:t>oxidačný stres spôsobený </a:t>
            </a:r>
            <a:r>
              <a:rPr lang="sk-SK" dirty="0" smtClean="0"/>
              <a:t> prostredníctvom PDT </a:t>
            </a:r>
            <a:r>
              <a:rPr lang="sk-SK" dirty="0" smtClean="0"/>
              <a:t>bol predmetom </a:t>
            </a:r>
            <a:r>
              <a:rPr lang="sk-SK" dirty="0" smtClean="0"/>
              <a:t>nášho </a:t>
            </a:r>
            <a:r>
              <a:rPr lang="sk-SK" dirty="0" smtClean="0"/>
              <a:t>záujmu</a:t>
            </a:r>
            <a:endParaRPr lang="sk-SK" dirty="0" smtClean="0"/>
          </a:p>
          <a:p>
            <a:pPr>
              <a:spcAft>
                <a:spcPts val="400"/>
              </a:spcAft>
            </a:pPr>
            <a:endParaRPr lang="sk-SK" sz="2400" dirty="0" smtClean="0"/>
          </a:p>
          <a:p>
            <a:pPr>
              <a:spcAft>
                <a:spcPts val="400"/>
              </a:spcAft>
            </a:pPr>
            <a:endParaRPr lang="en-US" dirty="0"/>
          </a:p>
        </p:txBody>
      </p:sp>
      <p:pic>
        <p:nvPicPr>
          <p:cNvPr id="4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2" cstate="print"/>
          <a:srcRect l="4600" t="21603" r="64158" b="19941"/>
          <a:stretch/>
        </p:blipFill>
        <p:spPr bwMode="auto">
          <a:xfrm>
            <a:off x="7926845" y="6286520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628800"/>
            <a:ext cx="378621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739" y="3284984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050990"/>
            <a:ext cx="6984776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sk-SK" dirty="0" smtClean="0"/>
              <a:t>Ciele práce: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S</a:t>
            </a:r>
            <a:r>
              <a:rPr lang="en-US" dirty="0" err="1"/>
              <a:t>ledovanie</a:t>
            </a:r>
            <a:r>
              <a:rPr lang="en-US" dirty="0"/>
              <a:t> </a:t>
            </a:r>
            <a:r>
              <a:rPr lang="en-US" dirty="0" err="1"/>
              <a:t>fyziologických</a:t>
            </a:r>
            <a:r>
              <a:rPr lang="en-US" dirty="0"/>
              <a:t> </a:t>
            </a:r>
            <a:r>
              <a:rPr lang="en-US" dirty="0" err="1"/>
              <a:t>procesov</a:t>
            </a:r>
            <a:r>
              <a:rPr lang="en-US" dirty="0"/>
              <a:t> a 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kontrolných</a:t>
            </a:r>
            <a:r>
              <a:rPr lang="en-US" dirty="0"/>
              <a:t> </a:t>
            </a:r>
            <a:r>
              <a:rPr lang="en-US" dirty="0" err="1"/>
              <a:t>mechanizmov</a:t>
            </a:r>
            <a:r>
              <a:rPr lang="en-US" dirty="0"/>
              <a:t> </a:t>
            </a:r>
            <a:r>
              <a:rPr lang="en-US" dirty="0" err="1"/>
              <a:t>programovanej</a:t>
            </a:r>
            <a:r>
              <a:rPr lang="en-US" dirty="0"/>
              <a:t> </a:t>
            </a:r>
            <a:r>
              <a:rPr lang="en-US" dirty="0" err="1"/>
              <a:t>bunkovej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(apoptózy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endParaRPr lang="sk-SK" dirty="0"/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/>
              <a:t>Pozorovanie mitochondriálnej dynamiky a potenciálu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Vzťah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 </a:t>
            </a:r>
            <a:r>
              <a:rPr lang="en-US" dirty="0" err="1"/>
              <a:t>morfológiou</a:t>
            </a:r>
            <a:r>
              <a:rPr lang="en-US" dirty="0"/>
              <a:t> a </a:t>
            </a:r>
            <a:r>
              <a:rPr lang="en-US" dirty="0" err="1"/>
              <a:t>funkciou</a:t>
            </a:r>
            <a:r>
              <a:rPr lang="en-US" dirty="0"/>
              <a:t> </a:t>
            </a:r>
            <a:r>
              <a:rPr lang="en-US" dirty="0" err="1" smtClean="0"/>
              <a:t>mitochondrií</a:t>
            </a:r>
            <a:endParaRPr lang="en-US" dirty="0"/>
          </a:p>
        </p:txBody>
      </p:sp>
      <p:pic>
        <p:nvPicPr>
          <p:cNvPr id="8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2" cstate="print"/>
          <a:srcRect l="4600" t="21603" r="64158" b="19941"/>
          <a:stretch/>
        </p:blipFill>
        <p:spPr bwMode="auto">
          <a:xfrm>
            <a:off x="23906" y="6357958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913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Metodika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258072" cy="1678494"/>
          </a:xfrm>
        </p:spPr>
        <p:txBody>
          <a:bodyPr>
            <a:normAutofit/>
          </a:bodyPr>
          <a:lstStyle/>
          <a:p>
            <a:r>
              <a:rPr lang="sk-SK" sz="2400" dirty="0" smtClean="0"/>
              <a:t>Fluorescenčná konfokálna mikroskopia</a:t>
            </a:r>
          </a:p>
          <a:p>
            <a:pPr lvl="1"/>
            <a:r>
              <a:rPr lang="sk-SK" dirty="0" err="1" smtClean="0"/>
              <a:t>Rhodamín</a:t>
            </a:r>
            <a:r>
              <a:rPr lang="sk-SK" dirty="0" smtClean="0"/>
              <a:t> 123</a:t>
            </a:r>
          </a:p>
          <a:p>
            <a:pPr lvl="1"/>
            <a:r>
              <a:rPr lang="sk-SK" dirty="0" err="1" smtClean="0"/>
              <a:t>MitoSOX</a:t>
            </a:r>
            <a:r>
              <a:rPr lang="sk-SK" dirty="0" smtClean="0"/>
              <a:t> </a:t>
            </a:r>
            <a:r>
              <a:rPr lang="sk-SK" dirty="0" err="1" smtClean="0"/>
              <a:t>Red</a:t>
            </a:r>
            <a:endParaRPr lang="en-US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71472" y="4429132"/>
            <a:ext cx="7505728" cy="169734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Sledovanie metabolických procesov pomocou platničkového respirometra</a:t>
            </a:r>
            <a:endParaRPr lang="sk-SK" sz="2400" dirty="0"/>
          </a:p>
        </p:txBody>
      </p:sp>
      <p:pic>
        <p:nvPicPr>
          <p:cNvPr id="4" name="Obrázok 3" descr="metodik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3000372"/>
            <a:ext cx="6429420" cy="1285884"/>
          </a:xfrm>
          <a:prstGeom prst="rect">
            <a:avLst/>
          </a:prstGeom>
        </p:spPr>
      </p:pic>
      <p:pic>
        <p:nvPicPr>
          <p:cNvPr id="7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3" cstate="print"/>
          <a:srcRect l="4600" t="21603" r="64158" b="19941"/>
          <a:stretch/>
        </p:blipFill>
        <p:spPr bwMode="auto">
          <a:xfrm>
            <a:off x="23906" y="6357958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065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620000" cy="1143000"/>
          </a:xfrm>
        </p:spPr>
        <p:txBody>
          <a:bodyPr/>
          <a:lstStyle/>
          <a:p>
            <a:pPr algn="ctr"/>
            <a:r>
              <a:rPr lang="sk-SK" sz="3600" dirty="0" smtClean="0"/>
              <a:t>Zmeny v mitochondriálnom </a:t>
            </a:r>
            <a:r>
              <a:rPr lang="sk-SK" sz="3600" dirty="0" err="1" smtClean="0"/>
              <a:t>potenciále</a:t>
            </a:r>
            <a:r>
              <a:rPr lang="cs-CZ" b="1" dirty="0"/>
              <a:t/>
            </a:r>
            <a:br>
              <a:rPr lang="cs-CZ" b="1" dirty="0"/>
            </a:br>
            <a:endParaRPr lang="sk-SK" dirty="0"/>
          </a:p>
        </p:txBody>
      </p:sp>
      <p:pic>
        <p:nvPicPr>
          <p:cNvPr id="4" name="Obrázok 3" descr="rho porovnani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6929486" cy="1643074"/>
          </a:xfrm>
          <a:prstGeom prst="rect">
            <a:avLst/>
          </a:prstGeom>
        </p:spPr>
      </p:pic>
      <p:pic>
        <p:nvPicPr>
          <p:cNvPr id="5" name="Zástupný symbol obsahu 3" descr="memb pot aj s zoom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43182"/>
            <a:ext cx="8429652" cy="4214818"/>
          </a:xfrm>
          <a:prstGeom prst="rect">
            <a:avLst/>
          </a:prstGeom>
        </p:spPr>
      </p:pic>
      <p:pic>
        <p:nvPicPr>
          <p:cNvPr id="6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4" cstate="print"/>
          <a:srcRect l="4600" t="21603" r="64158" b="19941"/>
          <a:stretch/>
        </p:blipFill>
        <p:spPr bwMode="auto">
          <a:xfrm>
            <a:off x="21502" y="6371426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40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3600" b="1" dirty="0" smtClean="0"/>
              <a:t>Membránový potenciál</a:t>
            </a:r>
            <a:endParaRPr lang="sk-SK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00600"/>
          </a:xfrm>
        </p:spPr>
        <p:txBody>
          <a:bodyPr/>
          <a:lstStyle/>
          <a:p>
            <a:pPr marL="182880" lvl="1" indent="0">
              <a:lnSpc>
                <a:spcPct val="160000"/>
              </a:lnSpc>
              <a:spcBef>
                <a:spcPts val="0"/>
              </a:spcBef>
            </a:pPr>
            <a:r>
              <a:rPr lang="sk-SK" dirty="0"/>
              <a:t> </a:t>
            </a:r>
          </a:p>
        </p:txBody>
      </p:sp>
      <p:pic>
        <p:nvPicPr>
          <p:cNvPr id="8" name="Obrázok 7" descr="memb pot s zoom por hyp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7715304" cy="4643470"/>
          </a:xfrm>
          <a:prstGeom prst="rect">
            <a:avLst/>
          </a:prstGeom>
        </p:spPr>
      </p:pic>
      <p:pic>
        <p:nvPicPr>
          <p:cNvPr id="5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3" cstate="print"/>
          <a:srcRect l="4600" t="21603" r="64158" b="19941"/>
          <a:stretch/>
        </p:blipFill>
        <p:spPr bwMode="auto">
          <a:xfrm>
            <a:off x="21502" y="6371426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43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620000" cy="1143000"/>
          </a:xfrm>
        </p:spPr>
        <p:txBody>
          <a:bodyPr/>
          <a:lstStyle/>
          <a:p>
            <a:pPr algn="ctr"/>
            <a:r>
              <a:rPr lang="sk-SK" dirty="0" smtClean="0"/>
              <a:t>Detekcia oxidačného stresu</a:t>
            </a:r>
            <a:endParaRPr lang="sk-SK" dirty="0"/>
          </a:p>
        </p:txBody>
      </p:sp>
      <p:pic>
        <p:nvPicPr>
          <p:cNvPr id="6" name="Obrázok 5" descr="msr oprav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6643734" cy="1714512"/>
          </a:xfrm>
          <a:prstGeom prst="rect">
            <a:avLst/>
          </a:prstGeom>
        </p:spPr>
      </p:pic>
      <p:pic>
        <p:nvPicPr>
          <p:cNvPr id="5" name="Zástupný symbol obsahu 4" descr="ox stres s zoom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786058"/>
            <a:ext cx="8429652" cy="4071942"/>
          </a:xfrm>
          <a:prstGeom prst="rect">
            <a:avLst/>
          </a:prstGeom>
        </p:spPr>
      </p:pic>
      <p:pic>
        <p:nvPicPr>
          <p:cNvPr id="7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4" cstate="print"/>
          <a:srcRect l="4600" t="21603" r="64158" b="19941"/>
          <a:stretch/>
        </p:blipFill>
        <p:spPr bwMode="auto">
          <a:xfrm>
            <a:off x="21502" y="6371426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86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sk-SK" dirty="0" err="1" smtClean="0"/>
              <a:t>SeahorseBioscience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4857752" cy="1928826"/>
          </a:xfrm>
        </p:spPr>
        <p:txBody>
          <a:bodyPr>
            <a:normAutofit/>
          </a:bodyPr>
          <a:lstStyle/>
          <a:p>
            <a:r>
              <a:rPr lang="sk-SK" sz="1800" dirty="0" smtClean="0"/>
              <a:t>OCR - rýchlosť spotreby kyslíka</a:t>
            </a:r>
          </a:p>
          <a:p>
            <a:r>
              <a:rPr lang="sk-SK" sz="1800" dirty="0" smtClean="0"/>
              <a:t>ECAR - rýchlosť </a:t>
            </a:r>
            <a:r>
              <a:rPr lang="sk-SK" sz="1800" dirty="0" err="1" smtClean="0"/>
              <a:t>extracelulárnej</a:t>
            </a:r>
            <a:r>
              <a:rPr lang="sk-SK" sz="1800" dirty="0" smtClean="0"/>
              <a:t> </a:t>
            </a:r>
            <a:r>
              <a:rPr lang="sk-SK" sz="1800" dirty="0" err="1" smtClean="0"/>
              <a:t>acidifikácie</a:t>
            </a:r>
            <a:r>
              <a:rPr lang="sk-SK" sz="1800" dirty="0" smtClean="0"/>
              <a:t>	</a:t>
            </a:r>
            <a:endParaRPr lang="sk-SK" sz="1800" dirty="0"/>
          </a:p>
        </p:txBody>
      </p:sp>
      <p:pic>
        <p:nvPicPr>
          <p:cNvPr id="9" name="Obrázok 8" descr="prez. prah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7500990" cy="4886639"/>
          </a:xfrm>
          <a:prstGeom prst="rect">
            <a:avLst/>
          </a:prstGeom>
        </p:spPr>
      </p:pic>
      <p:pic>
        <p:nvPicPr>
          <p:cNvPr id="8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3" cstate="print"/>
          <a:srcRect l="4600" t="21603" r="64158" b="19941"/>
          <a:stretch/>
        </p:blipFill>
        <p:spPr bwMode="auto">
          <a:xfrm>
            <a:off x="23906" y="6357958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14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SeahorseBioscience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8431"/>
            <a:ext cx="4000528" cy="342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68542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4" cstate="print"/>
          <a:srcRect l="4600" t="21603" r="64158" b="19941"/>
          <a:stretch/>
        </p:blipFill>
        <p:spPr bwMode="auto">
          <a:xfrm>
            <a:off x="23906" y="6357958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2133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282" y="0"/>
            <a:ext cx="7620000" cy="1143000"/>
          </a:xfrm>
        </p:spPr>
        <p:txBody>
          <a:bodyPr/>
          <a:lstStyle/>
          <a:p>
            <a:r>
              <a:rPr lang="sk-SK" dirty="0" err="1" smtClean="0"/>
              <a:t>SeahorseBioscience</a:t>
            </a:r>
            <a:endParaRPr lang="sk-SK" dirty="0"/>
          </a:p>
        </p:txBody>
      </p:sp>
      <p:pic>
        <p:nvPicPr>
          <p:cNvPr id="10" name="Zástupný symbol obsahu 9" descr="glyk-oxpho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1142983"/>
            <a:ext cx="4429156" cy="1803433"/>
          </a:xfrm>
        </p:spPr>
      </p:pic>
      <p:pic>
        <p:nvPicPr>
          <p:cNvPr id="9" name="Obrázok 8" descr="ocr vs ecar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951012"/>
            <a:ext cx="3857652" cy="3143272"/>
          </a:xfrm>
          <a:prstGeom prst="rect">
            <a:avLst/>
          </a:prstGeom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="" xmlns:p14="http://schemas.microsoft.com/office/powerpoint/2010/main" val="3981150416"/>
              </p:ext>
            </p:extLst>
          </p:nvPr>
        </p:nvGraphicFramePr>
        <p:xfrm>
          <a:off x="0" y="4149080"/>
          <a:ext cx="4387205" cy="268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0975" y="3309938"/>
            <a:ext cx="1162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BlokTextu 10"/>
          <p:cNvSpPr txBox="1"/>
          <p:nvPr/>
        </p:nvSpPr>
        <p:spPr>
          <a:xfrm>
            <a:off x="3929058" y="3000372"/>
            <a:ext cx="4000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smtClean="0"/>
              <a:t>Prevzaté a upravené z KRAMER 2014</a:t>
            </a:r>
            <a:endParaRPr lang="sk-SK" sz="1200" dirty="0"/>
          </a:p>
        </p:txBody>
      </p:sp>
      <p:pic>
        <p:nvPicPr>
          <p:cNvPr id="12" name="Obrázok 1" descr="G:\PRACA\BIOPHYSICS\EXPORT\Biophysics_Logo\BIOPHYSICS_Logo_EN.png"/>
          <p:cNvPicPr>
            <a:picLocks noChangeAspect="1" noChangeArrowheads="1"/>
          </p:cNvPicPr>
          <p:nvPr/>
        </p:nvPicPr>
        <p:blipFill rotWithShape="1">
          <a:blip r:embed="rId7" cstate="print"/>
          <a:srcRect l="4600" t="21603" r="64158" b="19941"/>
          <a:stretch/>
        </p:blipFill>
        <p:spPr bwMode="auto">
          <a:xfrm>
            <a:off x="7930958" y="6343433"/>
            <a:ext cx="476128" cy="46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355976" y="4369092"/>
            <a:ext cx="4064187" cy="1652196"/>
            <a:chOff x="4222563" y="4440520"/>
            <a:chExt cx="4064187" cy="16521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475" r="2632"/>
            <a:stretch/>
          </p:blipFill>
          <p:spPr bwMode="auto">
            <a:xfrm>
              <a:off x="4222563" y="4440520"/>
              <a:ext cx="4064187" cy="1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253792" y="5877272"/>
              <a:ext cx="391523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L. </a:t>
              </a:r>
              <a:r>
                <a:rPr lang="en-US" sz="800" dirty="0" err="1"/>
                <a:t>Dzurová</a:t>
              </a:r>
              <a:r>
                <a:rPr lang="en-US" sz="800" dirty="0"/>
                <a:t> et al. </a:t>
              </a:r>
              <a:r>
                <a:rPr lang="sk-SK" sz="800" dirty="0" smtClean="0"/>
                <a:t> </a:t>
              </a:r>
              <a:r>
                <a:rPr lang="en-US" sz="800" dirty="0" err="1" smtClean="0"/>
                <a:t>Photodiagnosis</a:t>
              </a:r>
              <a:r>
                <a:rPr lang="en-US" sz="800" dirty="0" smtClean="0"/>
                <a:t> </a:t>
              </a:r>
              <a:r>
                <a:rPr lang="en-US" sz="800" dirty="0"/>
                <a:t>and Photodynamic Therapy (2014) </a:t>
              </a:r>
              <a:r>
                <a:rPr lang="en-US" sz="800" b="1" dirty="0"/>
                <a:t>11</a:t>
              </a:r>
              <a:r>
                <a:rPr lang="en-US" sz="800" dirty="0"/>
                <a:t>, 213—226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999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1766</TotalTime>
  <Words>233</Words>
  <Application>Microsoft Office PowerPoint</Application>
  <PresentationFormat>Prezentácia na obrazovke (4:3)</PresentationFormat>
  <Paragraphs>49</Paragraphs>
  <Slides>13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Adjacency</vt:lpstr>
      <vt:lpstr>Štúdium metabolizmu a dysfunkcie mitochondrií v intaktných bunkách pomocou fluorescenčných signálov</vt:lpstr>
      <vt:lpstr>Motivácia a ciele práce</vt:lpstr>
      <vt:lpstr>Metodika</vt:lpstr>
      <vt:lpstr>Zmeny v mitochondriálnom potenciále </vt:lpstr>
      <vt:lpstr>Membránový potenciál</vt:lpstr>
      <vt:lpstr>Detekcia oxidačného stresu</vt:lpstr>
      <vt:lpstr>SeahorseBioscience</vt:lpstr>
      <vt:lpstr>SeahorseBioscience</vt:lpstr>
      <vt:lpstr>SeahorseBioscience</vt:lpstr>
      <vt:lpstr>Záver</vt:lpstr>
      <vt:lpstr>Poďakovanie</vt:lpstr>
      <vt:lpstr>Ďakujem za pozornosť</vt:lpstr>
      <vt:lpstr>Circuits of protonmotive force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Štúdium morfologickej dynamiky, metabolizmu a dysfunkcie mitochondrií v intaktných bunkách v podmienkach bunkového stresu vyvolaného rôznymi stimulmi</dc:title>
  <dc:creator>Sisa</dc:creator>
  <cp:lastModifiedBy>Sisa</cp:lastModifiedBy>
  <cp:revision>67</cp:revision>
  <dcterms:created xsi:type="dcterms:W3CDTF">2015-05-03T13:04:27Z</dcterms:created>
  <dcterms:modified xsi:type="dcterms:W3CDTF">2016-05-23T19:15:58Z</dcterms:modified>
</cp:coreProperties>
</file>