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8" r:id="rId3"/>
    <p:sldId id="300" r:id="rId4"/>
    <p:sldId id="280" r:id="rId5"/>
    <p:sldId id="285" r:id="rId6"/>
    <p:sldId id="289" r:id="rId7"/>
    <p:sldId id="281" r:id="rId8"/>
    <p:sldId id="282" r:id="rId9"/>
    <p:sldId id="283" r:id="rId10"/>
    <p:sldId id="290" r:id="rId11"/>
    <p:sldId id="291" r:id="rId12"/>
    <p:sldId id="288" r:id="rId13"/>
    <p:sldId id="287" r:id="rId14"/>
    <p:sldId id="292" r:id="rId15"/>
    <p:sldId id="293" r:id="rId16"/>
    <p:sldId id="284" r:id="rId17"/>
    <p:sldId id="301" r:id="rId18"/>
    <p:sldId id="279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 varScale="1">
        <p:scale>
          <a:sx n="111" d="100"/>
          <a:sy n="111" d="100"/>
        </p:scale>
        <p:origin x="178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_D\Kitikova\article\70_Co&amp;Seawater\fd%20Co-60_3.04.2017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F:\67_Sr85%20&amp;%20Seawater\&#1057;&#1086;&#1088;&#1073;&#1077;&#1085;&#1090;&#1099;%20&#1060;&#1044;%20&#1087;&#1086;&#1083;&#1085;&#1099;&#1081;%20&#1092;&#1072;&#1081;&#1083;%2003.02.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_D\Kitikova\article\70_Co&amp;Seawater\fd%20Co-60_3.04.201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_D\Kitikova\article\70_Co&amp;Seawater\fd%20Co-60_3.04.201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67_Sr85%20&amp;%20Seawater\&#1057;&#1086;&#1088;&#1073;&#1077;&#1085;&#1090;&#1099;%20&#1060;&#1044;%20&#1087;&#1086;&#1083;&#1085;&#1099;&#1081;%20&#1092;&#1072;&#1081;&#1083;%2003.02.2017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67_Sr85%20&amp;%20Seawater\&#1057;&#1086;&#1088;&#1073;&#1077;&#1085;&#1090;&#1099;%20&#1060;&#1044;%20&#1087;&#1086;&#1083;&#1085;&#1099;&#1081;%20&#1092;&#1072;&#1081;&#1083;%2003.02.2017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2;&#1086;&#1080;%20&#1076;&#1086;&#1082;&#1091;&#1084;&#1077;&#1085;&#1090;&#1099;_D\Kitikova\article\67_Sr85%20&amp;%20Seawater\&#1057;&#1086;&#1088;&#1073;&#1077;&#1085;&#1090;&#1099;%20&#1060;&#1044;%20&#1087;&#1086;&#1083;&#1085;&#1099;&#1081;%20&#1092;&#1072;&#1081;&#1083;%2003.02.2017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2;&#1086;&#1080;%20&#1076;&#1086;&#1082;&#1091;&#1084;&#1077;&#1085;&#1090;&#1099;_D\Kitikova\article\67_Sr85%20&amp;%20Seawater\&#1057;&#1086;&#1088;&#1073;&#1077;&#1085;&#1090;&#1099;%20&#1060;&#1044;%20&#1087;&#1086;&#1083;&#1085;&#1099;&#1081;%20&#1092;&#1072;&#1081;&#1083;%2003.02.2017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&#1052;&#1086;&#1080;%20&#1076;&#1086;&#1082;&#1091;&#1084;&#1077;&#1085;&#1090;&#1099;_D\Kitikova\article\67_Sr85%20&amp;%20Seawater\&#1057;&#1086;&#1088;&#1073;&#1077;&#1085;&#1090;&#1099;%20&#1060;&#1044;%20&#1087;&#1086;&#1083;&#1085;&#1099;&#1081;%20&#1092;&#1072;&#1081;&#1083;%2003.02.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en-US" sz="1400" b="0">
                <a:latin typeface="Times New Roman" pitchFamily="18" charset="0"/>
                <a:cs typeface="Times New Roman" pitchFamily="18" charset="0"/>
              </a:rPr>
              <a:t>(a)</a:t>
            </a:r>
          </a:p>
        </c:rich>
      </c:tx>
      <c:layout>
        <c:manualLayout>
          <c:xMode val="edge"/>
          <c:yMode val="edge"/>
          <c:x val="2.3244448738386228E-2"/>
          <c:y val="3.24073096761028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508021390374332"/>
          <c:y val="7.6389147912421032E-2"/>
          <c:w val="0.79946524064171121"/>
          <c:h val="0.74238251509582553"/>
        </c:manualLayout>
      </c:layout>
      <c:scatterChart>
        <c:scatterStyle val="smoothMarker"/>
        <c:varyColors val="0"/>
        <c:ser>
          <c:idx val="0"/>
          <c:order val="0"/>
          <c:tx>
            <c:v>PD-1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circle"/>
            <c:size val="6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солесодержаниеGraph!$A$60:$A$64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'[fd Co-60_3.04.2017.xls]солесодержаниеGraph'!$P$5,'[fd Co-60_3.04.2017.xls]солесодержаниеGraph'!$P$17,'[fd Co-60_3.04.2017.xls]солесодержаниеGraph'!$P$29,'[fd Co-60_3.04.2017.xls]солесодержаниеGraph'!$P$41,'[fd Co-60_3.04.2017.xls]солесодержаниеGraph'!$P$53</c:f>
              <c:numCache>
                <c:formatCode>0.0</c:formatCode>
                <c:ptCount val="5"/>
                <c:pt idx="0">
                  <c:v>3.1988111431088737</c:v>
                </c:pt>
                <c:pt idx="1">
                  <c:v>2.6698662785937346</c:v>
                </c:pt>
                <c:pt idx="2">
                  <c:v>2.1389693470959488</c:v>
                </c:pt>
                <c:pt idx="3">
                  <c:v>1.8460906498946514</c:v>
                </c:pt>
                <c:pt idx="4">
                  <c:v>1.760718125461822</c:v>
                </c:pt>
              </c:numCache>
            </c:numRef>
          </c:yVal>
          <c:smooth val="1"/>
        </c:ser>
        <c:ser>
          <c:idx val="1"/>
          <c:order val="1"/>
          <c:tx>
            <c:v>PD-2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triangle"/>
            <c:size val="6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солесодержаниеGraph!$A$60:$A$64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'[fd Co-60_3.04.2017.xls]солесодержаниеGraph'!$P$7,'[fd Co-60_3.04.2017.xls]солесодержаниеGraph'!$P$19,'[fd Co-60_3.04.2017.xls]солесодержаниеGraph'!$P$31,'[fd Co-60_3.04.2017.xls]солесодержаниеGraph'!$P$43,'[fd Co-60_3.04.2017.xls]солесодержаниеGraph'!$P$55</c:f>
              <c:numCache>
                <c:formatCode>0.0</c:formatCode>
                <c:ptCount val="5"/>
                <c:pt idx="0">
                  <c:v>4.3866578337663</c:v>
                </c:pt>
                <c:pt idx="1">
                  <c:v>4.0338106881718439</c:v>
                </c:pt>
                <c:pt idx="2">
                  <c:v>3.7817424087527449</c:v>
                </c:pt>
                <c:pt idx="3">
                  <c:v>3.5752032103805131</c:v>
                </c:pt>
                <c:pt idx="4">
                  <c:v>3.5205021382365316</c:v>
                </c:pt>
              </c:numCache>
            </c:numRef>
          </c:yVal>
          <c:smooth val="1"/>
        </c:ser>
        <c:ser>
          <c:idx val="2"/>
          <c:order val="2"/>
          <c:tx>
            <c:v>PD-3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солесодержаниеGraph!$A$60:$A$64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'[fd Co-60_3.04.2017.xls]солесодержаниеGraph'!$P$9,'[fd Co-60_3.04.2017.xls]солесодержаниеGraph'!$P$21,'[fd Co-60_3.04.2017.xls]солесодержаниеGraph'!$P$33,'[fd Co-60_3.04.2017.xls]солесодержаниеGraph'!$P$45,'[fd Co-60_3.04.2017.xls]солесодержаниеGraph'!$P$57</c:f>
              <c:numCache>
                <c:formatCode>0.0</c:formatCode>
                <c:ptCount val="5"/>
                <c:pt idx="0">
                  <c:v>3.5651875815822902</c:v>
                </c:pt>
                <c:pt idx="1">
                  <c:v>2.8454162713438396</c:v>
                </c:pt>
                <c:pt idx="2">
                  <c:v>2.6624081835133904</c:v>
                </c:pt>
                <c:pt idx="3">
                  <c:v>2.321252137538754</c:v>
                </c:pt>
                <c:pt idx="4">
                  <c:v>2.225250046282655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682984"/>
        <c:axId val="107684552"/>
      </c:scatterChart>
      <c:valAx>
        <c:axId val="107682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0" i="1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400" b="0" baseline="-2500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400" b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400" b="0" baseline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b="0">
                    <a:latin typeface="Times New Roman" pitchFamily="18" charset="0"/>
                    <a:cs typeface="Times New Roman" pitchFamily="18" charset="0"/>
                  </a:rPr>
                  <a:t>g L</a:t>
                </a:r>
                <a:r>
                  <a:rPr lang="en-US" sz="1400" b="0" baseline="30000"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7684552"/>
        <c:crosses val="autoZero"/>
        <c:crossBetween val="midCat"/>
      </c:valAx>
      <c:valAx>
        <c:axId val="107684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0">
                    <a:latin typeface="Times New Roman" pitchFamily="18" charset="0"/>
                    <a:cs typeface="Times New Roman" pitchFamily="18" charset="0"/>
                  </a:rPr>
                  <a:t>lg</a:t>
                </a:r>
                <a:r>
                  <a:rPr lang="en-US" sz="1400" b="0" i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1400" b="0" baseline="-2500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68298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81515644895213524"/>
          <c:y val="0.56819258644464343"/>
          <c:w val="0.1711899791231733"/>
          <c:h val="0.24708978734576004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95780516224732"/>
          <c:y val="4.1666666666666664E-2"/>
          <c:w val="0.69183715264291512"/>
          <c:h val="0.78252114319043453"/>
        </c:manualLayout>
      </c:layout>
      <c:scatterChart>
        <c:scatterStyle val="smoothMarker"/>
        <c:varyColors val="0"/>
        <c:ser>
          <c:idx val="0"/>
          <c:order val="0"/>
          <c:tx>
            <c:v>PD1</c:v>
          </c:tx>
          <c:spPr>
            <a:ln w="9525">
              <a:solidFill>
                <a:sysClr val="windowText" lastClr="000000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'рН (graph)'!$A$80:$A$83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6.37</c:v>
                </c:pt>
                <c:pt idx="3">
                  <c:v>8</c:v>
                </c:pt>
              </c:numCache>
            </c:numRef>
          </c:xVal>
          <c:yVal>
            <c:numRef>
              <c:f>'рН (graph)'!$D$80:$D$83</c:f>
              <c:numCache>
                <c:formatCode>General</c:formatCode>
                <c:ptCount val="4"/>
                <c:pt idx="0">
                  <c:v>5.18</c:v>
                </c:pt>
                <c:pt idx="1">
                  <c:v>7</c:v>
                </c:pt>
                <c:pt idx="2">
                  <c:v>7.1899999999999995</c:v>
                </c:pt>
                <c:pt idx="3">
                  <c:v>7.2</c:v>
                </c:pt>
              </c:numCache>
            </c:numRef>
          </c:yVal>
          <c:smooth val="1"/>
        </c:ser>
        <c:ser>
          <c:idx val="1"/>
          <c:order val="1"/>
          <c:tx>
            <c:v>PD2</c:v>
          </c:tx>
          <c:spPr>
            <a:ln w="9525">
              <a:solidFill>
                <a:sysClr val="windowText" lastClr="000000"/>
              </a:solidFill>
            </a:ln>
          </c:spPr>
          <c:marker>
            <c:symbol val="triangle"/>
            <c:size val="5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'рН (graph)'!$A$80:$A$83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6.37</c:v>
                </c:pt>
                <c:pt idx="3">
                  <c:v>8</c:v>
                </c:pt>
              </c:numCache>
            </c:numRef>
          </c:xVal>
          <c:yVal>
            <c:numRef>
              <c:f>'рН (graph)'!$G$80:$G$83</c:f>
              <c:numCache>
                <c:formatCode>General</c:formatCode>
                <c:ptCount val="4"/>
                <c:pt idx="0">
                  <c:v>6.4700000000000024</c:v>
                </c:pt>
                <c:pt idx="1">
                  <c:v>8.33</c:v>
                </c:pt>
                <c:pt idx="2">
                  <c:v>8.3000000000000007</c:v>
                </c:pt>
                <c:pt idx="3">
                  <c:v>8.4</c:v>
                </c:pt>
              </c:numCache>
            </c:numRef>
          </c:yVal>
          <c:smooth val="1"/>
        </c:ser>
        <c:ser>
          <c:idx val="2"/>
          <c:order val="2"/>
          <c:tx>
            <c:v>PD3</c:v>
          </c:tx>
          <c:spPr>
            <a:ln w="9525">
              <a:solidFill>
                <a:sysClr val="windowText" lastClr="000000"/>
              </a:solidFill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'рН (graph)'!$A$80:$A$83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6.37</c:v>
                </c:pt>
                <c:pt idx="3">
                  <c:v>8</c:v>
                </c:pt>
              </c:numCache>
            </c:numRef>
          </c:xVal>
          <c:yVal>
            <c:numRef>
              <c:f>'рН (graph)'!$J$80:$J$83</c:f>
              <c:numCache>
                <c:formatCode>General</c:formatCode>
                <c:ptCount val="4"/>
                <c:pt idx="0">
                  <c:v>6.23</c:v>
                </c:pt>
                <c:pt idx="1">
                  <c:v>7.3199999999999985</c:v>
                </c:pt>
                <c:pt idx="2">
                  <c:v>7.35</c:v>
                </c:pt>
                <c:pt idx="3">
                  <c:v>7.34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228440"/>
        <c:axId val="253228832"/>
      </c:scatterChart>
      <c:valAx>
        <c:axId val="253228440"/>
        <c:scaling>
          <c:orientation val="minMax"/>
          <c:max val="9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pH</a:t>
                </a:r>
                <a:r>
                  <a:rPr lang="en-US" b="0" baseline="-25000"/>
                  <a:t>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253228832"/>
        <c:crosses val="autoZero"/>
        <c:crossBetween val="midCat"/>
        <c:majorUnit val="2"/>
      </c:valAx>
      <c:valAx>
        <c:axId val="253228832"/>
        <c:scaling>
          <c:orientation val="minMax"/>
          <c:min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/>
                  <a:t>pH</a:t>
                </a:r>
                <a:r>
                  <a:rPr lang="en-US" b="0" baseline="-25000"/>
                  <a:t>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253228440"/>
        <c:crosses val="autoZero"/>
        <c:crossBetween val="midCat"/>
        <c:majorUnit val="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3959852240692161"/>
          <c:y val="0.57660639642266942"/>
          <c:w val="0.28632740351900743"/>
          <c:h val="0.2150554097404497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en-US" sz="1400" b="0">
                <a:latin typeface="Times New Roman" pitchFamily="18" charset="0"/>
                <a:cs typeface="Times New Roman" pitchFamily="18" charset="0"/>
              </a:rPr>
              <a:t>(b)</a:t>
            </a:r>
          </a:p>
        </c:rich>
      </c:tx>
      <c:layout>
        <c:manualLayout>
          <c:xMode val="edge"/>
          <c:yMode val="edge"/>
          <c:x val="8.4517113932187048E-3"/>
          <c:y val="9.259259259259276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86388888888889"/>
          <c:y val="5.5092592592592637E-2"/>
          <c:w val="0.77413888888888926"/>
          <c:h val="0.68976851851851928"/>
        </c:manualLayout>
      </c:layout>
      <c:scatterChart>
        <c:scatterStyle val="smoothMarker"/>
        <c:varyColors val="0"/>
        <c:ser>
          <c:idx val="0"/>
          <c:order val="0"/>
          <c:tx>
            <c:v>PD-1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circle"/>
            <c:size val="6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солесодержаниеGraph!$A$60:$A$64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'[fd Co-60_3.04.2017.xls]солесодержаниеGraph'!$K$5,'[fd Co-60_3.04.2017.xls]солесодержаниеGraph'!$K$17,'[fd Co-60_3.04.2017.xls]солесодержаниеGraph'!$K$29,'[fd Co-60_3.04.2017.xls]солесодержаниеGraph'!$K$41,'[fd Co-60_3.04.2017.xls]солесодержаниеGraph'!$K$53</c:f>
              <c:numCache>
                <c:formatCode>0</c:formatCode>
                <c:ptCount val="5"/>
                <c:pt idx="0">
                  <c:v>75.778834948923688</c:v>
                </c:pt>
                <c:pt idx="1">
                  <c:v>48.238474007734027</c:v>
                </c:pt>
                <c:pt idx="2">
                  <c:v>21.437452509096747</c:v>
                </c:pt>
                <c:pt idx="3">
                  <c:v>12.321455173672145</c:v>
                </c:pt>
                <c:pt idx="4">
                  <c:v>10.209313676459468</c:v>
                </c:pt>
              </c:numCache>
            </c:numRef>
          </c:yVal>
          <c:smooth val="1"/>
        </c:ser>
        <c:ser>
          <c:idx val="1"/>
          <c:order val="1"/>
          <c:tx>
            <c:v>PD-2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triangle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солесодержаниеGraph!$A$60:$A$64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'[fd Co-60_3.04.2017.xls]солесодержаниеGraph'!$K$7,'[fd Co-60_3.04.2017.xls]солесодержаниеGraph'!$K$19,'[fd Co-60_3.04.2017.xls]солесодержаниеGraph'!$K$31,'[fd Co-60_3.04.2017.xls]солесодержаниеGraph'!$K$43,'[fd Co-60_3.04.2017.xls]солесодержаниеGraph'!$K$55</c:f>
              <c:numCache>
                <c:formatCode>0</c:formatCode>
                <c:ptCount val="5"/>
                <c:pt idx="0">
                  <c:v>97.983917724127096</c:v>
                </c:pt>
                <c:pt idx="1">
                  <c:v>95.454609150633829</c:v>
                </c:pt>
                <c:pt idx="2">
                  <c:v>92.372708186926644</c:v>
                </c:pt>
                <c:pt idx="3">
                  <c:v>88.278498948690128</c:v>
                </c:pt>
                <c:pt idx="4">
                  <c:v>86.765737465151219</c:v>
                </c:pt>
              </c:numCache>
            </c:numRef>
          </c:yVal>
          <c:smooth val="1"/>
        </c:ser>
        <c:ser>
          <c:idx val="2"/>
          <c:order val="2"/>
          <c:tx>
            <c:v>PD-3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солесодержаниеGraph!$A$60:$A$64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'[fd Co-60_3.04.2017.xls]солесодержаниеGraph'!$K$9,'[fd Co-60_3.04.2017.xls]солесодержаниеGraph'!$K$21,'[fd Co-60_3.04.2017.xls]солесодержаниеGraph'!$K$33,'[fd Co-60_3.04.2017.xls]солесодержаниеGraph'!$K$45,'[fd Co-60_3.04.2017.xls]солесодержаниеGraph'!$K$57</c:f>
              <c:numCache>
                <c:formatCode>0</c:formatCode>
                <c:ptCount val="5"/>
                <c:pt idx="0">
                  <c:v>87.09897902975824</c:v>
                </c:pt>
                <c:pt idx="1">
                  <c:v>57.800470758496857</c:v>
                </c:pt>
                <c:pt idx="2">
                  <c:v>47.873870298845702</c:v>
                </c:pt>
                <c:pt idx="3">
                  <c:v>29.540369683905535</c:v>
                </c:pt>
                <c:pt idx="4">
                  <c:v>24.677750581742927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686120"/>
        <c:axId val="145326328"/>
      </c:scatterChart>
      <c:valAx>
        <c:axId val="107686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i="1" baseline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400" b="0" i="0" baseline="-2500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400" b="0" i="0" baseline="0">
                    <a:latin typeface="Times New Roman" pitchFamily="18" charset="0"/>
                    <a:cs typeface="Times New Roman" pitchFamily="18" charset="0"/>
                  </a:rPr>
                  <a:t>, g L</a:t>
                </a:r>
                <a:r>
                  <a:rPr lang="en-US" sz="1400" b="0" i="0" baseline="3000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ru-RU" sz="1400" baseline="30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326328"/>
        <c:crosses val="autoZero"/>
        <c:crossBetween val="midCat"/>
      </c:valAx>
      <c:valAx>
        <c:axId val="14532632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0" i="1">
                    <a:latin typeface="Times New Roman" pitchFamily="18" charset="0"/>
                    <a:cs typeface="Times New Roman" pitchFamily="18" charset="0"/>
                  </a:rPr>
                  <a:t>S, </a:t>
                </a:r>
                <a:r>
                  <a:rPr lang="en-US" sz="1400" b="0">
                    <a:latin typeface="Times New Roman" pitchFamily="18" charset="0"/>
                    <a:cs typeface="Times New Roman" pitchFamily="18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9425944903509804E-2"/>
              <c:y val="0.3310903998930429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686120"/>
        <c:crosses val="autoZero"/>
        <c:crossBetween val="midCat"/>
        <c:majorUnit val="20"/>
      </c:valAx>
    </c:plotArea>
    <c:legend>
      <c:legendPos val="r"/>
      <c:layout>
        <c:manualLayout>
          <c:xMode val="edge"/>
          <c:yMode val="edge"/>
          <c:x val="0.7240674902964086"/>
          <c:y val="0.23070365906916865"/>
          <c:w val="0.1867222754346039"/>
          <c:h val="0.24382927552898484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en-US" sz="1400" b="0">
                <a:latin typeface="Times New Roman" pitchFamily="18" charset="0"/>
                <a:cs typeface="Times New Roman" pitchFamily="18" charset="0"/>
              </a:rPr>
              <a:t>(a)</a:t>
            </a:r>
          </a:p>
        </c:rich>
      </c:tx>
      <c:layout>
        <c:manualLayout>
          <c:xMode val="edge"/>
          <c:yMode val="edge"/>
          <c:x val="2.5645888013998256E-2"/>
          <c:y val="1.372745631997073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530555555555555"/>
          <c:y val="5.3172475424486158E-2"/>
          <c:w val="0.79080555555555565"/>
          <c:h val="0.67823949955317275"/>
        </c:manualLayout>
      </c:layout>
      <c:scatterChart>
        <c:scatterStyle val="smoothMarker"/>
        <c:varyColors val="0"/>
        <c:ser>
          <c:idx val="0"/>
          <c:order val="0"/>
          <c:tx>
            <c:v>PD-1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circle"/>
            <c:size val="6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pHgraph!$K$74:$P$74</c:f>
              <c:numCache>
                <c:formatCode>General</c:formatCode>
                <c:ptCount val="6"/>
                <c:pt idx="0" formatCode="0.00">
                  <c:v>2.08</c:v>
                </c:pt>
                <c:pt idx="1">
                  <c:v>3.01</c:v>
                </c:pt>
                <c:pt idx="2">
                  <c:v>4.0939999999999994</c:v>
                </c:pt>
                <c:pt idx="3">
                  <c:v>4.9269999999999996</c:v>
                </c:pt>
                <c:pt idx="4">
                  <c:v>6.01</c:v>
                </c:pt>
                <c:pt idx="5">
                  <c:v>7.78</c:v>
                </c:pt>
              </c:numCache>
            </c:numRef>
          </c:xVal>
          <c:yVal>
            <c:numRef>
              <c:f>pHgraph!$K$75:$P$75</c:f>
              <c:numCache>
                <c:formatCode>General</c:formatCode>
                <c:ptCount val="6"/>
                <c:pt idx="0" formatCode="0.00">
                  <c:v>1.35</c:v>
                </c:pt>
                <c:pt idx="1">
                  <c:v>1.56</c:v>
                </c:pt>
                <c:pt idx="2">
                  <c:v>1.6</c:v>
                </c:pt>
                <c:pt idx="3">
                  <c:v>1.76</c:v>
                </c:pt>
                <c:pt idx="4">
                  <c:v>1.83</c:v>
                </c:pt>
                <c:pt idx="5" formatCode="0.00">
                  <c:v>1.85</c:v>
                </c:pt>
              </c:numCache>
            </c:numRef>
          </c:yVal>
          <c:smooth val="1"/>
        </c:ser>
        <c:ser>
          <c:idx val="1"/>
          <c:order val="1"/>
          <c:tx>
            <c:v>PD-2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triangle"/>
            <c:size val="6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pHgraph!$K$74:$P$74</c:f>
              <c:numCache>
                <c:formatCode>General</c:formatCode>
                <c:ptCount val="6"/>
                <c:pt idx="0" formatCode="0.00">
                  <c:v>2.08</c:v>
                </c:pt>
                <c:pt idx="1">
                  <c:v>3.01</c:v>
                </c:pt>
                <c:pt idx="2">
                  <c:v>4.0939999999999994</c:v>
                </c:pt>
                <c:pt idx="3">
                  <c:v>4.9269999999999996</c:v>
                </c:pt>
                <c:pt idx="4">
                  <c:v>6.01</c:v>
                </c:pt>
                <c:pt idx="5">
                  <c:v>7.78</c:v>
                </c:pt>
              </c:numCache>
            </c:numRef>
          </c:xVal>
          <c:yVal>
            <c:numRef>
              <c:f>pHgraph!$K$76:$P$76</c:f>
              <c:numCache>
                <c:formatCode>General</c:formatCode>
                <c:ptCount val="6"/>
                <c:pt idx="0" formatCode="0.00">
                  <c:v>1.78</c:v>
                </c:pt>
                <c:pt idx="1">
                  <c:v>3.38</c:v>
                </c:pt>
                <c:pt idx="2">
                  <c:v>3.51</c:v>
                </c:pt>
                <c:pt idx="3">
                  <c:v>3.4</c:v>
                </c:pt>
                <c:pt idx="4">
                  <c:v>3.34</c:v>
                </c:pt>
                <c:pt idx="5" formatCode="0.00">
                  <c:v>3.58</c:v>
                </c:pt>
              </c:numCache>
            </c:numRef>
          </c:yVal>
          <c:smooth val="1"/>
        </c:ser>
        <c:ser>
          <c:idx val="2"/>
          <c:order val="2"/>
          <c:tx>
            <c:v>PD-3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pHgraph!$K$74:$P$74</c:f>
              <c:numCache>
                <c:formatCode>General</c:formatCode>
                <c:ptCount val="6"/>
                <c:pt idx="0" formatCode="0.00">
                  <c:v>2.08</c:v>
                </c:pt>
                <c:pt idx="1">
                  <c:v>3.01</c:v>
                </c:pt>
                <c:pt idx="2">
                  <c:v>4.0939999999999994</c:v>
                </c:pt>
                <c:pt idx="3">
                  <c:v>4.9269999999999996</c:v>
                </c:pt>
                <c:pt idx="4">
                  <c:v>6.01</c:v>
                </c:pt>
                <c:pt idx="5">
                  <c:v>7.78</c:v>
                </c:pt>
              </c:numCache>
            </c:numRef>
          </c:xVal>
          <c:yVal>
            <c:numRef>
              <c:f>pHgraph!$K$77:$P$77</c:f>
              <c:numCache>
                <c:formatCode>General</c:formatCode>
                <c:ptCount val="6"/>
                <c:pt idx="0" formatCode="0.00">
                  <c:v>1.9200000000000002</c:v>
                </c:pt>
                <c:pt idx="1">
                  <c:v>2.06</c:v>
                </c:pt>
                <c:pt idx="2">
                  <c:v>2.17</c:v>
                </c:pt>
                <c:pt idx="3">
                  <c:v>2.2000000000000002</c:v>
                </c:pt>
                <c:pt idx="4">
                  <c:v>2.15</c:v>
                </c:pt>
                <c:pt idx="5" formatCode="0.00">
                  <c:v>2.3199999999999994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060800"/>
        <c:axId val="250061192"/>
      </c:scatterChart>
      <c:valAx>
        <c:axId val="250060800"/>
        <c:scaling>
          <c:orientation val="minMax"/>
          <c:max val="8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0">
                    <a:latin typeface="Times New Roman" pitchFamily="18" charset="0"/>
                    <a:cs typeface="Times New Roman" pitchFamily="18" charset="0"/>
                  </a:rPr>
                  <a:t>pH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0061192"/>
        <c:crosses val="autoZero"/>
        <c:crossBetween val="midCat"/>
        <c:majorUnit val="1"/>
      </c:valAx>
      <c:valAx>
        <c:axId val="250061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0">
                    <a:latin typeface="Times New Roman" pitchFamily="18" charset="0"/>
                    <a:cs typeface="Times New Roman" pitchFamily="18" charset="0"/>
                  </a:rPr>
                  <a:t>lg</a:t>
                </a:r>
                <a:r>
                  <a:rPr lang="en-US" sz="1400" b="0" i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1400" b="0" baseline="-2500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0608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75666697455524679"/>
          <c:y val="0.49061870930222329"/>
          <c:w val="0.19666674669057077"/>
          <c:h val="0.20375421807086846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en-US" sz="1400" b="0">
                <a:latin typeface="Times New Roman" pitchFamily="18" charset="0"/>
                <a:cs typeface="Times New Roman" pitchFamily="18" charset="0"/>
              </a:rPr>
              <a:t>(b)</a:t>
            </a:r>
          </a:p>
        </c:rich>
      </c:tx>
      <c:layout>
        <c:manualLayout>
          <c:xMode val="edge"/>
          <c:yMode val="edge"/>
          <c:x val="1.5934926237668571E-2"/>
          <c:y val="2.9880337538452857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893678160919547"/>
          <c:y val="5.3315412186379925E-2"/>
          <c:w val="0.8008333333333334"/>
          <c:h val="0.67737455197132612"/>
        </c:manualLayout>
      </c:layout>
      <c:scatterChart>
        <c:scatterStyle val="smoothMarker"/>
        <c:varyColors val="0"/>
        <c:ser>
          <c:idx val="0"/>
          <c:order val="0"/>
          <c:tx>
            <c:v>PD-1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circle"/>
            <c:size val="6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pHgraph!$K$78:$P$78</c:f>
              <c:numCache>
                <c:formatCode>General</c:formatCode>
                <c:ptCount val="6"/>
                <c:pt idx="0" formatCode="0.00">
                  <c:v>2.08</c:v>
                </c:pt>
                <c:pt idx="1">
                  <c:v>3.01</c:v>
                </c:pt>
                <c:pt idx="2">
                  <c:v>4.0939999999999994</c:v>
                </c:pt>
                <c:pt idx="3">
                  <c:v>4.9269999999999996</c:v>
                </c:pt>
                <c:pt idx="4">
                  <c:v>6.01</c:v>
                </c:pt>
                <c:pt idx="5" formatCode="0.00">
                  <c:v>7.78</c:v>
                </c:pt>
              </c:numCache>
            </c:numRef>
          </c:xVal>
          <c:yVal>
            <c:numRef>
              <c:f>pHgraph!$K$79:$P$79</c:f>
              <c:numCache>
                <c:formatCode>General</c:formatCode>
                <c:ptCount val="6"/>
                <c:pt idx="0" formatCode="0.00">
                  <c:v>4.22</c:v>
                </c:pt>
                <c:pt idx="1">
                  <c:v>6.76</c:v>
                </c:pt>
                <c:pt idx="2">
                  <c:v>4.59</c:v>
                </c:pt>
                <c:pt idx="3">
                  <c:v>9.620000000000001</c:v>
                </c:pt>
                <c:pt idx="4">
                  <c:v>12.04</c:v>
                </c:pt>
                <c:pt idx="5">
                  <c:v>12.32</c:v>
                </c:pt>
              </c:numCache>
            </c:numRef>
          </c:yVal>
          <c:smooth val="1"/>
        </c:ser>
        <c:ser>
          <c:idx val="1"/>
          <c:order val="1"/>
          <c:tx>
            <c:v>PD-2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triangle"/>
            <c:size val="6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pHgraph!$K$78:$P$78</c:f>
              <c:numCache>
                <c:formatCode>General</c:formatCode>
                <c:ptCount val="6"/>
                <c:pt idx="0" formatCode="0.00">
                  <c:v>2.08</c:v>
                </c:pt>
                <c:pt idx="1">
                  <c:v>3.01</c:v>
                </c:pt>
                <c:pt idx="2">
                  <c:v>4.0939999999999994</c:v>
                </c:pt>
                <c:pt idx="3">
                  <c:v>4.9269999999999996</c:v>
                </c:pt>
                <c:pt idx="4">
                  <c:v>6.01</c:v>
                </c:pt>
                <c:pt idx="5" formatCode="0.00">
                  <c:v>7.78</c:v>
                </c:pt>
              </c:numCache>
            </c:numRef>
          </c:xVal>
          <c:yVal>
            <c:numRef>
              <c:f>pHgraph!$K$80:$P$80</c:f>
              <c:numCache>
                <c:formatCode>General</c:formatCode>
                <c:ptCount val="6"/>
                <c:pt idx="0" formatCode="0.00">
                  <c:v>10.68</c:v>
                </c:pt>
                <c:pt idx="1">
                  <c:v>82.86999999999999</c:v>
                </c:pt>
                <c:pt idx="2">
                  <c:v>84.149999999999991</c:v>
                </c:pt>
                <c:pt idx="3">
                  <c:v>82.410000000000011</c:v>
                </c:pt>
                <c:pt idx="4">
                  <c:v>81.319999999999993</c:v>
                </c:pt>
                <c:pt idx="5" formatCode="0.00">
                  <c:v>88.28</c:v>
                </c:pt>
              </c:numCache>
            </c:numRef>
          </c:yVal>
          <c:smooth val="1"/>
        </c:ser>
        <c:ser>
          <c:idx val="2"/>
          <c:order val="2"/>
          <c:tx>
            <c:v>PD-3</c:v>
          </c:tx>
          <c:spPr>
            <a:ln w="12700">
              <a:solidFill>
                <a:sysClr val="windowText" lastClr="000000"/>
              </a:solidFill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pHgraph!$K$78:$P$78</c:f>
              <c:numCache>
                <c:formatCode>General</c:formatCode>
                <c:ptCount val="6"/>
                <c:pt idx="0" formatCode="0.00">
                  <c:v>2.08</c:v>
                </c:pt>
                <c:pt idx="1">
                  <c:v>3.01</c:v>
                </c:pt>
                <c:pt idx="2">
                  <c:v>4.0939999999999994</c:v>
                </c:pt>
                <c:pt idx="3">
                  <c:v>4.9269999999999996</c:v>
                </c:pt>
                <c:pt idx="4">
                  <c:v>6.01</c:v>
                </c:pt>
                <c:pt idx="5" formatCode="0.00">
                  <c:v>7.78</c:v>
                </c:pt>
              </c:numCache>
            </c:numRef>
          </c:xVal>
          <c:yVal>
            <c:numRef>
              <c:f>pHgraph!$K$81:$P$81</c:f>
              <c:numCache>
                <c:formatCode>General</c:formatCode>
                <c:ptCount val="6"/>
                <c:pt idx="0" formatCode="0.00">
                  <c:v>13.75</c:v>
                </c:pt>
                <c:pt idx="1">
                  <c:v>18.579999999999995</c:v>
                </c:pt>
                <c:pt idx="2">
                  <c:v>22.650000000000002</c:v>
                </c:pt>
                <c:pt idx="3">
                  <c:v>23.4</c:v>
                </c:pt>
                <c:pt idx="4">
                  <c:v>22.14</c:v>
                </c:pt>
                <c:pt idx="5" formatCode="0.00">
                  <c:v>29.54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061976"/>
        <c:axId val="250062368"/>
      </c:scatterChart>
      <c:valAx>
        <c:axId val="250061976"/>
        <c:scaling>
          <c:orientation val="minMax"/>
          <c:max val="8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0">
                    <a:latin typeface="Times New Roman" pitchFamily="18" charset="0"/>
                    <a:cs typeface="Times New Roman" pitchFamily="18" charset="0"/>
                  </a:rPr>
                  <a:t>pH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0062368"/>
        <c:crosses val="autoZero"/>
        <c:crossBetween val="midCat"/>
        <c:majorUnit val="1"/>
      </c:valAx>
      <c:valAx>
        <c:axId val="250062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0" i="1">
                    <a:latin typeface="Times New Roman" pitchFamily="18" charset="0"/>
                    <a:cs typeface="Times New Roman" pitchFamily="18" charset="0"/>
                  </a:rPr>
                  <a:t>S,</a:t>
                </a:r>
                <a:r>
                  <a:rPr lang="en-US" sz="1400" b="0">
                    <a:latin typeface="Times New Roman" pitchFamily="18" charset="0"/>
                    <a:cs typeface="Times New Roman" pitchFamily="18" charset="0"/>
                  </a:rPr>
                  <a:t> %</a:t>
                </a:r>
              </a:p>
            </c:rich>
          </c:tx>
          <c:layout>
            <c:manualLayout>
              <c:xMode val="edge"/>
              <c:yMode val="edge"/>
              <c:x val="3.0403537866224472E-2"/>
              <c:y val="0.3300401461914034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061976"/>
        <c:crosses val="autoZero"/>
        <c:crossBetween val="midCat"/>
        <c:majorUnit val="2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5787850765461118"/>
          <c:y val="0.24731272065847326"/>
          <c:w val="0.18242152263021261"/>
          <c:h val="0.23924817541961013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85313822073603"/>
          <c:y val="3.2814698162729833E-2"/>
          <c:w val="0.66717578110955389"/>
          <c:h val="0.7912066171011497"/>
        </c:manualLayout>
      </c:layout>
      <c:scatterChart>
        <c:scatterStyle val="smoothMarker"/>
        <c:varyColors val="0"/>
        <c:ser>
          <c:idx val="0"/>
          <c:order val="0"/>
          <c:tx>
            <c:v>PD1</c:v>
          </c:tx>
          <c:spPr>
            <a:ln w="9525"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'солесодержание (gr)'!$A$63:$A$67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'солесодержание (gr)'!$B$63:$B$67</c:f>
              <c:numCache>
                <c:formatCode>General</c:formatCode>
                <c:ptCount val="5"/>
                <c:pt idx="0">
                  <c:v>29.130000000000031</c:v>
                </c:pt>
                <c:pt idx="1">
                  <c:v>11.5</c:v>
                </c:pt>
                <c:pt idx="2">
                  <c:v>3.9299999999999997</c:v>
                </c:pt>
                <c:pt idx="3">
                  <c:v>2.61</c:v>
                </c:pt>
                <c:pt idx="4">
                  <c:v>6.9700000000000024</c:v>
                </c:pt>
              </c:numCache>
            </c:numRef>
          </c:yVal>
          <c:smooth val="1"/>
        </c:ser>
        <c:ser>
          <c:idx val="1"/>
          <c:order val="1"/>
          <c:tx>
            <c:v>PD2</c:v>
          </c:tx>
          <c:spPr>
            <a:ln w="9525"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'солесодержание (gr)'!$A$63:$A$67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'солесодержание (gr)'!$D$63:$D$67</c:f>
              <c:numCache>
                <c:formatCode>General</c:formatCode>
                <c:ptCount val="5"/>
                <c:pt idx="0">
                  <c:v>84.169999999999987</c:v>
                </c:pt>
                <c:pt idx="1">
                  <c:v>42.190000000000012</c:v>
                </c:pt>
                <c:pt idx="2">
                  <c:v>34.65</c:v>
                </c:pt>
                <c:pt idx="3">
                  <c:v>26.36</c:v>
                </c:pt>
                <c:pt idx="4">
                  <c:v>21.419999999999987</c:v>
                </c:pt>
              </c:numCache>
            </c:numRef>
          </c:yVal>
          <c:smooth val="1"/>
        </c:ser>
        <c:ser>
          <c:idx val="2"/>
          <c:order val="2"/>
          <c:tx>
            <c:v>PD3</c:v>
          </c:tx>
          <c:spPr>
            <a:ln w="95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chemeClr val="bg1"/>
              </a:solidFill>
              <a:ln w="12700">
                <a:solidFill>
                  <a:prstClr val="black"/>
                </a:solidFill>
              </a:ln>
            </c:spPr>
          </c:marker>
          <c:xVal>
            <c:numRef>
              <c:f>'солесодержание (gr)'!$A$63:$A$67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'солесодержание (gr)'!$F$63:$F$67</c:f>
              <c:numCache>
                <c:formatCode>General</c:formatCode>
                <c:ptCount val="5"/>
                <c:pt idx="0">
                  <c:v>55.36</c:v>
                </c:pt>
                <c:pt idx="1">
                  <c:v>16.54</c:v>
                </c:pt>
                <c:pt idx="2">
                  <c:v>17.57</c:v>
                </c:pt>
                <c:pt idx="3">
                  <c:v>7.1899999999999995</c:v>
                </c:pt>
                <c:pt idx="4">
                  <c:v>6.8199999999999985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063936"/>
        <c:axId val="252687904"/>
      </c:scatterChart>
      <c:valAx>
        <c:axId val="250063936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000" b="0" i="1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000" b="0" baseline="-2500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000" b="0" baseline="0">
                    <a:latin typeface="Times New Roman" pitchFamily="18" charset="0"/>
                    <a:cs typeface="Times New Roman" pitchFamily="18" charset="0"/>
                  </a:rPr>
                  <a:t> (g L</a:t>
                </a:r>
                <a:r>
                  <a:rPr lang="en-US" sz="1000" b="0" baseline="3000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000" b="0" baseline="0">
                    <a:latin typeface="Times New Roman" pitchFamily="18" charset="0"/>
                    <a:cs typeface="Times New Roman" pitchFamily="18" charset="0"/>
                  </a:rPr>
                  <a:t> )</a:t>
                </a:r>
                <a:endParaRPr lang="ru-RU" sz="10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2687904"/>
        <c:crosses val="autoZero"/>
        <c:crossBetween val="midCat"/>
        <c:majorUnit val="20"/>
      </c:valAx>
      <c:valAx>
        <c:axId val="252687904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i="1"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en-US" b="0">
                    <a:latin typeface="Times New Roman" pitchFamily="18" charset="0"/>
                    <a:cs typeface="Times New Roman" pitchFamily="18" charset="0"/>
                  </a:rPr>
                  <a:t>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063936"/>
        <c:crosses val="autoZero"/>
        <c:crossBetween val="midCat"/>
        <c:majorUnit val="2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1260369851029273"/>
          <c:y val="4.2524817731116993E-2"/>
          <c:w val="0.32294682342789566"/>
          <c:h val="0.214807349081366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07440839906681"/>
          <c:y val="3.6163079615048131E-2"/>
          <c:w val="0.70895456060437723"/>
          <c:h val="0.78794909600443486"/>
        </c:manualLayout>
      </c:layout>
      <c:scatterChart>
        <c:scatterStyle val="smoothMarker"/>
        <c:varyColors val="0"/>
        <c:ser>
          <c:idx val="0"/>
          <c:order val="0"/>
          <c:tx>
            <c:v>PD1</c:v>
          </c:tx>
          <c:spPr>
            <a:ln w="9525">
              <a:solidFill>
                <a:sysClr val="windowText" lastClr="000000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</c:spPr>
          </c:marker>
          <c:xVal>
            <c:numRef>
              <c:f>'солесодержание (gr)'!$A$63:$A$67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'солесодержание (gr)'!$C$63:$C$67</c:f>
              <c:numCache>
                <c:formatCode>General</c:formatCode>
                <c:ptCount val="5"/>
                <c:pt idx="0">
                  <c:v>205.73</c:v>
                </c:pt>
                <c:pt idx="1">
                  <c:v>65.599999999999994</c:v>
                </c:pt>
                <c:pt idx="2">
                  <c:v>20.52</c:v>
                </c:pt>
                <c:pt idx="3">
                  <c:v>13.46</c:v>
                </c:pt>
                <c:pt idx="4">
                  <c:v>37.64</c:v>
                </c:pt>
              </c:numCache>
            </c:numRef>
          </c:yVal>
          <c:smooth val="1"/>
        </c:ser>
        <c:ser>
          <c:idx val="1"/>
          <c:order val="1"/>
          <c:tx>
            <c:v>PD2</c:v>
          </c:tx>
          <c:spPr>
            <a:ln w="9525">
              <a:solidFill>
                <a:prstClr val="black"/>
              </a:solidFill>
            </a:ln>
          </c:spPr>
          <c:marker>
            <c:symbol val="triangle"/>
            <c:size val="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'солесодержание (gr)'!$A$63:$A$67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'солесодержание (gr)'!$E$63:$E$67</c:f>
              <c:numCache>
                <c:formatCode>General</c:formatCode>
                <c:ptCount val="5"/>
                <c:pt idx="0">
                  <c:v>2657.42</c:v>
                </c:pt>
                <c:pt idx="1">
                  <c:v>364.98999999999899</c:v>
                </c:pt>
                <c:pt idx="2">
                  <c:v>265.24</c:v>
                </c:pt>
                <c:pt idx="3">
                  <c:v>178.8</c:v>
                </c:pt>
                <c:pt idx="4">
                  <c:v>138.66999999999999</c:v>
                </c:pt>
              </c:numCache>
            </c:numRef>
          </c:yVal>
          <c:smooth val="1"/>
        </c:ser>
        <c:ser>
          <c:idx val="2"/>
          <c:order val="2"/>
          <c:tx>
            <c:v>PD3</c:v>
          </c:tx>
          <c:spPr>
            <a:ln w="95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" lastClr="FFFFFF"/>
              </a:solidFill>
              <a:ln w="12700">
                <a:solidFill>
                  <a:prstClr val="black"/>
                </a:solidFill>
              </a:ln>
            </c:spPr>
          </c:marker>
          <c:xVal>
            <c:numRef>
              <c:f>'солесодержание (gr)'!$A$63:$A$67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50</c:v>
                </c:pt>
              </c:numCache>
            </c:numRef>
          </c:xVal>
          <c:yVal>
            <c:numRef>
              <c:f>'солесодержание (gr)'!$G$63:$G$67</c:f>
              <c:numCache>
                <c:formatCode>General</c:formatCode>
                <c:ptCount val="5"/>
                <c:pt idx="0">
                  <c:v>625.80999999999949</c:v>
                </c:pt>
                <c:pt idx="1">
                  <c:v>99.179999999999978</c:v>
                </c:pt>
                <c:pt idx="2">
                  <c:v>107.52</c:v>
                </c:pt>
                <c:pt idx="3">
                  <c:v>38.870000000000005</c:v>
                </c:pt>
                <c:pt idx="4">
                  <c:v>36.620000000000012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688688"/>
        <c:axId val="252689080"/>
      </c:scatterChart>
      <c:valAx>
        <c:axId val="252688688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1" baseline="0"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000" b="0" i="0" baseline="-25000"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000" b="0" i="0" baseline="0">
                    <a:effectLst/>
                    <a:latin typeface="Times New Roman" pitchFamily="18" charset="0"/>
                    <a:cs typeface="Times New Roman" pitchFamily="18" charset="0"/>
                  </a:rPr>
                  <a:t> (g L</a:t>
                </a:r>
                <a:r>
                  <a:rPr lang="en-US" sz="1000" b="0" i="0" baseline="30000">
                    <a:effectLst/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000" b="0" i="0" baseline="0"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100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2689080"/>
        <c:crosses val="autoZero"/>
        <c:crossBetween val="midCat"/>
        <c:majorUnit val="20"/>
      </c:valAx>
      <c:valAx>
        <c:axId val="252689080"/>
        <c:scaling>
          <c:orientation val="minMax"/>
          <c:max val="28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b="0" i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b="0" baseline="-2500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c:rich>
          </c:tx>
          <c:layout>
            <c:manualLayout>
              <c:xMode val="edge"/>
              <c:yMode val="edge"/>
              <c:x val="0"/>
              <c:y val="0.430072440944882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2688688"/>
        <c:crosses val="autoZero"/>
        <c:crossBetween val="midCat"/>
        <c:majorUnit val="500"/>
      </c:valAx>
    </c:plotArea>
    <c:legend>
      <c:legendPos val="r"/>
      <c:layout>
        <c:manualLayout>
          <c:xMode val="edge"/>
          <c:yMode val="edge"/>
          <c:x val="0.61963590167667704"/>
          <c:y val="4.8450743657042883E-2"/>
          <c:w val="0.30084684619902125"/>
          <c:h val="0.20295549722951298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86829241195422"/>
          <c:y val="3.6163079615048131E-2"/>
          <c:w val="0.73516067659148987"/>
          <c:h val="0.79470129978772552"/>
        </c:manualLayout>
      </c:layout>
      <c:scatterChart>
        <c:scatterStyle val="smoothMarker"/>
        <c:varyColors val="0"/>
        <c:ser>
          <c:idx val="0"/>
          <c:order val="0"/>
          <c:tx>
            <c:v>PD1</c:v>
          </c:tx>
          <c:spPr>
            <a:ln w="9525"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prstClr val="black"/>
                </a:solidFill>
              </a:ln>
            </c:spPr>
          </c:marker>
          <c:xVal>
            <c:numRef>
              <c:f>'солесодержание (gr)'!$H$63:$H$68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20</c:v>
                </c:pt>
                <c:pt idx="4">
                  <c:v>35</c:v>
                </c:pt>
                <c:pt idx="5">
                  <c:v>50</c:v>
                </c:pt>
              </c:numCache>
            </c:numRef>
          </c:xVal>
          <c:yVal>
            <c:numRef>
              <c:f>'солесодержание (gr)'!$I$63:$I$68</c:f>
              <c:numCache>
                <c:formatCode>General</c:formatCode>
                <c:ptCount val="6"/>
                <c:pt idx="0">
                  <c:v>7.74</c:v>
                </c:pt>
                <c:pt idx="1">
                  <c:v>7.6</c:v>
                </c:pt>
                <c:pt idx="2">
                  <c:v>7.5</c:v>
                </c:pt>
                <c:pt idx="3">
                  <c:v>7.1849999999999845</c:v>
                </c:pt>
                <c:pt idx="4">
                  <c:v>7.1899999999999995</c:v>
                </c:pt>
                <c:pt idx="5">
                  <c:v>7.08</c:v>
                </c:pt>
              </c:numCache>
            </c:numRef>
          </c:yVal>
          <c:smooth val="1"/>
        </c:ser>
        <c:ser>
          <c:idx val="1"/>
          <c:order val="1"/>
          <c:tx>
            <c:v>PD2</c:v>
          </c:tx>
          <c:spPr>
            <a:ln w="9525">
              <a:solidFill>
                <a:sysClr val="windowText" lastClr="000000"/>
              </a:solidFill>
            </a:ln>
          </c:spPr>
          <c:marker>
            <c:symbol val="triang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</c:spPr>
          </c:marker>
          <c:xVal>
            <c:numRef>
              <c:f>'солесодержание (gr)'!$H$63:$H$68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20</c:v>
                </c:pt>
                <c:pt idx="4">
                  <c:v>35</c:v>
                </c:pt>
                <c:pt idx="5">
                  <c:v>50</c:v>
                </c:pt>
              </c:numCache>
            </c:numRef>
          </c:xVal>
          <c:yVal>
            <c:numRef>
              <c:f>'солесодержание (gr)'!$J$63:$J$68</c:f>
              <c:numCache>
                <c:formatCode>General</c:formatCode>
                <c:ptCount val="6"/>
                <c:pt idx="0">
                  <c:v>9.0400000000000009</c:v>
                </c:pt>
                <c:pt idx="1">
                  <c:v>8.9600000000000026</c:v>
                </c:pt>
                <c:pt idx="2">
                  <c:v>8.6</c:v>
                </c:pt>
                <c:pt idx="3">
                  <c:v>8.44</c:v>
                </c:pt>
                <c:pt idx="4">
                  <c:v>8.3000000000000007</c:v>
                </c:pt>
                <c:pt idx="5">
                  <c:v>8.34</c:v>
                </c:pt>
              </c:numCache>
            </c:numRef>
          </c:yVal>
          <c:smooth val="1"/>
        </c:ser>
        <c:ser>
          <c:idx val="2"/>
          <c:order val="2"/>
          <c:tx>
            <c:v>PD3</c:v>
          </c:tx>
          <c:spPr>
            <a:ln w="9525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bg1"/>
              </a:solidFill>
              <a:ln w="9525">
                <a:solidFill>
                  <a:prstClr val="black"/>
                </a:solidFill>
              </a:ln>
            </c:spPr>
          </c:marker>
          <c:xVal>
            <c:numRef>
              <c:f>'солесодержание (gr)'!$H$63:$H$68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20</c:v>
                </c:pt>
                <c:pt idx="4">
                  <c:v>35</c:v>
                </c:pt>
                <c:pt idx="5">
                  <c:v>50</c:v>
                </c:pt>
              </c:numCache>
            </c:numRef>
          </c:xVal>
          <c:yVal>
            <c:numRef>
              <c:f>'солесодержание (gr)'!$K$63:$K$68</c:f>
              <c:numCache>
                <c:formatCode>General</c:formatCode>
                <c:ptCount val="6"/>
                <c:pt idx="0">
                  <c:v>7.98</c:v>
                </c:pt>
                <c:pt idx="1">
                  <c:v>7.83</c:v>
                </c:pt>
                <c:pt idx="2">
                  <c:v>7.53</c:v>
                </c:pt>
                <c:pt idx="3">
                  <c:v>7.4</c:v>
                </c:pt>
                <c:pt idx="4">
                  <c:v>7.35</c:v>
                </c:pt>
                <c:pt idx="5">
                  <c:v>7.2</c:v>
                </c:pt>
              </c:numCache>
            </c:numRef>
          </c:yVal>
          <c:smooth val="1"/>
        </c:ser>
        <c:ser>
          <c:idx val="3"/>
          <c:order val="3"/>
          <c:tx>
            <c:v>without sorb</c:v>
          </c:tx>
          <c:spPr>
            <a:ln w="9525">
              <a:solidFill>
                <a:sysClr val="windowText" lastClr="000000"/>
              </a:solidFill>
            </a:ln>
          </c:spPr>
          <c:marker>
            <c:symbol val="star"/>
            <c:size val="5"/>
            <c:spPr>
              <a:noFill/>
              <a:ln>
                <a:solidFill>
                  <a:sysClr val="windowText" lastClr="000000"/>
                </a:solidFill>
              </a:ln>
            </c:spPr>
          </c:marker>
          <c:xVal>
            <c:numRef>
              <c:f>'солесодержание (gr)'!$H$63:$H$68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20</c:v>
                </c:pt>
                <c:pt idx="4">
                  <c:v>35</c:v>
                </c:pt>
                <c:pt idx="5">
                  <c:v>50</c:v>
                </c:pt>
              </c:numCache>
            </c:numRef>
          </c:xVal>
          <c:yVal>
            <c:numRef>
              <c:f>'солесодержание (gr)'!$L$63:$L$68</c:f>
              <c:numCache>
                <c:formatCode>General</c:formatCode>
                <c:ptCount val="6"/>
                <c:pt idx="0">
                  <c:v>6.35</c:v>
                </c:pt>
                <c:pt idx="1">
                  <c:v>6.3419999999999996</c:v>
                </c:pt>
                <c:pt idx="2">
                  <c:v>6.3</c:v>
                </c:pt>
                <c:pt idx="3">
                  <c:v>6.38</c:v>
                </c:pt>
                <c:pt idx="4">
                  <c:v>6.37</c:v>
                </c:pt>
                <c:pt idx="5">
                  <c:v>6.3649999999999798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689864"/>
        <c:axId val="252690256"/>
      </c:scatterChart>
      <c:valAx>
        <c:axId val="252689864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1" baseline="0">
                    <a:effectLst/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000" b="0" i="0" baseline="-25000"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000" b="0" i="0" baseline="0">
                    <a:effectLst/>
                    <a:latin typeface="Times New Roman" pitchFamily="18" charset="0"/>
                    <a:cs typeface="Times New Roman" pitchFamily="18" charset="0"/>
                  </a:rPr>
                  <a:t> (g L</a:t>
                </a:r>
                <a:r>
                  <a:rPr lang="en-US" sz="1000" b="0" i="0" baseline="30000">
                    <a:effectLst/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000" b="0" i="0" baseline="0"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100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2690256"/>
        <c:crosses val="autoZero"/>
        <c:crossBetween val="midCat"/>
        <c:majorUnit val="20"/>
      </c:valAx>
      <c:valAx>
        <c:axId val="252690256"/>
        <c:scaling>
          <c:orientation val="minMax"/>
          <c:max val="10"/>
          <c:min val="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b="0">
                    <a:latin typeface="Times New Roman" pitchFamily="18" charset="0"/>
                    <a:cs typeface="Times New Roman" pitchFamily="18" charset="0"/>
                  </a:rPr>
                  <a:t>pH</a:t>
                </a:r>
                <a:r>
                  <a:rPr lang="en-US" b="0" baseline="-25000"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c:rich>
          </c:tx>
          <c:layout>
            <c:manualLayout>
              <c:xMode val="edge"/>
              <c:yMode val="edge"/>
              <c:x val="4.1307563048550149E-2"/>
              <c:y val="0.379224310108646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268986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45538609043732581"/>
          <c:y val="4.2524817731116972E-2"/>
          <c:w val="0.48801399825022035"/>
          <c:h val="0.2745579469233012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2448901688986"/>
          <c:y val="4.9060788117559588E-2"/>
          <c:w val="0.69995466475781432"/>
          <c:h val="0.78438097780150351"/>
        </c:manualLayout>
      </c:layout>
      <c:scatterChart>
        <c:scatterStyle val="smoothMarker"/>
        <c:varyColors val="0"/>
        <c:ser>
          <c:idx val="0"/>
          <c:order val="0"/>
          <c:tx>
            <c:v>PD1</c:v>
          </c:tx>
          <c:spPr>
            <a:ln w="9525">
              <a:solidFill>
                <a:sysClr val="windowText" lastClr="000000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'рН (graph corr)'!$A$71:$A$75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8.4700000000000006</c:v>
                </c:pt>
              </c:numCache>
            </c:numRef>
          </c:xVal>
          <c:yVal>
            <c:numRef>
              <c:f>'рН (graph corr)'!$B$71:$B$75</c:f>
              <c:numCache>
                <c:formatCode>General</c:formatCode>
                <c:ptCount val="5"/>
                <c:pt idx="0">
                  <c:v>3.0149999999999997</c:v>
                </c:pt>
                <c:pt idx="1">
                  <c:v>5.5350000000000001</c:v>
                </c:pt>
                <c:pt idx="2">
                  <c:v>8.17</c:v>
                </c:pt>
                <c:pt idx="3">
                  <c:v>8.104000000000001</c:v>
                </c:pt>
                <c:pt idx="4">
                  <c:v>2.61</c:v>
                </c:pt>
              </c:numCache>
            </c:numRef>
          </c:yVal>
          <c:smooth val="1"/>
        </c:ser>
        <c:ser>
          <c:idx val="1"/>
          <c:order val="1"/>
          <c:tx>
            <c:v>PD2</c:v>
          </c:tx>
          <c:spPr>
            <a:ln w="9525">
              <a:solidFill>
                <a:sysClr val="windowText" lastClr="000000"/>
              </a:solidFill>
            </a:ln>
          </c:spPr>
          <c:marker>
            <c:symbol val="triangle"/>
            <c:size val="5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'рН (graph corr)'!$A$71:$A$75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8.4700000000000006</c:v>
                </c:pt>
              </c:numCache>
            </c:numRef>
          </c:xVal>
          <c:yVal>
            <c:numRef>
              <c:f>'рН (graph corr)'!$E$71:$E$76</c:f>
              <c:numCache>
                <c:formatCode>General</c:formatCode>
                <c:ptCount val="6"/>
                <c:pt idx="0">
                  <c:v>6.1899999999999995</c:v>
                </c:pt>
                <c:pt idx="1">
                  <c:v>23.556999999999999</c:v>
                </c:pt>
                <c:pt idx="2">
                  <c:v>22.51</c:v>
                </c:pt>
                <c:pt idx="3">
                  <c:v>24.923999999999989</c:v>
                </c:pt>
                <c:pt idx="4">
                  <c:v>24.434000000000001</c:v>
                </c:pt>
                <c:pt idx="5">
                  <c:v>26.3565</c:v>
                </c:pt>
              </c:numCache>
            </c:numRef>
          </c:yVal>
          <c:smooth val="1"/>
        </c:ser>
        <c:ser>
          <c:idx val="2"/>
          <c:order val="2"/>
          <c:tx>
            <c:v>PD3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'рН (graph corr)'!$A$71:$A$75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8.4700000000000006</c:v>
                </c:pt>
              </c:numCache>
            </c:numRef>
          </c:xVal>
          <c:yVal>
            <c:numRef>
              <c:f>'рН (graph corr)'!$H$71:$H$75</c:f>
              <c:numCache>
                <c:formatCode>General</c:formatCode>
                <c:ptCount val="5"/>
                <c:pt idx="0">
                  <c:v>6.22</c:v>
                </c:pt>
                <c:pt idx="1">
                  <c:v>11.54</c:v>
                </c:pt>
                <c:pt idx="2">
                  <c:v>7.23</c:v>
                </c:pt>
                <c:pt idx="3">
                  <c:v>13.253</c:v>
                </c:pt>
                <c:pt idx="4">
                  <c:v>7.1899999999999995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691040"/>
        <c:axId val="252691432"/>
      </c:scatterChart>
      <c:valAx>
        <c:axId val="252691040"/>
        <c:scaling>
          <c:orientation val="minMax"/>
          <c:max val="9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pH</a:t>
                </a:r>
                <a:r>
                  <a:rPr lang="en-US" b="0" baseline="-25000"/>
                  <a:t>s</a:t>
                </a:r>
              </a:p>
            </c:rich>
          </c:tx>
          <c:layout>
            <c:manualLayout>
              <c:xMode val="edge"/>
              <c:yMode val="edge"/>
              <c:x val="0.49906800286327957"/>
              <c:y val="0.910493827160494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252691432"/>
        <c:crosses val="autoZero"/>
        <c:crossBetween val="midCat"/>
        <c:majorUnit val="2"/>
      </c:valAx>
      <c:valAx>
        <c:axId val="252691432"/>
        <c:scaling>
          <c:orientation val="minMax"/>
          <c:max val="28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S</a:t>
                </a:r>
                <a:r>
                  <a:rPr lang="en-US" b="0" baseline="0"/>
                  <a:t> (</a:t>
                </a:r>
                <a:r>
                  <a:rPr lang="en-US" b="0"/>
                  <a:t>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252691040"/>
        <c:crosses val="autoZero"/>
        <c:crossBetween val="midCat"/>
        <c:majorUnit val="5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8236363636363642"/>
          <c:y val="0.173724117818606"/>
          <c:w val="0.32066666666666827"/>
          <c:h val="0.22045299893068918"/>
        </c:manualLayout>
      </c:layout>
      <c:overlay val="1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32116439990515"/>
          <c:y val="3.9980557985807345E-2"/>
          <c:w val="0.67128418038654269"/>
          <c:h val="0.78678477690288762"/>
        </c:manualLayout>
      </c:layout>
      <c:scatterChart>
        <c:scatterStyle val="smoothMarker"/>
        <c:varyColors val="0"/>
        <c:ser>
          <c:idx val="0"/>
          <c:order val="0"/>
          <c:tx>
            <c:v>PD1</c:v>
          </c:tx>
          <c:spPr>
            <a:ln w="9525">
              <a:solidFill>
                <a:sysClr val="windowText" lastClr="000000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'рН (graph corr)'!$A$71:$A$75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8.4700000000000006</c:v>
                </c:pt>
              </c:numCache>
            </c:numRef>
          </c:xVal>
          <c:yVal>
            <c:numRef>
              <c:f>'рН (graph corr)'!$C$71:$C$75</c:f>
              <c:numCache>
                <c:formatCode>General</c:formatCode>
                <c:ptCount val="5"/>
                <c:pt idx="0">
                  <c:v>15.59</c:v>
                </c:pt>
                <c:pt idx="1">
                  <c:v>29.959999999999987</c:v>
                </c:pt>
                <c:pt idx="2">
                  <c:v>45.215000000000003</c:v>
                </c:pt>
                <c:pt idx="3">
                  <c:v>44.34</c:v>
                </c:pt>
                <c:pt idx="4">
                  <c:v>13.465000000000032</c:v>
                </c:pt>
              </c:numCache>
            </c:numRef>
          </c:yVal>
          <c:smooth val="1"/>
        </c:ser>
        <c:ser>
          <c:idx val="1"/>
          <c:order val="1"/>
          <c:tx>
            <c:v>PD2</c:v>
          </c:tx>
          <c:spPr>
            <a:ln w="9525">
              <a:solidFill>
                <a:sysClr val="windowText" lastClr="000000"/>
              </a:solidFill>
            </a:ln>
          </c:spPr>
          <c:marker>
            <c:symbol val="triangle"/>
            <c:size val="6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'рН (graph corr)'!$A$71:$A$75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8.4700000000000006</c:v>
                </c:pt>
              </c:numCache>
            </c:numRef>
          </c:xVal>
          <c:yVal>
            <c:numRef>
              <c:f>'рН (graph corr)'!$F$71:$F$76</c:f>
              <c:numCache>
                <c:formatCode>General</c:formatCode>
                <c:ptCount val="6"/>
                <c:pt idx="0">
                  <c:v>33.220000000000013</c:v>
                </c:pt>
                <c:pt idx="1">
                  <c:v>154</c:v>
                </c:pt>
                <c:pt idx="2">
                  <c:v>145.309</c:v>
                </c:pt>
                <c:pt idx="3">
                  <c:v>166.29159999999999</c:v>
                </c:pt>
                <c:pt idx="4">
                  <c:v>161.99</c:v>
                </c:pt>
                <c:pt idx="5">
                  <c:v>178.8</c:v>
                </c:pt>
              </c:numCache>
            </c:numRef>
          </c:yVal>
          <c:smooth val="1"/>
        </c:ser>
        <c:ser>
          <c:idx val="2"/>
          <c:order val="2"/>
          <c:tx>
            <c:v>PD3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spPr>
              <a:ln>
                <a:solidFill>
                  <a:sysClr val="windowText" lastClr="00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'рН (graph corr)'!$A$71:$A$75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8.4700000000000006</c:v>
                </c:pt>
              </c:numCache>
            </c:numRef>
          </c:xVal>
          <c:yVal>
            <c:numRef>
              <c:f>'рН (graph corr)'!$I$71:$I$75</c:f>
              <c:numCache>
                <c:formatCode>General</c:formatCode>
                <c:ptCount val="5"/>
                <c:pt idx="0">
                  <c:v>33.25</c:v>
                </c:pt>
                <c:pt idx="1">
                  <c:v>65.69</c:v>
                </c:pt>
                <c:pt idx="2">
                  <c:v>39.344000000000001</c:v>
                </c:pt>
                <c:pt idx="3">
                  <c:v>76.516999999999996</c:v>
                </c:pt>
                <c:pt idx="4">
                  <c:v>38.869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227264"/>
        <c:axId val="253227656"/>
      </c:scatterChart>
      <c:valAx>
        <c:axId val="253227264"/>
        <c:scaling>
          <c:orientation val="minMax"/>
          <c:max val="9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pH</a:t>
                </a:r>
                <a:r>
                  <a:rPr lang="en-US" b="0" baseline="-25000"/>
                  <a:t>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253227656"/>
        <c:crosses val="autoZero"/>
        <c:crossBetween val="midCat"/>
        <c:majorUnit val="2"/>
      </c:valAx>
      <c:valAx>
        <c:axId val="253227656"/>
        <c:scaling>
          <c:orientation val="minMax"/>
          <c:max val="18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i="1"/>
                  <a:t>K</a:t>
                </a:r>
                <a:r>
                  <a:rPr lang="en-US" b="0" baseline="-25000"/>
                  <a:t>d</a:t>
                </a:r>
              </a:p>
            </c:rich>
          </c:tx>
          <c:layout>
            <c:manualLayout>
              <c:xMode val="edge"/>
              <c:yMode val="edge"/>
              <c:x val="0"/>
              <c:y val="0.42123019344804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253227264"/>
        <c:crosses val="autoZero"/>
        <c:crossBetween val="midCat"/>
        <c:majorUnit val="50"/>
      </c:valAx>
      <c:spPr>
        <a:ln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6649627720504014"/>
          <c:y val="0.21244580538543886"/>
          <c:w val="0.33045866743031854"/>
          <c:h val="0.21965296004666079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0.18018</cdr:x>
      <cdr:y>0.12889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0" y="0"/>
          <a:ext cx="381000" cy="308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itchFamily="18" charset="0"/>
              <a:cs typeface="Times New Roman" pitchFamily="18" charset="0"/>
            </a:rPr>
            <a:t>(a)</a:t>
          </a:r>
          <a:endParaRPr lang="ru-RU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0.2209</cdr:x>
      <cdr:y>0.0237</cdr:y>
    </cdr:from>
    <cdr:to>
      <cdr:x>0.39001</cdr:x>
      <cdr:y>0.15259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460375" y="50800"/>
          <a:ext cx="352425" cy="27622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</cdr:x>
      <cdr:y>0</cdr:y>
    </cdr:from>
    <cdr:to>
      <cdr:x>0.1691</cdr:x>
      <cdr:y>0.12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0" y="0"/>
          <a:ext cx="352739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itchFamily="18" charset="0"/>
              <a:cs typeface="Times New Roman" pitchFamily="18" charset="0"/>
            </a:rPr>
            <a:t>(b)</a:t>
          </a:r>
          <a:endParaRPr lang="ru-RU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0.16895</cdr:x>
      <cdr:y>0.13778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0" y="0"/>
          <a:ext cx="352424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itchFamily="18" charset="0"/>
              <a:cs typeface="Times New Roman" pitchFamily="18" charset="0"/>
            </a:rPr>
            <a:t>(c)</a:t>
          </a:r>
          <a:endParaRPr lang="ru-RU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0.15909</cdr:x>
      <cdr:y>0.10593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0" y="0"/>
          <a:ext cx="333375" cy="23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itchFamily="18" charset="0"/>
              <a:cs typeface="Times New Roman" pitchFamily="18" charset="0"/>
            </a:rPr>
            <a:t>(a)</a:t>
          </a:r>
          <a:endParaRPr lang="ru-RU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0.15907</cdr:x>
      <cdr:y>0.11864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6200" y="0"/>
          <a:ext cx="333322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itchFamily="18" charset="0"/>
              <a:cs typeface="Times New Roman" pitchFamily="18" charset="0"/>
            </a:rPr>
            <a:t>(b)</a:t>
          </a:r>
          <a:endParaRPr lang="ru-RU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0.15695</cdr:x>
      <cdr:y>0.12037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0" y="0"/>
          <a:ext cx="333375" cy="270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itchFamily="18" charset="0"/>
              <a:cs typeface="Times New Roman" pitchFamily="18" charset="0"/>
            </a:rPr>
            <a:t>(c)</a:t>
          </a:r>
          <a:endParaRPr lang="ru-RU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97DF3C-E94E-4D15-9DEE-E3174743DE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7859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47768-AF8F-42A9-9B65-23239B3C0F6C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35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Полностью скопировать слово в слово из статьи в ворд формате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0C1DA1-B50F-4FE5-911E-D9C86D750B5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0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5A112-630A-4F92-AFB8-8834277CF69E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791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62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48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6764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16764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6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9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974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24384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2438400"/>
            <a:ext cx="35814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4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5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0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50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544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652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575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35759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35759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5759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5759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5759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dreiivanets@yandex.ru" TargetMode="External"/><Relationship Id="rId5" Type="http://schemas.openxmlformats.org/officeDocument/2006/relationships/hyperlink" Target="http://www.igic.bas-net.by/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87638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Institute of General and Inorganic Chemistry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National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Academy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of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Sciences of Belarus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478" y="393305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Ca-Mg phosphates as an effective sorbents of 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60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 and 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85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Sr radionuclides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50618" y="6309320"/>
            <a:ext cx="2789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fi-FI" alt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Andrei Ivanets</a:t>
            </a:r>
            <a:endParaRPr lang="ru-RU" alt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6" t="177" r="388" b="36232"/>
          <a:stretch/>
        </p:blipFill>
        <p:spPr>
          <a:xfrm>
            <a:off x="7322678" y="305913"/>
            <a:ext cx="1514704" cy="109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545" y="1669445"/>
            <a:ext cx="2898080" cy="7667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11296669"/>
              </p:ext>
            </p:extLst>
          </p:nvPr>
        </p:nvGraphicFramePr>
        <p:xfrm>
          <a:off x="179512" y="1916832"/>
          <a:ext cx="2880320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2338135"/>
              </p:ext>
            </p:extLst>
          </p:nvPr>
        </p:nvGraphicFramePr>
        <p:xfrm>
          <a:off x="3144416" y="1844824"/>
          <a:ext cx="2880320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06837552"/>
              </p:ext>
            </p:extLst>
          </p:nvPr>
        </p:nvGraphicFramePr>
        <p:xfrm>
          <a:off x="6156176" y="1844824"/>
          <a:ext cx="2880320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784" y="5085184"/>
            <a:ext cx="8550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Fig.</a:t>
            </a:r>
            <a:r>
              <a:rPr lang="en-US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Effect of salt content Cs on the degree of sorption of </a:t>
            </a:r>
            <a:r>
              <a:rPr lang="ru-RU" baseline="-25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aseline="30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Sr </a:t>
            </a:r>
            <a:r>
              <a:rPr lang="en-US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(a), distribution coefficient (b) and the </a:t>
            </a:r>
            <a:r>
              <a:rPr lang="en-US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рН</a:t>
            </a:r>
            <a:r>
              <a:rPr lang="en-US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changes of solutions after contact with sorbents (c).</a:t>
            </a:r>
            <a:endParaRPr lang="ru-RU" sz="2000" baseline="-25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baseline="-25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5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0948259"/>
              </p:ext>
            </p:extLst>
          </p:nvPr>
        </p:nvGraphicFramePr>
        <p:xfrm>
          <a:off x="107504" y="1556792"/>
          <a:ext cx="28083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33809047"/>
              </p:ext>
            </p:extLst>
          </p:nvPr>
        </p:nvGraphicFramePr>
        <p:xfrm>
          <a:off x="2915816" y="1772816"/>
          <a:ext cx="323425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05844518"/>
              </p:ext>
            </p:extLst>
          </p:nvPr>
        </p:nvGraphicFramePr>
        <p:xfrm>
          <a:off x="6125346" y="1628800"/>
          <a:ext cx="29881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515719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Effect of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рН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initial solutions (</a:t>
            </a:r>
            <a:r>
              <a:rPr lang="en-US" sz="1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pHs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with salt content of 35.0 g L</a:t>
            </a:r>
            <a:r>
              <a:rPr lang="en-US" sz="1600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the </a:t>
            </a:r>
            <a:r>
              <a:rPr lang="hu-H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degree of sorption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(a) and distribution coefficient (b) of </a:t>
            </a:r>
            <a:r>
              <a:rPr lang="en-US" sz="1600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85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Sr and on the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рН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changes of solutions after contact with sorbents (c).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Sorption properties of different materials towards strontium ions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66517"/>
              </p:ext>
            </p:extLst>
          </p:nvPr>
        </p:nvGraphicFramePr>
        <p:xfrm>
          <a:off x="271214" y="1370799"/>
          <a:ext cx="8496435" cy="4973673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64454"/>
                <a:gridCol w="494892"/>
                <a:gridCol w="1374637"/>
                <a:gridCol w="1184249"/>
                <a:gridCol w="898376"/>
                <a:gridCol w="986876"/>
                <a:gridCol w="825015"/>
                <a:gridCol w="742921"/>
                <a:gridCol w="825015"/>
              </a:tblGrid>
              <a:tr h="532516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Sorbents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m/V, g/mL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Competing ions / composition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of strontium / concentration (mol L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 %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Sorption,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mg∙g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Kd,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 g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References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</a:tr>
              <a:tr h="266258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(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bioceramics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1/100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CaCl</a:t>
                      </a:r>
                      <a:r>
                        <a:rPr lang="en-US" sz="900" b="1" baseline="-25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× 10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1 × 10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 ‒ 5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[21]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  <a:tr h="266258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(for liquid chromatography)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1/100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CaCl</a:t>
                      </a:r>
                      <a:r>
                        <a:rPr lang="en-US" sz="900" b="1" baseline="-25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× 10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1 × 10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1885 ‒ 17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[21]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  <a:tr h="399387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(prepared by a wet chemical precipitation)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1/100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CaCl</a:t>
                      </a:r>
                      <a:r>
                        <a:rPr lang="en-US" sz="900" b="1" baseline="-25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× 10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1 × 10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 × 10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‒ 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[21]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  <a:tr h="266258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(biogenic, amorphous)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1/150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NaCl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 × 10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66.2 ‒ 44.9*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 ‒ 5.9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[20]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  <a:tr h="136666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1/150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CaCl</a:t>
                      </a:r>
                      <a:r>
                        <a:rPr lang="en-US" sz="900" b="1" baseline="-25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 × 10</a:t>
                      </a:r>
                      <a:r>
                        <a:rPr lang="ru-RU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76.1 ‒ 5.8*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‒ 0.76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[20]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  <a:tr h="399387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(commercial nano-sized, crystalline)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1/150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NaCl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 × 10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 ‒ 9.9*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‒ 1.3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[20]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  <a:tr h="266258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1/150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CaCl</a:t>
                      </a:r>
                      <a:r>
                        <a:rPr lang="en-US" sz="900" b="1" baseline="-25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27.4 ‒ &lt; 0.15*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 ‒ &lt; 0.020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[20]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  <a:tr h="532516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(biogenic, amorphous)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1/150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Seawater / 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(0.450 mol L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(0.052 mol L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(0.009 mol L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90 % of salt content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17.5*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[20]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  <a:tr h="399387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(commercial nano-sized, crystalline)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1/150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same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90 % of salt content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1.6*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[20]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  <a:tr h="399387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Clinoptilolite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1/150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same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70 % of salt content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[20]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  <a:tr h="266258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(low-crystalline)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1/200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NaNO</a:t>
                      </a:r>
                      <a:r>
                        <a:rPr lang="en-US" sz="900" b="1" baseline="-25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5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2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42.5 ‒40.5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  <a:tr h="136666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Ca(NO</a:t>
                      </a:r>
                      <a:r>
                        <a:rPr lang="en-US" sz="900" b="1" baseline="-25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900" b="1" baseline="-25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‒ 5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2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37.6 ‒ 24.0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[18]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2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836712"/>
            <a:ext cx="6861130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(continued)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57568"/>
              </p:ext>
            </p:extLst>
          </p:nvPr>
        </p:nvGraphicFramePr>
        <p:xfrm>
          <a:off x="611560" y="1484784"/>
          <a:ext cx="7704855" cy="446449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55966"/>
                <a:gridCol w="448785"/>
                <a:gridCol w="1246567"/>
                <a:gridCol w="1073918"/>
                <a:gridCol w="814678"/>
                <a:gridCol w="894931"/>
                <a:gridCol w="748152"/>
                <a:gridCol w="673706"/>
                <a:gridCol w="748152"/>
              </a:tblGrid>
              <a:tr h="762254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Sorbents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</a:rPr>
                        <a:t>m/V, g/mL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Competing ions / composition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Concentration,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mol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L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State of strontium / concentration (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mol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L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S, %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Sorption,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mg∙g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Kd,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mL g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effectLst/>
                        </a:rPr>
                        <a:t>References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 anchor="ctr"/>
                </a:tc>
              </a:tr>
              <a:tr h="381126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1/250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Ca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 / CaCl</a:t>
                      </a:r>
                      <a:r>
                        <a:rPr lang="en-US" sz="900" b="1" baseline="-25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5 × 10</a:t>
                      </a: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</a:rPr>
                        <a:t>-2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</a:rPr>
                        <a:t>85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Sr / ~ 10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kBq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mL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smtClean="0">
                          <a:solidFill>
                            <a:srgbClr val="002060"/>
                          </a:solidFill>
                          <a:effectLst/>
                        </a:rPr>
                        <a:t>[35]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</a:tr>
              <a:tr h="71248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Ca-Mg phosphate based on dolomite: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30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</a:tr>
              <a:tr h="381126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PD-1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1/250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Ca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 / CaCl</a:t>
                      </a:r>
                      <a:r>
                        <a:rPr lang="en-US" sz="900" b="1" baseline="-25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5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85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Sr / ~ 10 kBq mL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‒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smtClean="0">
                          <a:solidFill>
                            <a:srgbClr val="002060"/>
                          </a:solidFill>
                          <a:effectLst/>
                        </a:rPr>
                        <a:t>[35]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</a:tr>
              <a:tr h="381126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PD-2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1/250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Ca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 / CaCl</a:t>
                      </a:r>
                      <a:r>
                        <a:rPr lang="en-US" sz="900" b="1" baseline="-25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5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85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Sr / ~ 10 kBq mL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‒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110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smtClean="0">
                          <a:solidFill>
                            <a:srgbClr val="002060"/>
                          </a:solidFill>
                          <a:effectLst/>
                        </a:rPr>
                        <a:t>[35]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</a:tr>
              <a:tr h="351502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PD-1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1/250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 / NaCl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1.7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Sr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 / 3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99.2*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217.6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‒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smtClean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[41]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</a:tr>
              <a:tr h="351502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PD-2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1/250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 / NaCl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1.7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Sr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 / 3 × 10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-2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99.2*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196.5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‒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smtClean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[41]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</a:tr>
              <a:tr h="762254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PD-1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1/500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Modelling seawater: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 (0.468 mol L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Mg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 (0.053 mol L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Ca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2+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 (0.011 mol L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14 ‒ 100 %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85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Sr / ~10 kBq mL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11.5 ‒ 7.0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66 ‒ 13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smtClean="0">
                          <a:solidFill>
                            <a:srgbClr val="002060"/>
                          </a:solidFill>
                          <a:effectLst/>
                        </a:rPr>
                        <a:t>This work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</a:tr>
              <a:tr h="381126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PD-2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1/500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The same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14 ‒ 100 %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85</a:t>
                      </a: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Sr / ~10 kBq mL</a:t>
                      </a:r>
                      <a:r>
                        <a:rPr lang="en-US" sz="900" b="1" baseline="30000">
                          <a:solidFill>
                            <a:srgbClr val="002060"/>
                          </a:solidFill>
                          <a:effectLst/>
                        </a:rPr>
                        <a:t>-1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42.2 ‒ 26.4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‒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365 ‒ 179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effectLst/>
                        </a:rPr>
                        <a:t>This work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1" marR="54131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0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5199" t="8423" r="30275" b="11290"/>
          <a:stretch>
            <a:fillRect/>
          </a:stretch>
        </p:blipFill>
        <p:spPr bwMode="auto">
          <a:xfrm>
            <a:off x="323528" y="764704"/>
            <a:ext cx="2495550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11441" t="3125" r="12712" b="40848"/>
          <a:stretch>
            <a:fillRect/>
          </a:stretch>
        </p:blipFill>
        <p:spPr bwMode="auto">
          <a:xfrm>
            <a:off x="3140540" y="831787"/>
            <a:ext cx="2880320" cy="480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10109" t="7308" r="14208" b="10695"/>
          <a:stretch>
            <a:fillRect/>
          </a:stretch>
        </p:blipFill>
        <p:spPr bwMode="auto">
          <a:xfrm>
            <a:off x="6156176" y="831788"/>
            <a:ext cx="2796530" cy="460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5638283"/>
            <a:ext cx="8700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</a:t>
            </a:r>
            <a:r>
              <a:rPr lang="en-US" sz="2000" b="1" baseline="-250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baseline="-250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XRD </a:t>
            </a:r>
            <a:r>
              <a:rPr lang="en-US" sz="20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patterns of PD-1 (a), PD-2 (b) and PD-3 (c) after aging in water without salt (1) and in solution modeling seawater with salt content 10.0 g L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en-US" sz="20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(2), 35.0 g L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en-US" sz="20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(3‒5) at pH 2 (4), 6 (1−3) and 8 (5).</a:t>
            </a:r>
            <a:endParaRPr lang="ru-RU" sz="2000" baseline="-25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0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712393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33203"/>
            <a:ext cx="3599892" cy="2143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-9872" y="5119063"/>
            <a:ext cx="9288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0">
              <a:spcAft>
                <a:spcPts val="0"/>
              </a:spcAft>
            </a:pPr>
            <a:r>
              <a:rPr lang="en-US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Fig.</a:t>
            </a:r>
            <a:r>
              <a:rPr lang="en-US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Effect of salinity on the </a:t>
            </a:r>
            <a:r>
              <a:rPr lang="en-US" sz="1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lg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1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600" baseline="-25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en-US" sz="1600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 (a) and </a:t>
            </a:r>
            <a:r>
              <a:rPr lang="en-US" sz="1600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85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Sr (b) radionuclides on Ca-Mg phosphate </a:t>
            </a: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63500"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sorbents (V/m=500 cm</a:t>
            </a:r>
            <a:r>
              <a:rPr lang="en-US" sz="1600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/g)</a:t>
            </a: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63500" algn="just"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48680"/>
            <a:ext cx="5277130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36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CONCLUSION</a:t>
            </a:r>
            <a:endParaRPr lang="ru-RU" sz="3600" b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02688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effective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Ca-Mg phosphates sorbents towards 60Со and 85Sr were synthesized. 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sorbents phase and chemical composition, salinity and pH of solution were studied.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sorption efficiency and selectivity was obtained for PD-2 sorbent. 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simplicity of Ca-Mg phosphates preparation and use of widely occurring natural raw material dolomite for their production give the scientific basis for industrial implementation of novel sorbents for treatment facilities.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 materials are promising for application in seawater and liquid radioactive waste treatment from 60Со and 85Sr radionuclides.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495" y="1354803"/>
            <a:ext cx="1999461" cy="1999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1231187"/>
            <a:ext cx="2304256" cy="2035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8" name="Прямоугольник 13"/>
          <p:cNvSpPr>
            <a:spLocks noChangeArrowheads="1"/>
          </p:cNvSpPr>
          <p:nvPr/>
        </p:nvSpPr>
        <p:spPr bwMode="auto">
          <a:xfrm>
            <a:off x="817098" y="3392892"/>
            <a:ext cx="20019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Sillanpää Mika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Прямоугольник 14"/>
          <p:cNvSpPr>
            <a:spLocks noChangeArrowheads="1"/>
          </p:cNvSpPr>
          <p:nvPr/>
        </p:nvSpPr>
        <p:spPr bwMode="auto">
          <a:xfrm>
            <a:off x="3816697" y="3354264"/>
            <a:ext cx="1798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Andrei Ivanets</a:t>
            </a:r>
            <a:endParaRPr lang="ru-RU" altLang="ru-RU" sz="1600" b="1" dirty="0"/>
          </a:p>
        </p:txBody>
      </p:sp>
      <p:sp>
        <p:nvSpPr>
          <p:cNvPr id="18440" name="Прямоугольник 15"/>
          <p:cNvSpPr>
            <a:spLocks noChangeArrowheads="1"/>
          </p:cNvSpPr>
          <p:nvPr/>
        </p:nvSpPr>
        <p:spPr bwMode="auto">
          <a:xfrm>
            <a:off x="6709992" y="3354264"/>
            <a:ext cx="2041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Radkevich</a:t>
            </a:r>
            <a:r>
              <a:rPr lang="en-US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Artem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Прямоугольник 16"/>
          <p:cNvSpPr>
            <a:spLocks noChangeArrowheads="1"/>
          </p:cNvSpPr>
          <p:nvPr/>
        </p:nvSpPr>
        <p:spPr bwMode="auto">
          <a:xfrm>
            <a:off x="1770978" y="5790725"/>
            <a:ext cx="1949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Shashkova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Irina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Прямоугольник 17"/>
          <p:cNvSpPr>
            <a:spLocks noChangeArrowheads="1"/>
          </p:cNvSpPr>
          <p:nvPr/>
        </p:nvSpPr>
        <p:spPr bwMode="auto">
          <a:xfrm>
            <a:off x="1634177" y="532090"/>
            <a:ext cx="5511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algn="ctr" eaLnBrk="1" hangingPunct="1"/>
            <a:r>
              <a:rPr lang="en-US" alt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SCIENTIFIC TEAM</a:t>
            </a:r>
            <a:endParaRPr lang="ru-RU" altLang="ru-RU" sz="3600" u="sng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8" b="15930"/>
          <a:stretch/>
        </p:blipFill>
        <p:spPr>
          <a:xfrm>
            <a:off x="6686076" y="1418748"/>
            <a:ext cx="1915592" cy="1920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4" t="25248" r="27525" b="57679"/>
          <a:stretch/>
        </p:blipFill>
        <p:spPr bwMode="auto">
          <a:xfrm>
            <a:off x="5561125" y="3932972"/>
            <a:ext cx="1584176" cy="182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8" t="43187" r="46125" b="35861"/>
          <a:stretch/>
        </p:blipFill>
        <p:spPr bwMode="auto">
          <a:xfrm>
            <a:off x="1983355" y="3932972"/>
            <a:ext cx="1497663" cy="1879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5371021" y="5756073"/>
            <a:ext cx="1964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Kitikova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Natalia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gray">
          <a:xfrm>
            <a:off x="1907703" y="1684338"/>
            <a:ext cx="6984777" cy="8524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 for your attention!</a:t>
            </a:r>
            <a:endParaRPr lang="ru-RU" sz="3600" kern="10" dirty="0">
              <a:ln w="19050">
                <a:solidFill>
                  <a:srgbClr val="00206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0" scaled="1"/>
              </a:gra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2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50" y="3951115"/>
            <a:ext cx="633586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907703" y="4859165"/>
            <a:ext cx="6929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www.igic.bas-net.by</a:t>
            </a:r>
            <a:endParaRPr lang="en-US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Andreiivanets@yandex.ru</a:t>
            </a:r>
            <a:endParaRPr lang="en-US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Tel./Fax: +375 17 2842712</a:t>
            </a:r>
            <a:endParaRPr lang="ru-RU" altLang="ru-RU" sz="2800" dirty="0">
              <a:latin typeface="Calibri" panose="020F0502020204030204" pitchFamily="34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20543" r="2637" b="69572"/>
          <a:stretch>
            <a:fillRect/>
          </a:stretch>
        </p:blipFill>
        <p:spPr bwMode="auto">
          <a:xfrm>
            <a:off x="1835696" y="3321051"/>
            <a:ext cx="62880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89484" y="671454"/>
            <a:ext cx="8424936" cy="14287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</a:t>
            </a:r>
            <a:b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</a:t>
            </a:r>
            <a:r>
              <a:rPr lang="en-US" sz="7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aim of this work was to study the efficiency of Ca-Mg phosphate sorbents based on dolomite for </a:t>
            </a:r>
            <a:r>
              <a:rPr lang="en-US" sz="6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sz="7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 </a:t>
            </a:r>
            <a:r>
              <a:rPr lang="en-US" sz="7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ru-RU" sz="72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  <a:r>
              <a:rPr lang="en-US" sz="7200" b="1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Sr</a:t>
            </a:r>
            <a:r>
              <a:rPr lang="en-US" sz="7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radionuclides removal from aqueous solutions depending on the electrolyte content in the wide range of </a:t>
            </a:r>
            <a:r>
              <a:rPr lang="en-US" sz="7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</a:t>
            </a:r>
            <a:r>
              <a:rPr lang="ru-RU" sz="7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72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72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72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72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72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72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7200" kern="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820416" y="2353073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108547" y="2213373"/>
            <a:ext cx="5214938" cy="7143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</a:t>
            </a:r>
            <a:b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9600" b="1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1200" b="1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OUTLINES </a:t>
            </a:r>
            <a:r>
              <a:rPr lang="ru-RU" sz="112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12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7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7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0" dirty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</a:br>
            <a:endParaRPr lang="ru-RU" sz="2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272" y="3395515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Preparation and characterization of Ca-Mg phosphate sorbents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of 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 radionuclide removal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of </a:t>
            </a:r>
            <a:r>
              <a:rPr lang="ru-RU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  <a:r>
              <a:rPr lang="en-US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radionuclide removal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Ca-Mg phosphate sorbents </a:t>
            </a: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towards </a:t>
            </a:r>
            <a:r>
              <a:rPr lang="ru-RU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137</a:t>
            </a: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Cs, </a:t>
            </a:r>
            <a:r>
              <a:rPr lang="ru-RU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  <a:r>
              <a:rPr lang="en-US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 in multicomponent solution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5776" y="6457890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65" y="6509086"/>
            <a:ext cx="352822" cy="352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7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Рисунок 2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5" b="26726"/>
          <a:stretch>
            <a:fillRect/>
          </a:stretch>
        </p:blipFill>
        <p:spPr bwMode="auto">
          <a:xfrm>
            <a:off x="1577579" y="1637110"/>
            <a:ext cx="5768578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87" descr="Bubble's_Bod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42075"/>
            <a:ext cx="6796258" cy="5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Прямоугольник 88"/>
          <p:cNvSpPr>
            <a:spLocks noChangeArrowheads="1"/>
          </p:cNvSpPr>
          <p:nvPr/>
        </p:nvSpPr>
        <p:spPr bwMode="auto">
          <a:xfrm>
            <a:off x="2078198" y="2043846"/>
            <a:ext cx="474470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13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CA, MG-PHOSPHATE SORBENTS</a:t>
            </a:r>
            <a:endParaRPr lang="ru-RU" altLang="ru-RU" sz="135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1" name="Стрелка вниз 90"/>
          <p:cNvSpPr/>
          <p:nvPr/>
        </p:nvSpPr>
        <p:spPr>
          <a:xfrm>
            <a:off x="2132171" y="2516475"/>
            <a:ext cx="310754" cy="1744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92" name="Стрелка вниз 91"/>
          <p:cNvSpPr/>
          <p:nvPr/>
        </p:nvSpPr>
        <p:spPr>
          <a:xfrm>
            <a:off x="4254462" y="2538600"/>
            <a:ext cx="310753" cy="1725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93" name="Стрелка вниз 92"/>
          <p:cNvSpPr/>
          <p:nvPr/>
        </p:nvSpPr>
        <p:spPr>
          <a:xfrm>
            <a:off x="6631626" y="2519209"/>
            <a:ext cx="310753" cy="1709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V="1">
            <a:off x="2205629" y="2503886"/>
            <a:ext cx="4489847" cy="8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Прямоугольник 96"/>
          <p:cNvSpPr>
            <a:spLocks noChangeArrowheads="1"/>
          </p:cNvSpPr>
          <p:nvPr/>
        </p:nvSpPr>
        <p:spPr bwMode="auto">
          <a:xfrm>
            <a:off x="1503473" y="3467110"/>
            <a:ext cx="6286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700°C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sp>
        <p:nvSpPr>
          <p:cNvPr id="14353" name="Прямоугольник 97"/>
          <p:cNvSpPr>
            <a:spLocks noChangeArrowheads="1"/>
          </p:cNvSpPr>
          <p:nvPr/>
        </p:nvSpPr>
        <p:spPr bwMode="auto">
          <a:xfrm>
            <a:off x="3686747" y="3403806"/>
            <a:ext cx="6286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800°C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sp>
        <p:nvSpPr>
          <p:cNvPr id="14354" name="Прямоугольник 98"/>
          <p:cNvSpPr>
            <a:spLocks noChangeArrowheads="1"/>
          </p:cNvSpPr>
          <p:nvPr/>
        </p:nvSpPr>
        <p:spPr bwMode="auto">
          <a:xfrm>
            <a:off x="5871431" y="3402807"/>
            <a:ext cx="6699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900°C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sp>
        <p:nvSpPr>
          <p:cNvPr id="14355" name="Прямоугольник 99"/>
          <p:cNvSpPr>
            <a:spLocks noChangeArrowheads="1"/>
          </p:cNvSpPr>
          <p:nvPr/>
        </p:nvSpPr>
        <p:spPr bwMode="auto">
          <a:xfrm>
            <a:off x="2511456" y="3453909"/>
            <a:ext cx="6270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D-700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sp>
        <p:nvSpPr>
          <p:cNvPr id="14356" name="Прямоугольник 100"/>
          <p:cNvSpPr>
            <a:spLocks noChangeArrowheads="1"/>
          </p:cNvSpPr>
          <p:nvPr/>
        </p:nvSpPr>
        <p:spPr bwMode="auto">
          <a:xfrm>
            <a:off x="4621849" y="3378651"/>
            <a:ext cx="6270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D-800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sp>
        <p:nvSpPr>
          <p:cNvPr id="14357" name="Прямоугольник 102"/>
          <p:cNvSpPr>
            <a:spLocks noChangeArrowheads="1"/>
          </p:cNvSpPr>
          <p:nvPr/>
        </p:nvSpPr>
        <p:spPr bwMode="auto">
          <a:xfrm>
            <a:off x="7032609" y="3402807"/>
            <a:ext cx="6270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D-900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pic>
        <p:nvPicPr>
          <p:cNvPr id="14358" name="Рисунок 103" descr="Bubble's_Bod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98" y="4362949"/>
            <a:ext cx="1485900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Рисунок 104" descr="Bubble's_Bod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4" y="4372833"/>
            <a:ext cx="1485900" cy="5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Рисунок 105" descr="Bubble's_Bod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47" y="4357989"/>
            <a:ext cx="2016919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Прямоугольник 106"/>
          <p:cNvSpPr>
            <a:spLocks noChangeArrowheads="1"/>
          </p:cNvSpPr>
          <p:nvPr/>
        </p:nvSpPr>
        <p:spPr bwMode="auto">
          <a:xfrm>
            <a:off x="1630756" y="4475256"/>
            <a:ext cx="13997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altLang="ru-RU" sz="825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ru-RU" sz="135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MgCO</a:t>
            </a:r>
            <a:r>
              <a:rPr lang="en-US" altLang="ru-RU" sz="825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35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362" name="Прямоугольник 107"/>
          <p:cNvSpPr>
            <a:spLocks noChangeArrowheads="1"/>
          </p:cNvSpPr>
          <p:nvPr/>
        </p:nvSpPr>
        <p:spPr bwMode="auto">
          <a:xfrm>
            <a:off x="3926528" y="4502888"/>
            <a:ext cx="12650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altLang="ru-RU" sz="135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825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5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CaCO</a:t>
            </a:r>
            <a:r>
              <a:rPr lang="en-US" altLang="ru-RU" sz="825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35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0" name="Стрелка вниз 109"/>
          <p:cNvSpPr/>
          <p:nvPr/>
        </p:nvSpPr>
        <p:spPr>
          <a:xfrm>
            <a:off x="2177977" y="4911625"/>
            <a:ext cx="309563" cy="310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11" name="Стрелка вниз 110"/>
          <p:cNvSpPr/>
          <p:nvPr/>
        </p:nvSpPr>
        <p:spPr>
          <a:xfrm>
            <a:off x="6720433" y="4931460"/>
            <a:ext cx="310753" cy="427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112" name="Прямая соединительная линия 111"/>
          <p:cNvCxnSpPr>
            <a:stCxn id="110" idx="0"/>
            <a:endCxn id="111" idx="0"/>
          </p:cNvCxnSpPr>
          <p:nvPr/>
        </p:nvCxnSpPr>
        <p:spPr>
          <a:xfrm>
            <a:off x="2332759" y="4911625"/>
            <a:ext cx="4543051" cy="19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16200000" flipH="1">
            <a:off x="2173810" y="4403877"/>
            <a:ext cx="8335" cy="1869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Стрелка вниз 114"/>
          <p:cNvSpPr/>
          <p:nvPr/>
        </p:nvSpPr>
        <p:spPr>
          <a:xfrm>
            <a:off x="1088555" y="5338668"/>
            <a:ext cx="309563" cy="310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16" name="Стрелка вниз 115"/>
          <p:cNvSpPr/>
          <p:nvPr/>
        </p:nvSpPr>
        <p:spPr>
          <a:xfrm>
            <a:off x="3058092" y="5367829"/>
            <a:ext cx="309563" cy="309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4373" name="Прямоугольник 120"/>
          <p:cNvSpPr>
            <a:spLocks noChangeArrowheads="1"/>
          </p:cNvSpPr>
          <p:nvPr/>
        </p:nvSpPr>
        <p:spPr bwMode="auto">
          <a:xfrm>
            <a:off x="808670" y="5743251"/>
            <a:ext cx="559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PD-1</a:t>
            </a:r>
            <a:endParaRPr lang="ru-RU" altLang="ru-RU" sz="13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374" name="Прямоугольник 121"/>
          <p:cNvSpPr>
            <a:spLocks noChangeArrowheads="1"/>
          </p:cNvSpPr>
          <p:nvPr/>
        </p:nvSpPr>
        <p:spPr bwMode="auto">
          <a:xfrm>
            <a:off x="3126978" y="5750247"/>
            <a:ext cx="559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PD-2</a:t>
            </a:r>
            <a:endParaRPr lang="ru-RU" altLang="ru-RU" sz="13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375" name="Прямоугольник 122"/>
          <p:cNvSpPr>
            <a:spLocks noChangeArrowheads="1"/>
          </p:cNvSpPr>
          <p:nvPr/>
        </p:nvSpPr>
        <p:spPr bwMode="auto">
          <a:xfrm>
            <a:off x="6751301" y="5438242"/>
            <a:ext cx="559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PD-3</a:t>
            </a:r>
            <a:endParaRPr lang="ru-RU" altLang="ru-RU" sz="13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263391" y="4897043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825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HPO</a:t>
            </a:r>
            <a:r>
              <a:rPr lang="en-US" sz="78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107"/>
          <p:cNvSpPr>
            <a:spLocks noChangeArrowheads="1"/>
          </p:cNvSpPr>
          <p:nvPr/>
        </p:nvSpPr>
        <p:spPr bwMode="auto">
          <a:xfrm>
            <a:off x="6277827" y="4472481"/>
            <a:ext cx="10871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altLang="ru-RU" sz="135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825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5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sz="135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ru-RU" altLang="ru-RU" sz="135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4888" y="7698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SCHEME OF OBTAINING SORPTION MATERIALS BASED ON DOLOMITE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623257" y="6443900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/>
          <p:nvPr/>
        </p:nvPicPr>
        <p:blipFill>
          <a:blip r:embed="rId3"/>
          <a:srcRect l="6910" t="4341" r="5182" b="7012"/>
          <a:stretch>
            <a:fillRect/>
          </a:stretch>
        </p:blipFill>
        <p:spPr bwMode="auto">
          <a:xfrm>
            <a:off x="2195736" y="764704"/>
            <a:ext cx="43924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07" y="5805264"/>
            <a:ext cx="9016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XRD patterns of sorbents PD-1 (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PD-2 (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PD-3 (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0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4072"/>
            <a:ext cx="8532440" cy="56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ru-RU" sz="1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Chemical composition of Ca-Mg phosphate sorbents</a:t>
            </a:r>
            <a:endParaRPr lang="ru-RU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55417"/>
              </p:ext>
            </p:extLst>
          </p:nvPr>
        </p:nvGraphicFramePr>
        <p:xfrm>
          <a:off x="904062" y="1321335"/>
          <a:ext cx="7083339" cy="16986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0511"/>
                <a:gridCol w="754610"/>
                <a:gridCol w="754610"/>
                <a:gridCol w="754610"/>
                <a:gridCol w="754610"/>
                <a:gridCol w="754610"/>
                <a:gridCol w="754610"/>
                <a:gridCol w="822684"/>
                <a:gridCol w="912484"/>
              </a:tblGrid>
              <a:tr h="33973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Sorbent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Content, </a:t>
                      </a:r>
                      <a:r>
                        <a:rPr lang="en-US" sz="1200" dirty="0" err="1">
                          <a:effectLst/>
                        </a:rPr>
                        <a:t>mmol</a:t>
                      </a:r>
                      <a:r>
                        <a:rPr lang="en-US" sz="1200" dirty="0">
                          <a:effectLst/>
                        </a:rPr>
                        <a:t> g</a:t>
                      </a:r>
                      <a:r>
                        <a:rPr lang="en-US" sz="1200" baseline="30000" dirty="0">
                          <a:effectLst/>
                        </a:rPr>
                        <a:t>-1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Ca/Mg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(Ca+Mg)/P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Ca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Mg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NH</a:t>
                      </a:r>
                      <a:r>
                        <a:rPr lang="en-US" sz="1200" b="1" baseline="-25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CO</a:t>
                      </a:r>
                      <a:r>
                        <a:rPr lang="en-US" sz="1200" b="1" baseline="-25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PO</a:t>
                      </a:r>
                      <a:r>
                        <a:rPr lang="en-US" sz="1200" b="1" baseline="-25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H</a:t>
                      </a:r>
                      <a:r>
                        <a:rPr lang="en-US" sz="1200" b="1" baseline="-25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PD-1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3.91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1.99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4.93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17.39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1.96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1.20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1.84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3.07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1.52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3.78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23.70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0.60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1.50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5.27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5.09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4.65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1.56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7.78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1.04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6.65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97531"/>
              </p:ext>
            </p:extLst>
          </p:nvPr>
        </p:nvGraphicFramePr>
        <p:xfrm>
          <a:off x="953344" y="4090440"/>
          <a:ext cx="6984776" cy="1922444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{B301B821-A1FF-4177-AEE7-76D212191A09}</a:tableStyleId>
              </a:tblPr>
              <a:tblGrid>
                <a:gridCol w="1206199"/>
                <a:gridCol w="1036577"/>
                <a:gridCol w="1122060"/>
                <a:gridCol w="1122733"/>
                <a:gridCol w="1122733"/>
                <a:gridCol w="747143"/>
                <a:gridCol w="627331"/>
              </a:tblGrid>
              <a:tr h="561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Sample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Specific surface area,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g</a:t>
                      </a:r>
                      <a:r>
                        <a:rPr lang="en-US" sz="1200" baseline="30000" dirty="0">
                          <a:effectLst/>
                        </a:rPr>
                        <a:t>-1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Pore volume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cm</a:t>
                      </a:r>
                      <a:r>
                        <a:rPr lang="ru-RU" sz="1200" baseline="30000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g</a:t>
                      </a:r>
                      <a:r>
                        <a:rPr lang="en-US" sz="1200" baseline="30000" dirty="0">
                          <a:effectLst/>
                        </a:rPr>
                        <a:t>-1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Pore size,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r>
                        <a:rPr lang="en-US" sz="1200" b="0" baseline="-25000" dirty="0">
                          <a:solidFill>
                            <a:srgbClr val="002060"/>
                          </a:solidFill>
                          <a:effectLst/>
                        </a:rPr>
                        <a:t>sp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r>
                        <a:rPr lang="en-US" sz="1200" b="0" baseline="-25000" dirty="0">
                          <a:solidFill>
                            <a:srgbClr val="002060"/>
                          </a:solidFill>
                          <a:effectLst/>
                        </a:rPr>
                        <a:t>BET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002060"/>
                          </a:solidFill>
                          <a:effectLst/>
                        </a:rPr>
                        <a:t>V</a:t>
                      </a:r>
                      <a:r>
                        <a:rPr lang="en-US" sz="1200" b="0" baseline="-25000" dirty="0" err="1">
                          <a:solidFill>
                            <a:srgbClr val="002060"/>
                          </a:solidFill>
                          <a:effectLst/>
                        </a:rPr>
                        <a:t>sp.ads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002060"/>
                          </a:solidFill>
                          <a:effectLst/>
                        </a:rPr>
                        <a:t>V</a:t>
                      </a:r>
                      <a:r>
                        <a:rPr lang="en-US" sz="1200" b="0" baseline="-25000" dirty="0" err="1">
                          <a:solidFill>
                            <a:srgbClr val="002060"/>
                          </a:solidFill>
                          <a:effectLst/>
                        </a:rPr>
                        <a:t>sp.des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r>
                        <a:rPr lang="en-US" sz="1200" b="0" baseline="-25000" dirty="0">
                          <a:solidFill>
                            <a:srgbClr val="002060"/>
                          </a:solidFill>
                          <a:effectLst/>
                        </a:rPr>
                        <a:t>ads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r>
                        <a:rPr lang="en-US" sz="1200" b="0" baseline="-25000" dirty="0" err="1">
                          <a:solidFill>
                            <a:srgbClr val="002060"/>
                          </a:solidFill>
                          <a:effectLst/>
                        </a:rPr>
                        <a:t>des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PD-1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0.069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0.080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PD-2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49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54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0.182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0.238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PD-3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041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043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615" y="35048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Adsorption and textural properties of Ca-Mg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phosphate sorbents</a:t>
            </a:r>
            <a:endParaRPr lang="ru-RU" sz="1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5333"/>
              </p:ext>
            </p:extLst>
          </p:nvPr>
        </p:nvGraphicFramePr>
        <p:xfrm>
          <a:off x="2123728" y="1268760"/>
          <a:ext cx="4752529" cy="2089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235"/>
                <a:gridCol w="1318647"/>
                <a:gridCol w="1318647"/>
              </a:tblGrid>
              <a:tr h="382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Component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Concentration, g L</a:t>
                      </a:r>
                      <a:r>
                        <a:rPr lang="en-US" sz="1200" baseline="30000">
                          <a:effectLst/>
                        </a:rPr>
                        <a:t>-1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923">
                <a:tc>
                  <a:txBody>
                    <a:bodyPr/>
                    <a:lstStyle/>
                    <a:p>
                      <a:pPr marL="215900" indent="45021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</a:t>
                      </a:r>
                      <a:r>
                        <a:rPr lang="en-US" sz="1200" baseline="30000" dirty="0">
                          <a:effectLst/>
                        </a:rPr>
                        <a:t>+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15.39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10.77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923">
                <a:tc>
                  <a:txBody>
                    <a:bodyPr/>
                    <a:lstStyle/>
                    <a:p>
                      <a:pPr marL="215900" indent="45021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</a:t>
                      </a:r>
                      <a:r>
                        <a:rPr lang="en-US" sz="1200" baseline="30000">
                          <a:effectLst/>
                        </a:rPr>
                        <a:t>+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0.57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0.40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923">
                <a:tc>
                  <a:txBody>
                    <a:bodyPr/>
                    <a:lstStyle/>
                    <a:p>
                      <a:pPr marL="215900" indent="45021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Mg</a:t>
                      </a:r>
                      <a:r>
                        <a:rPr lang="en-US" sz="1200" baseline="30000">
                          <a:effectLst/>
                        </a:rPr>
                        <a:t>2+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1.82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1.28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923">
                <a:tc>
                  <a:txBody>
                    <a:bodyPr/>
                    <a:lstStyle/>
                    <a:p>
                      <a:pPr marL="215900" indent="45021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</a:t>
                      </a:r>
                      <a:r>
                        <a:rPr lang="en-US" sz="1200" baseline="30000" dirty="0">
                          <a:effectLst/>
                        </a:rPr>
                        <a:t>2+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0.60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0.42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923">
                <a:tc>
                  <a:txBody>
                    <a:bodyPr/>
                    <a:lstStyle/>
                    <a:p>
                      <a:pPr marL="215900" indent="45021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</a:t>
                      </a:r>
                      <a:r>
                        <a:rPr lang="en-US" sz="1200" baseline="300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27.77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19.44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923">
                <a:tc>
                  <a:txBody>
                    <a:bodyPr/>
                    <a:lstStyle/>
                    <a:p>
                      <a:pPr marL="215900" indent="45021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</a:t>
                      </a:r>
                      <a:r>
                        <a:rPr lang="en-US" sz="1200" baseline="-25000">
                          <a:effectLst/>
                        </a:rPr>
                        <a:t>4</a:t>
                      </a:r>
                      <a:r>
                        <a:rPr lang="en-US" sz="1200" baseline="30000">
                          <a:effectLst/>
                        </a:rPr>
                        <a:t>2-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3.85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2.69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923">
                <a:tc>
                  <a:txBody>
                    <a:bodyPr/>
                    <a:lstStyle/>
                    <a:p>
                      <a:pPr marL="825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salt content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50.00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35.00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476672"/>
            <a:ext cx="8964488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Table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Composition of modeling seawater solution 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99014582"/>
              </p:ext>
            </p:extLst>
          </p:nvPr>
        </p:nvGraphicFramePr>
        <p:xfrm>
          <a:off x="0" y="3403858"/>
          <a:ext cx="399593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61865887"/>
              </p:ext>
            </p:extLst>
          </p:nvPr>
        </p:nvGraphicFramePr>
        <p:xfrm>
          <a:off x="4716016" y="3427100"/>
          <a:ext cx="38164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6024" y="5842338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Effect of salt content (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s) on the distribution coefficient (a) and the </a:t>
            </a:r>
            <a:r>
              <a:rPr lang="hu-H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degree of sorption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600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(b) at pH 8.0 ± 0.5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14302" y="-1"/>
            <a:ext cx="7329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4385" name="Диаграмма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1" t="-7338" r="-19142" b="-7825"/>
          <a:stretch>
            <a:fillRect/>
          </a:stretch>
        </p:blipFill>
        <p:spPr bwMode="auto">
          <a:xfrm>
            <a:off x="2790341" y="542929"/>
            <a:ext cx="3778324" cy="25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954098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 of salt content (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aseline="-25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on the equilibrium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solutions after contact with sorbents</a:t>
            </a: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(with stable Co(II))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37659176"/>
              </p:ext>
            </p:extLst>
          </p:nvPr>
        </p:nvGraphicFramePr>
        <p:xfrm>
          <a:off x="107504" y="3567565"/>
          <a:ext cx="4014192" cy="221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84568231"/>
              </p:ext>
            </p:extLst>
          </p:nvPr>
        </p:nvGraphicFramePr>
        <p:xfrm>
          <a:off x="4474703" y="3573016"/>
          <a:ext cx="418792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258" y="5780783"/>
            <a:ext cx="66164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Effect of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initial solutions (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kumimoji="0" lang="en-US" altLang="ru-RU" sz="1600" b="0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on the distribution coefficient (a)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hu-H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degree of </a:t>
            </a:r>
            <a:r>
              <a:rPr kumimoji="0" lang="en-US" altLang="ru-RU" sz="16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kumimoji="0" lang="hu-H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sorption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 at the salt content of 35.0 g L</a:t>
            </a:r>
            <a:r>
              <a:rPr kumimoji="0" lang="en-US" altLang="ru-RU" sz="16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5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3" y="1124744"/>
            <a:ext cx="666909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228524"/>
              </p:ext>
            </p:extLst>
          </p:nvPr>
        </p:nvGraphicFramePr>
        <p:xfrm>
          <a:off x="107504" y="1124744"/>
          <a:ext cx="3744416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8" name="Лист" r:id="rId5" imgW="4960674" imgH="3002208" progId="Excel.Sheet.8">
                  <p:embed/>
                </p:oleObj>
              </mc:Choice>
              <mc:Fallback>
                <p:oleObj name="Лист" r:id="rId5" imgW="4960674" imgH="3002208" progId="Excel.Shee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036" t="-5122" r="-1282" b="-854"/>
                      <a:stretch>
                        <a:fillRect/>
                      </a:stretch>
                    </p:blipFill>
                    <p:spPr bwMode="auto">
                      <a:xfrm>
                        <a:off x="107504" y="1124744"/>
                        <a:ext cx="3744416" cy="3096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4208" y="456617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Co</a:t>
            </a:r>
            <a:r>
              <a:rPr lang="en-US" sz="1600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2 – </a:t>
            </a:r>
            <a:r>
              <a:rPr lang="en-US" sz="1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CoOH</a:t>
            </a:r>
            <a:r>
              <a:rPr lang="en-US" sz="1600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3 – Co(OH)</a:t>
            </a:r>
            <a:r>
              <a:rPr lang="en-US" sz="1600" baseline="-25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600" baseline="-25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Forms of Co</a:t>
            </a:r>
            <a:r>
              <a:rPr lang="en-US" sz="1600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aqueous solutions, calculated from constants of hydrolysis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94058" y="1250113"/>
            <a:ext cx="76947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8483" name="Диаграмма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5" t="-10600" r="-3937" b="-3725"/>
          <a:stretch>
            <a:fillRect/>
          </a:stretch>
        </p:blipFill>
        <p:spPr bwMode="auto">
          <a:xfrm>
            <a:off x="4572000" y="1250114"/>
            <a:ext cx="4116266" cy="29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48064" y="5028430"/>
            <a:ext cx="37439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Effect of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initial solutions (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kumimoji="0" lang="en-US" altLang="ru-RU" sz="1600" b="0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salt content of 35.0 g L</a:t>
            </a:r>
            <a:r>
              <a:rPr kumimoji="0" lang="en-US" altLang="ru-RU" sz="16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equilibrium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solutions without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after contact with sorbents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8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627784" y="6396335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252028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RadChem 2018 – the 18th Radiochemical Conference </a:t>
            </a:r>
            <a:endParaRPr lang="ru-RU" sz="1000" b="1" dirty="0" smtClean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– 18 May 2018, Marianske Lazne, Czech Republic</a:t>
            </a:r>
            <a:endParaRPr lang="ru-RU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15039" t="2675" r="4341" b="11648"/>
          <a:stretch>
            <a:fillRect/>
          </a:stretch>
        </p:blipFill>
        <p:spPr bwMode="auto">
          <a:xfrm>
            <a:off x="2771292" y="195916"/>
            <a:ext cx="3456384" cy="553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996" y="5732275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XRD patterns of PD-1 (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PD-2 (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PD-3 (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after interaction with solution of Co(NO</a:t>
            </a:r>
            <a:r>
              <a:rPr lang="en-US" sz="1600" baseline="-25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(1.0 g L</a:t>
            </a:r>
            <a:r>
              <a:rPr lang="en-US" sz="1600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without (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with seawater modeling solution(50 g L</a:t>
            </a:r>
            <a:r>
              <a:rPr lang="en-US" sz="1600" baseline="30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58" y="6530509"/>
            <a:ext cx="447229" cy="3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0687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5">
      <a:dk1>
        <a:srgbClr val="4D4D4D"/>
      </a:dk1>
      <a:lt1>
        <a:srgbClr val="FFFFFF"/>
      </a:lt1>
      <a:dk2>
        <a:srgbClr val="4D4D4D"/>
      </a:dk2>
      <a:lt2>
        <a:srgbClr val="114682"/>
      </a:lt2>
      <a:accent1>
        <a:srgbClr val="295B99"/>
      </a:accent1>
      <a:accent2>
        <a:srgbClr val="406DA6"/>
      </a:accent2>
      <a:accent3>
        <a:srgbClr val="FFFFFF"/>
      </a:accent3>
      <a:accent4>
        <a:srgbClr val="404040"/>
      </a:accent4>
      <a:accent5>
        <a:srgbClr val="ACB5CA"/>
      </a:accent5>
      <a:accent6>
        <a:srgbClr val="396296"/>
      </a:accent6>
      <a:hlink>
        <a:srgbClr val="5F84B5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683</TotalTime>
  <Words>1590</Words>
  <Application>Microsoft Office PowerPoint</Application>
  <PresentationFormat>Экран (4:3)</PresentationFormat>
  <Paragraphs>448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 Unicode MS</vt:lpstr>
      <vt:lpstr>Malgun Gothic</vt:lpstr>
      <vt:lpstr>SimSun</vt:lpstr>
      <vt:lpstr>Arial</vt:lpstr>
      <vt:lpstr>Bookman Old Style</vt:lpstr>
      <vt:lpstr>Calibri</vt:lpstr>
      <vt:lpstr>Microsoft Sans Serif</vt:lpstr>
      <vt:lpstr>Times New Roman</vt:lpstr>
      <vt:lpstr>Verdana</vt:lpstr>
      <vt:lpstr>Wingdings</vt:lpstr>
      <vt:lpstr>powerpoint-template-24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-</cp:lastModifiedBy>
  <cp:revision>39</cp:revision>
  <dcterms:created xsi:type="dcterms:W3CDTF">2018-05-11T07:40:12Z</dcterms:created>
  <dcterms:modified xsi:type="dcterms:W3CDTF">2018-05-15T13:54:28Z</dcterms:modified>
</cp:coreProperties>
</file>