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79" r:id="rId4"/>
    <p:sldId id="266" r:id="rId5"/>
    <p:sldId id="288" r:id="rId6"/>
    <p:sldId id="275" r:id="rId7"/>
    <p:sldId id="286" r:id="rId8"/>
    <p:sldId id="277" r:id="rId9"/>
    <p:sldId id="276" r:id="rId10"/>
    <p:sldId id="290" r:id="rId11"/>
    <p:sldId id="271" r:id="rId12"/>
    <p:sldId id="259" r:id="rId13"/>
    <p:sldId id="260" r:id="rId14"/>
    <p:sldId id="283" r:id="rId15"/>
    <p:sldId id="291" r:id="rId16"/>
    <p:sldId id="263" r:id="rId17"/>
    <p:sldId id="287" r:id="rId18"/>
    <p:sldId id="289" r:id="rId19"/>
    <p:sldId id="278" r:id="rId20"/>
    <p:sldId id="264" r:id="rId21"/>
    <p:sldId id="274" r:id="rId22"/>
    <p:sldId id="285" r:id="rId23"/>
    <p:sldId id="262" r:id="rId24"/>
    <p:sldId id="273" r:id="rId25"/>
    <p:sldId id="281" r:id="rId26"/>
    <p:sldId id="268" r:id="rId27"/>
    <p:sldId id="280" r:id="rId28"/>
    <p:sldId id="282" r:id="rId29"/>
    <p:sldId id="258" r:id="rId3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C8E2CA"/>
    <a:srgbClr val="A0DAA1"/>
    <a:srgbClr val="99FFCC"/>
    <a:srgbClr val="FFCC99"/>
    <a:srgbClr val="299139"/>
    <a:srgbClr val="EDECEA"/>
    <a:srgbClr val="D2D0CD"/>
    <a:srgbClr val="D50A26"/>
    <a:srgbClr val="555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448" autoAdjust="0"/>
    <p:restoredTop sz="95855" autoAdjust="0"/>
  </p:normalViewPr>
  <p:slideViewPr>
    <p:cSldViewPr snapToGrid="0" snapToObjects="1">
      <p:cViewPr>
        <p:scale>
          <a:sx n="100" d="100"/>
          <a:sy n="100" d="100"/>
        </p:scale>
        <p:origin x="-1944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8" d="100"/>
          <a:sy n="98" d="100"/>
        </p:scale>
        <p:origin x="-4136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nrg\groups\g_harsvaten\Lab%20results\Sampling%20Anion%202004_2010_2011_20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rg\groups\g_analysegroep_re\Onderzoek\Afval_karakterisering\Hars\Analysen\Berekeningsheet\Petra\Vergelijking_vernieuwd_P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rg\groups\g_analysegroep_re\Onderzoek\Afval_karakterisering\Hars\Analysen\Berekeningsheet\Petra\Vergelijking_vernieuwd_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Average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trendline>
            <c:spPr>
              <a:ln w="38100">
                <a:solidFill>
                  <a:schemeClr val="accent3"/>
                </a:solidFill>
              </a:ln>
            </c:spPr>
            <c:trendlineType val="linear"/>
            <c:dispRSqr val="0"/>
            <c:dispEq val="0"/>
          </c:trendline>
          <c:cat>
            <c:numRef>
              <c:f>Sheet1!$A$23:$A$29</c:f>
              <c:numCache>
                <c:formatCode>General</c:formatCode>
                <c:ptCount val="7"/>
                <c:pt idx="0">
                  <c:v>20151649</c:v>
                </c:pt>
                <c:pt idx="1">
                  <c:v>20151652</c:v>
                </c:pt>
                <c:pt idx="2">
                  <c:v>20151655</c:v>
                </c:pt>
                <c:pt idx="3">
                  <c:v>20151658</c:v>
                </c:pt>
                <c:pt idx="4">
                  <c:v>20151664</c:v>
                </c:pt>
                <c:pt idx="5">
                  <c:v>20151667</c:v>
                </c:pt>
                <c:pt idx="6">
                  <c:v>20151670</c:v>
                </c:pt>
              </c:numCache>
            </c:numRef>
          </c:cat>
          <c:val>
            <c:numRef>
              <c:f>Sheet1!$AO$23:$AO$29</c:f>
              <c:numCache>
                <c:formatCode>#,##0.00;#,##0.00</c:formatCode>
                <c:ptCount val="7"/>
                <c:pt idx="0">
                  <c:v>41.1</c:v>
                </c:pt>
                <c:pt idx="1">
                  <c:v>41.1</c:v>
                </c:pt>
                <c:pt idx="2">
                  <c:v>41.1</c:v>
                </c:pt>
                <c:pt idx="3">
                  <c:v>41.1</c:v>
                </c:pt>
                <c:pt idx="4">
                  <c:v>41.1</c:v>
                </c:pt>
                <c:pt idx="5">
                  <c:v>41.1</c:v>
                </c:pt>
                <c:pt idx="6">
                  <c:v>41.1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Sheet1!$AQ$2</c:f>
              <c:strCache>
                <c:ptCount val="1"/>
                <c:pt idx="0">
                  <c:v>+30%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6"/>
              <c:layout/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trendline>
            <c:spPr>
              <a:ln w="38100">
                <a:solidFill>
                  <a:schemeClr val="accent3"/>
                </a:solidFill>
                <a:prstDash val="dash"/>
              </a:ln>
            </c:spPr>
            <c:trendlineType val="linear"/>
            <c:dispRSqr val="0"/>
            <c:dispEq val="0"/>
          </c:trendline>
          <c:cat>
            <c:numRef>
              <c:f>Sheet1!$A$23:$A$29</c:f>
              <c:numCache>
                <c:formatCode>General</c:formatCode>
                <c:ptCount val="7"/>
                <c:pt idx="0">
                  <c:v>20151649</c:v>
                </c:pt>
                <c:pt idx="1">
                  <c:v>20151652</c:v>
                </c:pt>
                <c:pt idx="2">
                  <c:v>20151655</c:v>
                </c:pt>
                <c:pt idx="3">
                  <c:v>20151658</c:v>
                </c:pt>
                <c:pt idx="4">
                  <c:v>20151664</c:v>
                </c:pt>
                <c:pt idx="5">
                  <c:v>20151667</c:v>
                </c:pt>
                <c:pt idx="6">
                  <c:v>20151670</c:v>
                </c:pt>
              </c:numCache>
            </c:numRef>
          </c:cat>
          <c:val>
            <c:numRef>
              <c:f>Sheet1!$AQ$23:$AQ$29</c:f>
              <c:numCache>
                <c:formatCode>#,##0.00</c:formatCode>
                <c:ptCount val="7"/>
                <c:pt idx="0">
                  <c:v>53.430000000000007</c:v>
                </c:pt>
                <c:pt idx="1">
                  <c:v>53.430000000000007</c:v>
                </c:pt>
                <c:pt idx="2">
                  <c:v>53.430000000000007</c:v>
                </c:pt>
                <c:pt idx="3">
                  <c:v>53.430000000000007</c:v>
                </c:pt>
                <c:pt idx="4">
                  <c:v>53.430000000000007</c:v>
                </c:pt>
                <c:pt idx="5">
                  <c:v>53.430000000000007</c:v>
                </c:pt>
                <c:pt idx="6">
                  <c:v>53.430000000000007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Sheet1!$AP$2</c:f>
              <c:strCache>
                <c:ptCount val="1"/>
                <c:pt idx="0">
                  <c:v>-30%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6"/>
              <c:layout/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trendline>
            <c:spPr>
              <a:ln w="38100">
                <a:solidFill>
                  <a:schemeClr val="accent3"/>
                </a:solidFill>
                <a:prstDash val="dash"/>
              </a:ln>
            </c:spPr>
            <c:trendlineType val="linear"/>
            <c:dispRSqr val="0"/>
            <c:dispEq val="0"/>
          </c:trendline>
          <c:cat>
            <c:numRef>
              <c:f>Sheet1!$A$23:$A$29</c:f>
              <c:numCache>
                <c:formatCode>General</c:formatCode>
                <c:ptCount val="7"/>
                <c:pt idx="0">
                  <c:v>20151649</c:v>
                </c:pt>
                <c:pt idx="1">
                  <c:v>20151652</c:v>
                </c:pt>
                <c:pt idx="2">
                  <c:v>20151655</c:v>
                </c:pt>
                <c:pt idx="3">
                  <c:v>20151658</c:v>
                </c:pt>
                <c:pt idx="4">
                  <c:v>20151664</c:v>
                </c:pt>
                <c:pt idx="5">
                  <c:v>20151667</c:v>
                </c:pt>
                <c:pt idx="6">
                  <c:v>20151670</c:v>
                </c:pt>
              </c:numCache>
            </c:numRef>
          </c:cat>
          <c:val>
            <c:numRef>
              <c:f>Sheet1!$AP$23:$AP$29</c:f>
              <c:numCache>
                <c:formatCode>#,##0.00</c:formatCode>
                <c:ptCount val="7"/>
                <c:pt idx="0">
                  <c:v>28.77</c:v>
                </c:pt>
                <c:pt idx="1">
                  <c:v>28.77</c:v>
                </c:pt>
                <c:pt idx="2">
                  <c:v>28.77</c:v>
                </c:pt>
                <c:pt idx="3">
                  <c:v>28.77</c:v>
                </c:pt>
                <c:pt idx="4">
                  <c:v>28.77</c:v>
                </c:pt>
                <c:pt idx="5">
                  <c:v>28.77</c:v>
                </c:pt>
                <c:pt idx="6">
                  <c:v>28.77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Sheet1!$D$2</c:f>
              <c:strCache>
                <c:ptCount val="1"/>
                <c:pt idx="0">
                  <c:v>Co-60</c:v>
                </c:pt>
              </c:strCache>
            </c:strRef>
          </c:tx>
          <c:spPr>
            <a:ln>
              <a:noFill/>
            </a:ln>
          </c:spPr>
          <c:cat>
            <c:numRef>
              <c:f>Sheet1!$A$23:$A$29</c:f>
              <c:numCache>
                <c:formatCode>General</c:formatCode>
                <c:ptCount val="7"/>
                <c:pt idx="0">
                  <c:v>20151649</c:v>
                </c:pt>
                <c:pt idx="1">
                  <c:v>20151652</c:v>
                </c:pt>
                <c:pt idx="2">
                  <c:v>20151655</c:v>
                </c:pt>
                <c:pt idx="3">
                  <c:v>20151658</c:v>
                </c:pt>
                <c:pt idx="4">
                  <c:v>20151664</c:v>
                </c:pt>
                <c:pt idx="5">
                  <c:v>20151667</c:v>
                </c:pt>
                <c:pt idx="6">
                  <c:v>20151670</c:v>
                </c:pt>
              </c:numCache>
            </c:numRef>
          </c:cat>
          <c:val>
            <c:numRef>
              <c:f>Sheet1!$D$23:$D$29</c:f>
              <c:numCache>
                <c:formatCode>#,##0.00;#,##0.00</c:formatCode>
                <c:ptCount val="7"/>
                <c:pt idx="0">
                  <c:v>46.7</c:v>
                </c:pt>
                <c:pt idx="1">
                  <c:v>43.5</c:v>
                </c:pt>
                <c:pt idx="2">
                  <c:v>40.299999999999997</c:v>
                </c:pt>
                <c:pt idx="3">
                  <c:v>41.7</c:v>
                </c:pt>
                <c:pt idx="4">
                  <c:v>43.3</c:v>
                </c:pt>
                <c:pt idx="5">
                  <c:v>41</c:v>
                </c:pt>
                <c:pt idx="6">
                  <c:v>31.2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579072"/>
        <c:axId val="106580992"/>
      </c:lineChart>
      <c:catAx>
        <c:axId val="106579072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Drum</a:t>
                </a:r>
                <a:r>
                  <a:rPr lang="en-US" baseline="0" dirty="0"/>
                  <a:t> #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6580992"/>
        <c:crosses val="autoZero"/>
        <c:auto val="1"/>
        <c:lblAlgn val="ctr"/>
        <c:lblOffset val="100"/>
        <c:noMultiLvlLbl val="0"/>
      </c:catAx>
      <c:valAx>
        <c:axId val="1065809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Co-60 [Bq/g]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106579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Sr recovery in %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Sr 1st measurement</c:v>
          </c:tx>
          <c:spPr>
            <a:ln w="28575">
              <a:noFill/>
            </a:ln>
          </c:spPr>
          <c:marker>
            <c:symbol val="x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(Sheet1!$E$3,Sheet1!$E$5,Sheet1!$E$7,Sheet1!$E$9,Sheet1!$E$11,Sheet1!$E$13,Sheet1!$E$15,Sheet1!$E$17,Sheet1!$E$19,Sheet1!$E$21,Sheet1!$E$23,Sheet1!$E$25)</c:f>
                <c:numCache>
                  <c:formatCode>General</c:formatCode>
                  <c:ptCount val="12"/>
                  <c:pt idx="0">
                    <c:v>0.40500000000000003</c:v>
                  </c:pt>
                  <c:pt idx="1">
                    <c:v>0.36499999999999999</c:v>
                  </c:pt>
                  <c:pt idx="2">
                    <c:v>0.42</c:v>
                  </c:pt>
                  <c:pt idx="3">
                    <c:v>0.46500000000000002</c:v>
                  </c:pt>
                  <c:pt idx="4">
                    <c:v>0.33500000000000002</c:v>
                  </c:pt>
                  <c:pt idx="5">
                    <c:v>0.42</c:v>
                  </c:pt>
                  <c:pt idx="6">
                    <c:v>0.41499999999999998</c:v>
                  </c:pt>
                  <c:pt idx="7">
                    <c:v>0.39</c:v>
                  </c:pt>
                  <c:pt idx="8">
                    <c:v>0.43</c:v>
                  </c:pt>
                  <c:pt idx="9">
                    <c:v>0.44500000000000001</c:v>
                  </c:pt>
                  <c:pt idx="10">
                    <c:v>1.73</c:v>
                  </c:pt>
                  <c:pt idx="11">
                    <c:v>0.41</c:v>
                  </c:pt>
                </c:numCache>
              </c:numRef>
            </c:plus>
            <c:minus>
              <c:numRef>
                <c:f>(Sheet1!$E$3,Sheet1!$E$5,Sheet1!$E$7,Sheet1!$E$9,Sheet1!$E$11,Sheet1!$E$13,Sheet1!$E$15,Sheet1!$E$17,Sheet1!$E$19,Sheet1!$E$21,Sheet1!$E$23,Sheet1!$E$25)</c:f>
                <c:numCache>
                  <c:formatCode>General</c:formatCode>
                  <c:ptCount val="12"/>
                  <c:pt idx="0">
                    <c:v>0.40500000000000003</c:v>
                  </c:pt>
                  <c:pt idx="1">
                    <c:v>0.36499999999999999</c:v>
                  </c:pt>
                  <c:pt idx="2">
                    <c:v>0.42</c:v>
                  </c:pt>
                  <c:pt idx="3">
                    <c:v>0.46500000000000002</c:v>
                  </c:pt>
                  <c:pt idx="4">
                    <c:v>0.33500000000000002</c:v>
                  </c:pt>
                  <c:pt idx="5">
                    <c:v>0.42</c:v>
                  </c:pt>
                  <c:pt idx="6">
                    <c:v>0.41499999999999998</c:v>
                  </c:pt>
                  <c:pt idx="7">
                    <c:v>0.39</c:v>
                  </c:pt>
                  <c:pt idx="8">
                    <c:v>0.43</c:v>
                  </c:pt>
                  <c:pt idx="9">
                    <c:v>0.44500000000000001</c:v>
                  </c:pt>
                  <c:pt idx="10">
                    <c:v>1.73</c:v>
                  </c:pt>
                  <c:pt idx="11">
                    <c:v>0.41</c:v>
                  </c:pt>
                </c:numCache>
              </c:numRef>
            </c:minus>
          </c:errBars>
          <c:xVal>
            <c:numRef>
              <c:f>(Sheet1!$A$3,Sheet1!$A$5,Sheet1!$A$7,Sheet1!$A$9,Sheet1!$A$11,Sheet1!$A$13,Sheet1!$A$15,Sheet1!$A$17,Sheet1!$A$19,Sheet1!$A$21,Sheet1!$A$23,Sheet1!$A$25)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(Sheet1!$D$3,Sheet1!$D$5,Sheet1!$D$7,Sheet1!$D$9,Sheet1!$D$11,Sheet1!$D$13,Sheet1!$D$15,Sheet1!$D$17,Sheet1!$D$19,Sheet1!$D$21,Sheet1!$D$23,Sheet1!$D$25)</c:f>
              <c:numCache>
                <c:formatCode>General</c:formatCode>
                <c:ptCount val="12"/>
                <c:pt idx="0">
                  <c:v>89.11</c:v>
                </c:pt>
                <c:pt idx="1">
                  <c:v>72.06</c:v>
                </c:pt>
                <c:pt idx="2">
                  <c:v>65.650000000000006</c:v>
                </c:pt>
                <c:pt idx="3">
                  <c:v>80.25</c:v>
                </c:pt>
                <c:pt idx="4">
                  <c:v>70.349999999999994</c:v>
                </c:pt>
                <c:pt idx="5" formatCode="0.00">
                  <c:v>73.900000000000006</c:v>
                </c:pt>
                <c:pt idx="6">
                  <c:v>73.91</c:v>
                </c:pt>
                <c:pt idx="7">
                  <c:v>71.86</c:v>
                </c:pt>
                <c:pt idx="8">
                  <c:v>86.61</c:v>
                </c:pt>
                <c:pt idx="9">
                  <c:v>83.61</c:v>
                </c:pt>
                <c:pt idx="10">
                  <c:v>71.94</c:v>
                </c:pt>
                <c:pt idx="11">
                  <c:v>77.95</c:v>
                </c:pt>
              </c:numCache>
            </c:numRef>
          </c:yVal>
          <c:smooth val="0"/>
        </c:ser>
        <c:ser>
          <c:idx val="1"/>
          <c:order val="1"/>
          <c:tx>
            <c:v>Sr 2nd measurement</c:v>
          </c:tx>
          <c:spPr>
            <a:ln w="28575">
              <a:noFill/>
            </a:ln>
          </c:spPr>
          <c:marker>
            <c:symbol val="x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(Sheet1!$E$4,Sheet1!$E$6,Sheet1!$E$8,Sheet1!$E$10,Sheet1!$E$12,Sheet1!$E$14,Sheet1!$E$16,Sheet1!$E$18,Sheet1!$E$20,Sheet1!$E$22,Sheet1!$E$24,Sheet1!$E$26)</c:f>
                <c:numCache>
                  <c:formatCode>General</c:formatCode>
                  <c:ptCount val="12"/>
                  <c:pt idx="4">
                    <c:v>0.28000000000000003</c:v>
                  </c:pt>
                  <c:pt idx="5">
                    <c:v>0.31</c:v>
                  </c:pt>
                  <c:pt idx="6">
                    <c:v>0.31</c:v>
                  </c:pt>
                  <c:pt idx="7">
                    <c:v>0.34</c:v>
                  </c:pt>
                  <c:pt idx="8">
                    <c:v>0.46</c:v>
                  </c:pt>
                  <c:pt idx="9">
                    <c:v>0.41</c:v>
                  </c:pt>
                  <c:pt idx="11">
                    <c:v>0.26</c:v>
                  </c:pt>
                </c:numCache>
              </c:numRef>
            </c:plus>
            <c:minus>
              <c:numRef>
                <c:f>(Sheet1!$E$4,Sheet1!$E$6,Sheet1!$E$8,Sheet1!$E$10,Sheet1!$E$12,Sheet1!$E$14,Sheet1!$E$16,Sheet1!$E$18,Sheet1!$E$20,Sheet1!$E$22,Sheet1!$E$24,Sheet1!$E$26)</c:f>
                <c:numCache>
                  <c:formatCode>General</c:formatCode>
                  <c:ptCount val="12"/>
                  <c:pt idx="4">
                    <c:v>0.28000000000000003</c:v>
                  </c:pt>
                  <c:pt idx="5">
                    <c:v>0.31</c:v>
                  </c:pt>
                  <c:pt idx="6">
                    <c:v>0.31</c:v>
                  </c:pt>
                  <c:pt idx="7">
                    <c:v>0.34</c:v>
                  </c:pt>
                  <c:pt idx="8">
                    <c:v>0.46</c:v>
                  </c:pt>
                  <c:pt idx="9">
                    <c:v>0.41</c:v>
                  </c:pt>
                  <c:pt idx="11">
                    <c:v>0.26</c:v>
                  </c:pt>
                </c:numCache>
              </c:numRef>
            </c:minus>
          </c:errBars>
          <c:xVal>
            <c:numRef>
              <c:f>(Sheet1!$A$4,Sheet1!$A$6,Sheet1!$A$8,Sheet1!$A$10,Sheet1!$A$12,Sheet1!$A$14,Sheet1!$A$16,Sheet1!$A$18,Sheet1!$A$20,Sheet1!$A$22,Sheet1!$A$24,Sheet1!$A$26)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(Sheet1!$D$4,Sheet1!$D$6,Sheet1!$D$8,Sheet1!$D$10,Sheet1!$D$12,Sheet1!$D$14,Sheet1!$D$16,Sheet1!$D$18,Sheet1!$D$20,Sheet1!$D$22,Sheet1!$D$24,Sheet1!$D$26)</c:f>
              <c:numCache>
                <c:formatCode>General</c:formatCode>
                <c:ptCount val="12"/>
                <c:pt idx="4">
                  <c:v>77.72</c:v>
                </c:pt>
                <c:pt idx="5">
                  <c:v>81.53</c:v>
                </c:pt>
                <c:pt idx="6" formatCode="0.00">
                  <c:v>88</c:v>
                </c:pt>
                <c:pt idx="7">
                  <c:v>95.62</c:v>
                </c:pt>
                <c:pt idx="8">
                  <c:v>95.62</c:v>
                </c:pt>
                <c:pt idx="9">
                  <c:v>91.89</c:v>
                </c:pt>
                <c:pt idx="11">
                  <c:v>70.55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918272"/>
        <c:axId val="106919808"/>
      </c:scatterChart>
      <c:valAx>
        <c:axId val="106918272"/>
        <c:scaling>
          <c:orientation val="minMax"/>
          <c:max val="13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106919808"/>
        <c:crosses val="autoZero"/>
        <c:crossBetween val="midCat"/>
      </c:valAx>
      <c:valAx>
        <c:axId val="106919808"/>
        <c:scaling>
          <c:orientation val="minMax"/>
          <c:max val="100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69182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7.7458661417322841E-2"/>
          <c:y val="0.68576812381210972"/>
          <c:w val="0.34754133858267716"/>
          <c:h val="0.16627966331794733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/>
              <a:t>Sr activity in Bq/g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Sr 1st measurement</c:v>
          </c:tx>
          <c:spPr>
            <a:ln w="28575">
              <a:noFill/>
            </a:ln>
          </c:spPr>
          <c:marker>
            <c:symbol val="x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(Sheet1!$E$32,Sheet1!$E$34,Sheet1!$E$36,Sheet1!$E$38,Sheet1!$E$40,Sheet1!$E$42,Sheet1!$E$44,Sheet1!$E$46,Sheet1!$E$48,Sheet1!$E$50,Sheet1!$E$52,Sheet1!$E$54)</c:f>
                <c:numCache>
                  <c:formatCode>General</c:formatCode>
                  <c:ptCount val="12"/>
                  <c:pt idx="0">
                    <c:v>1.4</c:v>
                  </c:pt>
                  <c:pt idx="1">
                    <c:v>1.7</c:v>
                  </c:pt>
                  <c:pt idx="2">
                    <c:v>3.3</c:v>
                  </c:pt>
                  <c:pt idx="3">
                    <c:v>3.4</c:v>
                  </c:pt>
                  <c:pt idx="4">
                    <c:v>1.9</c:v>
                  </c:pt>
                  <c:pt idx="5">
                    <c:v>2</c:v>
                  </c:pt>
                  <c:pt idx="6">
                    <c:v>2</c:v>
                  </c:pt>
                  <c:pt idx="7">
                    <c:v>2.1</c:v>
                  </c:pt>
                  <c:pt idx="8">
                    <c:v>1.9</c:v>
                  </c:pt>
                  <c:pt idx="9">
                    <c:v>2</c:v>
                  </c:pt>
                  <c:pt idx="10">
                    <c:v>4.8</c:v>
                  </c:pt>
                  <c:pt idx="11">
                    <c:v>2.1</c:v>
                  </c:pt>
                </c:numCache>
              </c:numRef>
            </c:plus>
            <c:minus>
              <c:numRef>
                <c:f>(Sheet1!$E$32,Sheet1!$E$34,Sheet1!$E$36,Sheet1!$E$38,Sheet1!$E$40,Sheet1!$E$42,Sheet1!$E$44,Sheet1!$E$46,Sheet1!$E$48,Sheet1!$E$50,Sheet1!$E$52,Sheet1!$E$54)</c:f>
                <c:numCache>
                  <c:formatCode>General</c:formatCode>
                  <c:ptCount val="12"/>
                  <c:pt idx="0">
                    <c:v>1.4</c:v>
                  </c:pt>
                  <c:pt idx="1">
                    <c:v>1.7</c:v>
                  </c:pt>
                  <c:pt idx="2">
                    <c:v>3.3</c:v>
                  </c:pt>
                  <c:pt idx="3">
                    <c:v>3.4</c:v>
                  </c:pt>
                  <c:pt idx="4">
                    <c:v>1.9</c:v>
                  </c:pt>
                  <c:pt idx="5">
                    <c:v>2</c:v>
                  </c:pt>
                  <c:pt idx="6">
                    <c:v>2</c:v>
                  </c:pt>
                  <c:pt idx="7">
                    <c:v>2.1</c:v>
                  </c:pt>
                  <c:pt idx="8">
                    <c:v>1.9</c:v>
                  </c:pt>
                  <c:pt idx="9">
                    <c:v>2</c:v>
                  </c:pt>
                  <c:pt idx="10">
                    <c:v>4.8</c:v>
                  </c:pt>
                  <c:pt idx="11">
                    <c:v>2.1</c:v>
                  </c:pt>
                </c:numCache>
              </c:numRef>
            </c:minus>
          </c:errBars>
          <c:xVal>
            <c:numRef>
              <c:f>(Sheet1!$A$32,Sheet1!$A$34,Sheet1!$A$36,Sheet1!$A$38,Sheet1!$A$40,Sheet1!$A$42,Sheet1!$A$44,Sheet1!$A$46,Sheet1!$A$48,Sheet1!$A$50,Sheet1!$A$52,Sheet1!$A$54)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(Sheet1!$D$32,Sheet1!$D$34,Sheet1!$D$36,Sheet1!$D$38,Sheet1!$D$40,Sheet1!$D$42,Sheet1!$D$44,Sheet1!$D$46,Sheet1!$D$48,Sheet1!$D$50,Sheet1!$D$52,Sheet1!$D$54)</c:f>
              <c:numCache>
                <c:formatCode>0.00</c:formatCode>
                <c:ptCount val="12"/>
                <c:pt idx="0" formatCode="General">
                  <c:v>1.05</c:v>
                </c:pt>
                <c:pt idx="1">
                  <c:v>1.4</c:v>
                </c:pt>
                <c:pt idx="2" formatCode="General">
                  <c:v>38.99</c:v>
                </c:pt>
                <c:pt idx="3">
                  <c:v>30.6</c:v>
                </c:pt>
                <c:pt idx="4" formatCode="General">
                  <c:v>6.69</c:v>
                </c:pt>
                <c:pt idx="5" formatCode="General">
                  <c:v>6.69</c:v>
                </c:pt>
                <c:pt idx="6" formatCode="General">
                  <c:v>7.02</c:v>
                </c:pt>
                <c:pt idx="7" formatCode="General">
                  <c:v>8.7899999999999991</c:v>
                </c:pt>
                <c:pt idx="8" formatCode="General">
                  <c:v>5.76</c:v>
                </c:pt>
                <c:pt idx="9">
                  <c:v>7.1</c:v>
                </c:pt>
                <c:pt idx="10" formatCode="General">
                  <c:v>10.65</c:v>
                </c:pt>
                <c:pt idx="11">
                  <c:v>8.1</c:v>
                </c:pt>
              </c:numCache>
            </c:numRef>
          </c:yVal>
          <c:smooth val="0"/>
        </c:ser>
        <c:ser>
          <c:idx val="1"/>
          <c:order val="1"/>
          <c:tx>
            <c:v>Sr 2nd Measurement</c:v>
          </c:tx>
          <c:spPr>
            <a:ln w="28575">
              <a:noFill/>
            </a:ln>
          </c:spPr>
          <c:marker>
            <c:symbol val="x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(Sheet1!$E$33,Sheet1!$E$35,Sheet1!$E$37,Sheet1!$E$39,Sheet1!$E$41,Sheet1!$E$43,Sheet1!$E$45,Sheet1!$E$47,Sheet1!$E$49,Sheet1!$E$51,Sheet1!$E$53,Sheet1!$E$55)</c:f>
                <c:numCache>
                  <c:formatCode>General</c:formatCode>
                  <c:ptCount val="12"/>
                  <c:pt idx="4">
                    <c:v>1.9</c:v>
                  </c:pt>
                  <c:pt idx="5">
                    <c:v>1.9</c:v>
                  </c:pt>
                  <c:pt idx="6">
                    <c:v>2</c:v>
                  </c:pt>
                  <c:pt idx="7">
                    <c:v>2.2000000000000002</c:v>
                  </c:pt>
                  <c:pt idx="8">
                    <c:v>2.1</c:v>
                  </c:pt>
                  <c:pt idx="9">
                    <c:v>2</c:v>
                  </c:pt>
                  <c:pt idx="11">
                    <c:v>1.5</c:v>
                  </c:pt>
                </c:numCache>
              </c:numRef>
            </c:plus>
            <c:minus>
              <c:numRef>
                <c:f>(Sheet1!$E$33,Sheet1!$E$35,Sheet1!$E$37,Sheet1!$E$39,Sheet1!$E$41,Sheet1!$E$43,Sheet1!$E$45,Sheet1!$E$47,Sheet1!$E$49,Sheet1!$E$51,Sheet1!$E$53,Sheet1!$E$55)</c:f>
                <c:numCache>
                  <c:formatCode>General</c:formatCode>
                  <c:ptCount val="12"/>
                  <c:pt idx="4">
                    <c:v>1.9</c:v>
                  </c:pt>
                  <c:pt idx="5">
                    <c:v>1.9</c:v>
                  </c:pt>
                  <c:pt idx="6">
                    <c:v>2</c:v>
                  </c:pt>
                  <c:pt idx="7">
                    <c:v>2.2000000000000002</c:v>
                  </c:pt>
                  <c:pt idx="8">
                    <c:v>2.1</c:v>
                  </c:pt>
                  <c:pt idx="9">
                    <c:v>2</c:v>
                  </c:pt>
                  <c:pt idx="11">
                    <c:v>1.5</c:v>
                  </c:pt>
                </c:numCache>
              </c:numRef>
            </c:minus>
          </c:errBars>
          <c:xVal>
            <c:numRef>
              <c:f>(Sheet1!$A$33,Sheet1!$A$35,Sheet1!$A$37,Sheet1!$A$39,Sheet1!$A$41,Sheet1!$A$43,Sheet1!$A$45,Sheet1!$A$47,Sheet1!$A$49,Sheet1!$A$51,Sheet1!$A$53,Sheet1!$A$55)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(Sheet1!$D$33,Sheet1!$D$35,Sheet1!$D$37,Sheet1!$D$39,Sheet1!$D$41,Sheet1!$D$43,Sheet1!$D$45,Sheet1!$D$47,Sheet1!$D$49,Sheet1!$D$51,Sheet1!$D$53,Sheet1!$D$55)</c:f>
              <c:numCache>
                <c:formatCode>General</c:formatCode>
                <c:ptCount val="12"/>
                <c:pt idx="4">
                  <c:v>5.41</c:v>
                </c:pt>
                <c:pt idx="5">
                  <c:v>4.91</c:v>
                </c:pt>
                <c:pt idx="6">
                  <c:v>6.25</c:v>
                </c:pt>
                <c:pt idx="7">
                  <c:v>6.58</c:v>
                </c:pt>
                <c:pt idx="8" formatCode="0.00">
                  <c:v>6.14</c:v>
                </c:pt>
                <c:pt idx="9">
                  <c:v>6.29</c:v>
                </c:pt>
                <c:pt idx="11">
                  <c:v>2.06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945920"/>
        <c:axId val="107222144"/>
      </c:scatterChart>
      <c:valAx>
        <c:axId val="106945920"/>
        <c:scaling>
          <c:orientation val="minMax"/>
          <c:max val="13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107222144"/>
        <c:crosses val="autoZero"/>
        <c:crossBetween val="midCat"/>
      </c:valAx>
      <c:valAx>
        <c:axId val="10722214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69459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7.0347550306211717E-2"/>
          <c:y val="0.57131743948673086"/>
          <c:w val="0.35187467191601052"/>
          <c:h val="0.16743438320209975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0.11806</cdr:x>
      <cdr:y>0.86268</cdr:y>
    </cdr:from>
    <cdr:to>
      <cdr:x>0.15605</cdr:x>
      <cdr:y>0.91618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76300" y="3440430"/>
          <a:ext cx="281940" cy="2133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vert="horz" wrap="none" lIns="91440" tIns="45720" rIns="91440" bIns="45720" rtlCol="0" anchor="ctr">
          <a:noAutofit/>
        </a:bodyPr>
        <a:lstStyle xmlns:a="http://schemas.openxmlformats.org/drawingml/2006/main"/>
        <a:p xmlns:a="http://schemas.openxmlformats.org/drawingml/2006/main">
          <a:r>
            <a:rPr lang="nl-NL" sz="1100" b="1" dirty="0" smtClean="0">
              <a:solidFill>
                <a:srgbClr val="990000"/>
              </a:solidFill>
              <a:effectLst/>
            </a:rPr>
            <a:t>1</a:t>
          </a:r>
          <a:endParaRPr lang="en-GB" sz="1100" b="1" dirty="0" err="1" smtClean="0">
            <a:solidFill>
              <a:srgbClr val="990000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0.76346</cdr:x>
      <cdr:y>0.86204</cdr:y>
    </cdr:from>
    <cdr:to>
      <cdr:x>0.80144</cdr:x>
      <cdr:y>0.91554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666740" y="3437890"/>
          <a:ext cx="281940" cy="2133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none" lIns="91440" tIns="45720" rIns="91440" bIns="4572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NL" b="1" dirty="0">
              <a:solidFill>
                <a:srgbClr val="990000"/>
              </a:solidFill>
              <a:effectLst/>
            </a:rPr>
            <a:t>6</a:t>
          </a:r>
          <a:endParaRPr lang="en-GB" sz="1100" b="1" dirty="0" err="1" smtClean="0">
            <a:solidFill>
              <a:srgbClr val="990000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0.65258</cdr:x>
      <cdr:y>0.86204</cdr:y>
    </cdr:from>
    <cdr:to>
      <cdr:x>0.69057</cdr:x>
      <cdr:y>0.91554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843780" y="3437890"/>
          <a:ext cx="281940" cy="2133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none" lIns="91440" tIns="45720" rIns="91440" bIns="4572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NL" sz="1100" b="1" dirty="0" smtClean="0">
              <a:solidFill>
                <a:srgbClr val="990000"/>
              </a:solidFill>
              <a:effectLst/>
            </a:rPr>
            <a:t>5</a:t>
          </a:r>
          <a:endParaRPr lang="en-GB" sz="1100" b="1" dirty="0" err="1" smtClean="0">
            <a:solidFill>
              <a:srgbClr val="990000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0.51707</cdr:x>
      <cdr:y>0.86204</cdr:y>
    </cdr:from>
    <cdr:to>
      <cdr:x>0.55506</cdr:x>
      <cdr:y>0.91554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837940" y="3437890"/>
          <a:ext cx="281940" cy="2133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none" lIns="91440" tIns="45720" rIns="91440" bIns="4572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NL" b="1" dirty="0">
              <a:solidFill>
                <a:srgbClr val="990000"/>
              </a:solidFill>
              <a:effectLst/>
            </a:rPr>
            <a:t>4</a:t>
          </a:r>
          <a:endParaRPr lang="en-GB" sz="1100" b="1" dirty="0" err="1" smtClean="0">
            <a:solidFill>
              <a:srgbClr val="990000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0.36573</cdr:x>
      <cdr:y>0.86395</cdr:y>
    </cdr:from>
    <cdr:to>
      <cdr:x>0.40372</cdr:x>
      <cdr:y>0.91745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714626" y="3445510"/>
          <a:ext cx="281940" cy="2133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none" lIns="91440" tIns="45720" rIns="91440" bIns="4572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NL" b="1" dirty="0">
              <a:solidFill>
                <a:srgbClr val="990000"/>
              </a:solidFill>
              <a:effectLst/>
            </a:rPr>
            <a:t>3</a:t>
          </a:r>
          <a:endParaRPr lang="en-GB" sz="1100" b="1" dirty="0" err="1" smtClean="0">
            <a:solidFill>
              <a:srgbClr val="990000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0.24091</cdr:x>
      <cdr:y>0.86204</cdr:y>
    </cdr:from>
    <cdr:to>
      <cdr:x>0.2789</cdr:x>
      <cdr:y>0.91554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788160" y="3437890"/>
          <a:ext cx="281940" cy="2133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none" lIns="91440" tIns="45720" rIns="91440" bIns="4572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NL" b="1" dirty="0">
              <a:solidFill>
                <a:srgbClr val="990000"/>
              </a:solidFill>
              <a:effectLst/>
            </a:rPr>
            <a:t>2</a:t>
          </a:r>
          <a:endParaRPr lang="en-GB" sz="1100" b="1" dirty="0" err="1" smtClean="0">
            <a:solidFill>
              <a:srgbClr val="990000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0.88631</cdr:x>
      <cdr:y>0.85886</cdr:y>
    </cdr:from>
    <cdr:to>
      <cdr:x>0.9219</cdr:x>
      <cdr:y>0.91873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578600" y="3425190"/>
          <a:ext cx="264160" cy="2387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none" lIns="91440" tIns="45720" rIns="91440" bIns="4572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NL" b="1" dirty="0">
              <a:solidFill>
                <a:srgbClr val="990000"/>
              </a:solidFill>
              <a:effectLst/>
            </a:rPr>
            <a:t>7</a:t>
          </a:r>
          <a:endParaRPr lang="en-GB" sz="1100" b="1" dirty="0" err="1" smtClean="0">
            <a:solidFill>
              <a:srgbClr val="990000"/>
            </a:solidFill>
            <a:effectLst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28385" y="317100"/>
            <a:ext cx="3848870" cy="5825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 cap="all" dirty="0">
              <a:solidFill>
                <a:srgbClr val="D50A26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837050" y="317101"/>
            <a:ext cx="1417755" cy="3239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7CD0-8946-8642-A34F-826E0B755FA8}" type="datetimeFigureOut">
              <a:rPr lang="en-US" sz="1000" smtClean="0">
                <a:solidFill>
                  <a:srgbClr val="299139"/>
                </a:solidFill>
              </a:rPr>
              <a:pPr/>
              <a:t>5/9/2018</a:t>
            </a:fld>
            <a:endParaRPr lang="en-US" sz="1000" dirty="0">
              <a:solidFill>
                <a:srgbClr val="29913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41296" y="9409625"/>
            <a:ext cx="2662423" cy="3015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00" dirty="0">
              <a:solidFill>
                <a:srgbClr val="29913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587661" y="9430306"/>
            <a:ext cx="2667144" cy="2895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9C1ED-0B9C-C140-B0C5-E764F80D5CF8}" type="slidenum">
              <a:rPr lang="en-US" sz="1000" smtClean="0">
                <a:solidFill>
                  <a:srgbClr val="299139"/>
                </a:solidFill>
              </a:rPr>
              <a:pPr/>
              <a:t>‹#›</a:t>
            </a:fld>
            <a:endParaRPr lang="en-US" sz="1000" dirty="0">
              <a:solidFill>
                <a:srgbClr val="299139"/>
              </a:solidFill>
            </a:endParaRPr>
          </a:p>
        </p:txBody>
      </p:sp>
      <p:pic>
        <p:nvPicPr>
          <p:cNvPr id="6" name="Picture 6" descr="NRG_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14" y="286252"/>
            <a:ext cx="294252" cy="3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99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BD230-75F0-0B49-A854-C7644E2B6D65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82606-0F23-EF4E-89B1-C41D87E3D9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923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RG Them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5" y="824453"/>
            <a:ext cx="8542193" cy="6038951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11994" y="682544"/>
            <a:ext cx="3788945" cy="4035230"/>
          </a:xfrm>
          <a:prstGeom prst="rect">
            <a:avLst/>
          </a:prstGeom>
          <a:solidFill>
            <a:srgbClr val="EDEC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10" name="Picture 6" descr="NRG_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06" y="857168"/>
            <a:ext cx="1122523" cy="1122523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>
            <a:off x="587006" y="1979691"/>
            <a:ext cx="3311894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 userDrawn="1"/>
        </p:nvCxnSpPr>
        <p:spPr>
          <a:xfrm>
            <a:off x="587005" y="3957719"/>
            <a:ext cx="3311895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el 12"/>
          <p:cNvSpPr>
            <a:spLocks noGrp="1"/>
          </p:cNvSpPr>
          <p:nvPr>
            <p:ph type="title"/>
          </p:nvPr>
        </p:nvSpPr>
        <p:spPr>
          <a:xfrm>
            <a:off x="584465" y="2028238"/>
            <a:ext cx="3311894" cy="1880933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/>
          </p:nvPr>
        </p:nvSpPr>
        <p:spPr>
          <a:xfrm>
            <a:off x="587006" y="4205816"/>
            <a:ext cx="3311894" cy="315277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84465" y="4948766"/>
            <a:ext cx="3311894" cy="339555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Presentatie door:</a:t>
            </a:r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  <p:sp>
        <p:nvSpPr>
          <p:cNvPr id="13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584465" y="5403850"/>
            <a:ext cx="3311894" cy="281333"/>
          </a:xfrm>
        </p:spPr>
        <p:txBody>
          <a:bodyPr>
            <a:noAutofit/>
          </a:bodyPr>
          <a:lstStyle>
            <a:lvl1pPr>
              <a:defRPr sz="14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Datum:</a:t>
            </a:r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RG Them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5" y="804684"/>
            <a:ext cx="8562515" cy="6053316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11994" y="682544"/>
            <a:ext cx="3788945" cy="4035230"/>
          </a:xfrm>
          <a:prstGeom prst="rect">
            <a:avLst/>
          </a:prstGeom>
          <a:solidFill>
            <a:srgbClr val="EDEC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10" name="Picture 6" descr="NRG_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06" y="857168"/>
            <a:ext cx="1122523" cy="1122523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>
            <a:off x="587006" y="1979691"/>
            <a:ext cx="3311894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 userDrawn="1"/>
        </p:nvCxnSpPr>
        <p:spPr>
          <a:xfrm>
            <a:off x="587005" y="3957719"/>
            <a:ext cx="3311895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el 12"/>
          <p:cNvSpPr>
            <a:spLocks noGrp="1"/>
          </p:cNvSpPr>
          <p:nvPr>
            <p:ph type="title"/>
          </p:nvPr>
        </p:nvSpPr>
        <p:spPr>
          <a:xfrm>
            <a:off x="584465" y="2028238"/>
            <a:ext cx="3311894" cy="1880933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/>
          </p:nvPr>
        </p:nvSpPr>
        <p:spPr>
          <a:xfrm>
            <a:off x="587006" y="4205816"/>
            <a:ext cx="3311894" cy="315277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84465" y="4948766"/>
            <a:ext cx="3311894" cy="339555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Presentatie door:</a:t>
            </a:r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  <p:sp>
        <p:nvSpPr>
          <p:cNvPr id="1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584465" y="5403850"/>
            <a:ext cx="3311894" cy="281333"/>
          </a:xfrm>
        </p:spPr>
        <p:txBody>
          <a:bodyPr>
            <a:noAutofit/>
          </a:bodyPr>
          <a:lstStyle>
            <a:lvl1pPr>
              <a:defRPr sz="14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Datum:</a:t>
            </a:r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2852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RG Them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75" y="801012"/>
            <a:ext cx="8567709" cy="6056988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11994" y="682544"/>
            <a:ext cx="3788945" cy="4035230"/>
          </a:xfrm>
          <a:prstGeom prst="rect">
            <a:avLst/>
          </a:prstGeom>
          <a:solidFill>
            <a:srgbClr val="EDEC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10" name="Picture 6" descr="NRG_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06" y="857168"/>
            <a:ext cx="1122523" cy="1122523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>
            <a:off x="587006" y="1979691"/>
            <a:ext cx="3311894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 userDrawn="1"/>
        </p:nvCxnSpPr>
        <p:spPr>
          <a:xfrm>
            <a:off x="587005" y="3957719"/>
            <a:ext cx="3311895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el 12"/>
          <p:cNvSpPr>
            <a:spLocks noGrp="1"/>
          </p:cNvSpPr>
          <p:nvPr>
            <p:ph type="title"/>
          </p:nvPr>
        </p:nvSpPr>
        <p:spPr>
          <a:xfrm>
            <a:off x="584465" y="2028238"/>
            <a:ext cx="3311894" cy="1880933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/>
          </p:nvPr>
        </p:nvSpPr>
        <p:spPr>
          <a:xfrm>
            <a:off x="587006" y="4205816"/>
            <a:ext cx="3311894" cy="315277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84465" y="4948766"/>
            <a:ext cx="3311894" cy="339555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Presentatie door:</a:t>
            </a:r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  <p:sp>
        <p:nvSpPr>
          <p:cNvPr id="1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584465" y="5403850"/>
            <a:ext cx="3311894" cy="281333"/>
          </a:xfrm>
        </p:spPr>
        <p:txBody>
          <a:bodyPr>
            <a:noAutofit/>
          </a:bodyPr>
          <a:lstStyle>
            <a:lvl1pPr>
              <a:defRPr sz="14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Datum:</a:t>
            </a:r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8099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RG Them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975" y="801010"/>
            <a:ext cx="8567709" cy="605699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11994" y="682544"/>
            <a:ext cx="3788945" cy="4035230"/>
          </a:xfrm>
          <a:prstGeom prst="rect">
            <a:avLst/>
          </a:prstGeom>
          <a:solidFill>
            <a:srgbClr val="EDEC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10" name="Picture 6" descr="NRG_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06" y="857168"/>
            <a:ext cx="1122523" cy="1122523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>
            <a:off x="587006" y="1979691"/>
            <a:ext cx="3311894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 userDrawn="1"/>
        </p:nvCxnSpPr>
        <p:spPr>
          <a:xfrm>
            <a:off x="587005" y="3957719"/>
            <a:ext cx="3311895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el 12"/>
          <p:cNvSpPr>
            <a:spLocks noGrp="1"/>
          </p:cNvSpPr>
          <p:nvPr>
            <p:ph type="title"/>
          </p:nvPr>
        </p:nvSpPr>
        <p:spPr>
          <a:xfrm>
            <a:off x="584465" y="2028238"/>
            <a:ext cx="3311894" cy="1880933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/>
          </p:nvPr>
        </p:nvSpPr>
        <p:spPr>
          <a:xfrm>
            <a:off x="587006" y="4205816"/>
            <a:ext cx="3311894" cy="315277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84465" y="4948766"/>
            <a:ext cx="3311894" cy="339555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Presentatie door:</a:t>
            </a:r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  <p:sp>
        <p:nvSpPr>
          <p:cNvPr id="1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584465" y="5403850"/>
            <a:ext cx="3311894" cy="281333"/>
          </a:xfrm>
        </p:spPr>
        <p:txBody>
          <a:bodyPr>
            <a:noAutofit/>
          </a:bodyPr>
          <a:lstStyle>
            <a:lvl1pPr>
              <a:defRPr sz="14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Datum:</a:t>
            </a:r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8123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RG Them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37" y="915981"/>
            <a:ext cx="8405784" cy="594202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11994" y="682544"/>
            <a:ext cx="3788945" cy="4035230"/>
          </a:xfrm>
          <a:prstGeom prst="rect">
            <a:avLst/>
          </a:prstGeom>
          <a:solidFill>
            <a:srgbClr val="EDEC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>
              <a:solidFill>
                <a:srgbClr val="FFFFFF"/>
              </a:solidFill>
            </a:endParaRPr>
          </a:p>
        </p:txBody>
      </p:sp>
      <p:pic>
        <p:nvPicPr>
          <p:cNvPr id="10" name="Picture 6" descr="NRG_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06" y="857168"/>
            <a:ext cx="1122523" cy="1122523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>
            <a:off x="587006" y="1979691"/>
            <a:ext cx="3311894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 userDrawn="1"/>
        </p:nvCxnSpPr>
        <p:spPr>
          <a:xfrm>
            <a:off x="587005" y="3957719"/>
            <a:ext cx="3311895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el 12"/>
          <p:cNvSpPr>
            <a:spLocks noGrp="1"/>
          </p:cNvSpPr>
          <p:nvPr>
            <p:ph type="title"/>
          </p:nvPr>
        </p:nvSpPr>
        <p:spPr>
          <a:xfrm>
            <a:off x="584465" y="2028238"/>
            <a:ext cx="3311894" cy="1880933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/>
          </p:nvPr>
        </p:nvSpPr>
        <p:spPr>
          <a:xfrm>
            <a:off x="587006" y="4205816"/>
            <a:ext cx="3311894" cy="315277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84465" y="4948766"/>
            <a:ext cx="3311894" cy="339555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Presentatie door:</a:t>
            </a:r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  <p:sp>
        <p:nvSpPr>
          <p:cNvPr id="1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584465" y="5403850"/>
            <a:ext cx="3311894" cy="281333"/>
          </a:xfrm>
        </p:spPr>
        <p:txBody>
          <a:bodyPr>
            <a:noAutofit/>
          </a:bodyPr>
          <a:lstStyle>
            <a:lvl1pPr>
              <a:defRPr sz="14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Datum:</a:t>
            </a:r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120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RG Them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37" y="923668"/>
            <a:ext cx="8407257" cy="5943061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11994" y="682544"/>
            <a:ext cx="3788945" cy="4035230"/>
          </a:xfrm>
          <a:prstGeom prst="rect">
            <a:avLst/>
          </a:prstGeom>
          <a:solidFill>
            <a:srgbClr val="EDEC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>
              <a:solidFill>
                <a:srgbClr val="FFFFFF"/>
              </a:solidFill>
            </a:endParaRPr>
          </a:p>
        </p:txBody>
      </p:sp>
      <p:pic>
        <p:nvPicPr>
          <p:cNvPr id="10" name="Picture 6" descr="NRG_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06" y="857168"/>
            <a:ext cx="1122523" cy="1122523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>
            <a:off x="587006" y="1979691"/>
            <a:ext cx="3311894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 userDrawn="1"/>
        </p:nvCxnSpPr>
        <p:spPr>
          <a:xfrm>
            <a:off x="587005" y="3957719"/>
            <a:ext cx="3311895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el 12"/>
          <p:cNvSpPr>
            <a:spLocks noGrp="1"/>
          </p:cNvSpPr>
          <p:nvPr>
            <p:ph type="title"/>
          </p:nvPr>
        </p:nvSpPr>
        <p:spPr>
          <a:xfrm>
            <a:off x="584465" y="2028238"/>
            <a:ext cx="3311894" cy="1880933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/>
          </p:nvPr>
        </p:nvSpPr>
        <p:spPr>
          <a:xfrm>
            <a:off x="587006" y="4205816"/>
            <a:ext cx="3311894" cy="315277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584465" y="4948766"/>
            <a:ext cx="3311894" cy="339555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Presentatie door:</a:t>
            </a:r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  <p:sp>
        <p:nvSpPr>
          <p:cNvPr id="1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584465" y="5403850"/>
            <a:ext cx="3311894" cy="281333"/>
          </a:xfrm>
        </p:spPr>
        <p:txBody>
          <a:bodyPr>
            <a:noAutofit/>
          </a:bodyPr>
          <a:lstStyle>
            <a:lvl1pPr>
              <a:defRPr sz="14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Datum:</a:t>
            </a:r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6181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G - standaard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982133"/>
            <a:ext cx="8229600" cy="753533"/>
          </a:xfrm>
        </p:spPr>
        <p:txBody>
          <a:bodyPr/>
          <a:lstStyle>
            <a:lvl1pPr algn="l">
              <a:defRPr sz="3400" b="1" spc="-5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cxnSp>
        <p:nvCxnSpPr>
          <p:cNvPr id="14" name="Rechte verbindingslijn 13"/>
          <p:cNvCxnSpPr/>
          <p:nvPr userDrawn="1"/>
        </p:nvCxnSpPr>
        <p:spPr>
          <a:xfrm>
            <a:off x="431800" y="729826"/>
            <a:ext cx="8255846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 userDrawn="1"/>
        </p:nvCxnSpPr>
        <p:spPr>
          <a:xfrm flipV="1">
            <a:off x="431800" y="1835572"/>
            <a:ext cx="8255000" cy="847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tekst 30"/>
          <p:cNvSpPr>
            <a:spLocks noGrp="1"/>
          </p:cNvSpPr>
          <p:nvPr>
            <p:ph type="body" sz="quarter" idx="26"/>
          </p:nvPr>
        </p:nvSpPr>
        <p:spPr>
          <a:xfrm>
            <a:off x="5342908" y="393383"/>
            <a:ext cx="2658091" cy="214188"/>
          </a:xfrm>
        </p:spPr>
        <p:txBody>
          <a:bodyPr>
            <a:noAutofit/>
          </a:bodyPr>
          <a:lstStyle>
            <a:lvl1pPr algn="r"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457200" y="2133599"/>
            <a:ext cx="8229600" cy="4371975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3207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G Theme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982133"/>
            <a:ext cx="8229600" cy="753533"/>
          </a:xfrm>
        </p:spPr>
        <p:txBody>
          <a:bodyPr/>
          <a:lstStyle>
            <a:lvl1pPr algn="l">
              <a:defRPr sz="3400" b="1" spc="-5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cxnSp>
        <p:nvCxnSpPr>
          <p:cNvPr id="14" name="Rechte verbindingslijn 13"/>
          <p:cNvCxnSpPr/>
          <p:nvPr userDrawn="1"/>
        </p:nvCxnSpPr>
        <p:spPr>
          <a:xfrm>
            <a:off x="431800" y="729826"/>
            <a:ext cx="8255846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 userDrawn="1"/>
        </p:nvCxnSpPr>
        <p:spPr>
          <a:xfrm flipV="1">
            <a:off x="431800" y="1835572"/>
            <a:ext cx="8255000" cy="847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afbeelding 2"/>
          <p:cNvSpPr>
            <a:spLocks noGrp="1"/>
          </p:cNvSpPr>
          <p:nvPr>
            <p:ph type="pic" sz="quarter" idx="22"/>
          </p:nvPr>
        </p:nvSpPr>
        <p:spPr>
          <a:xfrm>
            <a:off x="5699342" y="2133600"/>
            <a:ext cx="2988304" cy="433758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19" name="Tijdelijke aanduiding voor tekst 30"/>
          <p:cNvSpPr>
            <a:spLocks noGrp="1"/>
          </p:cNvSpPr>
          <p:nvPr>
            <p:ph type="body" sz="quarter" idx="26"/>
          </p:nvPr>
        </p:nvSpPr>
        <p:spPr>
          <a:xfrm>
            <a:off x="5342908" y="393383"/>
            <a:ext cx="2658091" cy="214188"/>
          </a:xfrm>
        </p:spPr>
        <p:txBody>
          <a:bodyPr>
            <a:noAutofit/>
          </a:bodyPr>
          <a:lstStyle>
            <a:lvl1pPr algn="r"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457200" y="2133599"/>
            <a:ext cx="5076825" cy="4371975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G -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982133"/>
            <a:ext cx="8229600" cy="753533"/>
          </a:xfrm>
        </p:spPr>
        <p:txBody>
          <a:bodyPr/>
          <a:lstStyle>
            <a:lvl1pPr algn="l">
              <a:defRPr sz="3400" b="1" spc="-5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cxnSp>
        <p:nvCxnSpPr>
          <p:cNvPr id="14" name="Rechte verbindingslijn 13"/>
          <p:cNvCxnSpPr/>
          <p:nvPr userDrawn="1"/>
        </p:nvCxnSpPr>
        <p:spPr>
          <a:xfrm>
            <a:off x="431800" y="729826"/>
            <a:ext cx="8255846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 userDrawn="1"/>
        </p:nvCxnSpPr>
        <p:spPr>
          <a:xfrm flipV="1">
            <a:off x="431800" y="1835572"/>
            <a:ext cx="8255000" cy="847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tekst 30"/>
          <p:cNvSpPr>
            <a:spLocks noGrp="1"/>
          </p:cNvSpPr>
          <p:nvPr>
            <p:ph type="body" sz="quarter" idx="26"/>
          </p:nvPr>
        </p:nvSpPr>
        <p:spPr>
          <a:xfrm>
            <a:off x="5342908" y="393383"/>
            <a:ext cx="2658091" cy="214188"/>
          </a:xfrm>
        </p:spPr>
        <p:txBody>
          <a:bodyPr>
            <a:noAutofit/>
          </a:bodyPr>
          <a:lstStyle>
            <a:lvl1pPr algn="r"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sz="quarter" idx="22"/>
          </p:nvPr>
        </p:nvSpPr>
        <p:spPr>
          <a:xfrm>
            <a:off x="457200" y="2133600"/>
            <a:ext cx="8230446" cy="433758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1030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12800"/>
            <a:ext cx="8229600" cy="7535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0" y="2442633"/>
            <a:ext cx="8229599" cy="3493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NRG_Logo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126841"/>
            <a:ext cx="622300" cy="622300"/>
          </a:xfrm>
          <a:prstGeom prst="rect">
            <a:avLst/>
          </a:prstGeom>
        </p:spPr>
      </p:pic>
      <p:sp>
        <p:nvSpPr>
          <p:cNvPr id="8" name="Tijdelijke aanduiding voor tekst 3"/>
          <p:cNvSpPr txBox="1">
            <a:spLocks/>
          </p:cNvSpPr>
          <p:nvPr/>
        </p:nvSpPr>
        <p:spPr>
          <a:xfrm>
            <a:off x="8181974" y="384704"/>
            <a:ext cx="673100" cy="2589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News Gothic MT"/>
                <a:ea typeface="+mn-ea"/>
                <a:cs typeface="News Gothic MT"/>
              </a:defRPr>
            </a:lvl1pPr>
            <a:lvl2pPr marL="36000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News Gothic MT"/>
                <a:ea typeface="+mn-ea"/>
                <a:cs typeface="News Gothic MT"/>
              </a:defRPr>
            </a:lvl2pPr>
            <a:lvl3pPr marL="720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News Gothic MT"/>
                <a:ea typeface="+mn-ea"/>
                <a:cs typeface="News Gothic MT"/>
              </a:defRPr>
            </a:lvl3pPr>
            <a:lvl4pPr marL="1080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News Gothic MT"/>
                <a:ea typeface="+mn-ea"/>
                <a:cs typeface="News Gothic MT"/>
              </a:defRPr>
            </a:lvl4pPr>
            <a:lvl5pPr marL="1440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News Gothic MT"/>
                <a:ea typeface="+mn-ea"/>
                <a:cs typeface="News Gothic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1882F-FA8E-4D3F-AF22-B6E062278CCD}" type="slidenum">
              <a:rPr lang="nl-NL" sz="1200" smtClean="0"/>
              <a:pPr/>
              <a:t>‹#›</a:t>
            </a:fld>
            <a:endParaRPr lang="nl-NL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84" r:id="rId5"/>
    <p:sldLayoutId id="2147483685" r:id="rId6"/>
    <p:sldLayoutId id="2147483671" r:id="rId7"/>
    <p:sldLayoutId id="2147483657" r:id="rId8"/>
    <p:sldLayoutId id="2147483676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400" kern="1200" cap="all" spc="-100">
          <a:solidFill>
            <a:srgbClr val="D20921"/>
          </a:solidFill>
          <a:latin typeface="News Gothic MT"/>
          <a:ea typeface="+mj-ea"/>
          <a:cs typeface="News Gothic M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News Gothic MT"/>
          <a:ea typeface="+mn-ea"/>
          <a:cs typeface="News Gothic MT"/>
        </a:defRPr>
      </a:lvl1pPr>
      <a:lvl2pPr marL="36000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News Gothic MT"/>
          <a:ea typeface="+mn-ea"/>
          <a:cs typeface="News Gothic MT"/>
        </a:defRPr>
      </a:lvl2pPr>
      <a:lvl3pPr marL="720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News Gothic MT"/>
          <a:ea typeface="+mn-ea"/>
          <a:cs typeface="News Gothic MT"/>
        </a:defRPr>
      </a:lvl3pPr>
      <a:lvl4pPr marL="10800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News Gothic MT"/>
          <a:ea typeface="+mn-ea"/>
          <a:cs typeface="News Gothic MT"/>
        </a:defRPr>
      </a:lvl4pPr>
      <a:lvl5pPr marL="14400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News Gothic MT"/>
          <a:ea typeface="+mn-ea"/>
          <a:cs typeface="News Gothic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enard@nrg.eu" TargetMode="External"/><Relationship Id="rId2" Type="http://schemas.openxmlformats.org/officeDocument/2006/relationships/hyperlink" Target="mailto:haass@nrg.eu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tomasberger@nrg.e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28238"/>
            <a:ext cx="3733799" cy="1880933"/>
          </a:xfrm>
        </p:spPr>
        <p:txBody>
          <a:bodyPr/>
          <a:lstStyle/>
          <a:p>
            <a:r>
              <a:rPr lang="en-GB" sz="2000" dirty="0"/>
              <a:t>Radiochemical characterization </a:t>
            </a:r>
            <a:r>
              <a:rPr lang="en-GB" sz="2000" dirty="0" smtClean="0"/>
              <a:t>for </a:t>
            </a:r>
            <a:r>
              <a:rPr lang="en-GB" sz="2000" dirty="0"/>
              <a:t>a </a:t>
            </a:r>
            <a:r>
              <a:rPr lang="en-GB" sz="2000" dirty="0" smtClean="0"/>
              <a:t>decommissioning purpose at </a:t>
            </a:r>
            <a:r>
              <a:rPr lang="en-GB" sz="2000" dirty="0" err="1" smtClean="0"/>
              <a:t>NRg</a:t>
            </a:r>
            <a:r>
              <a:rPr lang="en-GB" sz="2000" dirty="0" smtClean="0"/>
              <a:t>: </a:t>
            </a:r>
            <a:br>
              <a:rPr lang="en-GB" sz="2000" dirty="0" smtClean="0"/>
            </a:br>
            <a:r>
              <a:rPr lang="en-GB" sz="2000" dirty="0" smtClean="0"/>
              <a:t>The </a:t>
            </a:r>
            <a:r>
              <a:rPr lang="en-GB" sz="2000" dirty="0"/>
              <a:t>case of Ion Exchange Resins</a:t>
            </a:r>
            <a:endParaRPr lang="en-US" sz="20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587006" y="4015316"/>
            <a:ext cx="3311894" cy="315277"/>
          </a:xfrm>
        </p:spPr>
        <p:txBody>
          <a:bodyPr>
            <a:noAutofit/>
          </a:bodyPr>
          <a:lstStyle/>
          <a:p>
            <a:r>
              <a:rPr lang="en-US" sz="1200" dirty="0" smtClean="0"/>
              <a:t>Radiochemical Conference,</a:t>
            </a:r>
          </a:p>
          <a:p>
            <a:r>
              <a:rPr lang="en-US" sz="1200" dirty="0" smtClean="0"/>
              <a:t>13-18 of May 2018</a:t>
            </a:r>
          </a:p>
          <a:p>
            <a:r>
              <a:rPr lang="en-US" sz="1200" dirty="0" err="1" smtClean="0"/>
              <a:t>Mariánské</a:t>
            </a:r>
            <a:r>
              <a:rPr lang="en-US" sz="1200" dirty="0" smtClean="0"/>
              <a:t> </a:t>
            </a:r>
            <a:r>
              <a:rPr lang="en-US" sz="1200" dirty="0" err="1" smtClean="0"/>
              <a:t>Lázn</a:t>
            </a:r>
            <a:r>
              <a:rPr lang="en-US" sz="1200" dirty="0" err="1" smtClean="0">
                <a:latin typeface="Arial"/>
                <a:cs typeface="Arial"/>
              </a:rPr>
              <a:t>ě</a:t>
            </a:r>
            <a:r>
              <a:rPr lang="en-US" sz="1200" dirty="0" smtClean="0"/>
              <a:t>, Czech Republic </a:t>
            </a:r>
          </a:p>
          <a:p>
            <a:endParaRPr lang="en-US" sz="12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584465" y="4891616"/>
            <a:ext cx="3311894" cy="870829"/>
          </a:xfrm>
        </p:spPr>
        <p:txBody>
          <a:bodyPr>
            <a:noAutofit/>
          </a:bodyPr>
          <a:lstStyle/>
          <a:p>
            <a:r>
              <a:rPr lang="en-US" sz="1200" dirty="0"/>
              <a:t>Patrick </a:t>
            </a:r>
            <a:r>
              <a:rPr lang="en-US" sz="1200" dirty="0" err="1"/>
              <a:t>Haaß</a:t>
            </a:r>
            <a:r>
              <a:rPr lang="en-US" sz="1200" dirty="0"/>
              <a:t> </a:t>
            </a:r>
          </a:p>
          <a:p>
            <a:r>
              <a:rPr lang="en-US" sz="1200" dirty="0" smtClean="0"/>
              <a:t>Gaël </a:t>
            </a:r>
            <a:r>
              <a:rPr lang="en-US" sz="1200" dirty="0" err="1"/>
              <a:t>Ménard</a:t>
            </a:r>
            <a:endParaRPr lang="en-US" sz="1200" dirty="0"/>
          </a:p>
          <a:p>
            <a:r>
              <a:rPr lang="en-US" sz="1200" dirty="0" smtClean="0"/>
              <a:t>Tanja </a:t>
            </a:r>
            <a:r>
              <a:rPr lang="en-US" sz="1200" dirty="0" err="1" smtClean="0"/>
              <a:t>Tomasberger</a:t>
            </a:r>
            <a:endParaRPr lang="en-US" sz="1200" dirty="0" smtClean="0"/>
          </a:p>
          <a:p>
            <a:endParaRPr lang="en-US" sz="12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584465" y="5621778"/>
            <a:ext cx="3311894" cy="281333"/>
          </a:xfrm>
        </p:spPr>
        <p:txBody>
          <a:bodyPr/>
          <a:lstStyle/>
          <a:p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of May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58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contingent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048656"/>
              </p:ext>
            </p:extLst>
          </p:nvPr>
        </p:nvGraphicFramePr>
        <p:xfrm>
          <a:off x="444500" y="2133599"/>
          <a:ext cx="8229600" cy="4371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955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Batch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containers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Containers sampled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Container internal homogeneity check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7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2004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Yes, on 2 containers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7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2009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7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2010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7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2011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Yes, on 1 container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7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2012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Yes, on 4 containers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7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2014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7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2017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711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Preparation: IER Application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762125"/>
            <a:ext cx="90963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0245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Preparation - Digestion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47900"/>
            <a:ext cx="42291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M:\resins\Appara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44" y="2082362"/>
            <a:ext cx="3391556" cy="452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3754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133"/>
            <a:ext cx="8366760" cy="753533"/>
          </a:xfrm>
        </p:spPr>
        <p:txBody>
          <a:bodyPr/>
          <a:lstStyle/>
          <a:p>
            <a:r>
              <a:rPr lang="en-GB" dirty="0" smtClean="0"/>
              <a:t>Preparation - precipitation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61358" y="2257424"/>
            <a:ext cx="8077200" cy="48577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Separation in two steps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3743325"/>
            <a:ext cx="12477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2" y="3771900"/>
            <a:ext cx="1857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075" y="2743200"/>
            <a:ext cx="3376613" cy="52387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Selective precipitation of </a:t>
            </a:r>
            <a:r>
              <a:rPr lang="en-GB" dirty="0" err="1"/>
              <a:t>Sr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086349" y="2990850"/>
            <a:ext cx="3538538" cy="52387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GB" dirty="0"/>
              <a:t>Co-precipitation of Ni and Fe</a:t>
            </a:r>
          </a:p>
          <a:p>
            <a:r>
              <a:rPr lang="en-GB" dirty="0">
                <a:sym typeface="Wingdings" panose="05000000000000000000" pitchFamily="2" charset="2"/>
              </a:rPr>
              <a:t>		 Purification </a:t>
            </a:r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	</a:t>
            </a:r>
            <a:r>
              <a:rPr lang="en-GB" dirty="0" smtClean="0">
                <a:sym typeface="Wingdings" panose="05000000000000000000" pitchFamily="2" charset="2"/>
              </a:rPr>
              <a:t>	 Separation </a:t>
            </a:r>
            <a:endParaRPr lang="en-GB" dirty="0"/>
          </a:p>
        </p:txBody>
      </p:sp>
      <p:sp>
        <p:nvSpPr>
          <p:cNvPr id="11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31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Homogeneity 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041397"/>
              </p:ext>
            </p:extLst>
          </p:nvPr>
        </p:nvGraphicFramePr>
        <p:xfrm>
          <a:off x="990600" y="2182136"/>
          <a:ext cx="7422460" cy="398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1909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133"/>
            <a:ext cx="8482084" cy="753533"/>
          </a:xfrm>
        </p:spPr>
        <p:txBody>
          <a:bodyPr/>
          <a:lstStyle/>
          <a:p>
            <a:r>
              <a:rPr lang="en-GB" dirty="0"/>
              <a:t>Results : Recovery and selectivity</a:t>
            </a:r>
            <a:endParaRPr lang="de-DE" dirty="0"/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263207"/>
              </p:ext>
            </p:extLst>
          </p:nvPr>
        </p:nvGraphicFramePr>
        <p:xfrm>
          <a:off x="0" y="2307187"/>
          <a:ext cx="4572000" cy="276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7589885"/>
              </p:ext>
            </p:extLst>
          </p:nvPr>
        </p:nvGraphicFramePr>
        <p:xfrm>
          <a:off x="4476466" y="232623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12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 : Recovery and selectivity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730106"/>
              </p:ext>
            </p:extLst>
          </p:nvPr>
        </p:nvGraphicFramePr>
        <p:xfrm>
          <a:off x="1941394" y="2789980"/>
          <a:ext cx="6059606" cy="2209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9803"/>
                <a:gridCol w="302980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/>
                        <a:t>Nuclides</a:t>
                      </a:r>
                      <a:endParaRPr lang="en-U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 smtClean="0"/>
                        <a:t>Recovery range</a:t>
                      </a:r>
                      <a:endParaRPr lang="en-GB" sz="2000" dirty="0"/>
                    </a:p>
                  </a:txBody>
                  <a:tcPr/>
                </a:tc>
              </a:tr>
              <a:tr h="604255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 smtClean="0"/>
                        <a:t>Fe-55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 smtClean="0"/>
                        <a:t>45%-75%</a:t>
                      </a:r>
                      <a:endParaRPr lang="en-GB" sz="2000" dirty="0"/>
                    </a:p>
                  </a:txBody>
                  <a:tcPr/>
                </a:tc>
              </a:tr>
              <a:tr h="604255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 smtClean="0"/>
                        <a:t>Ni-63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 smtClean="0"/>
                        <a:t>75%-95%</a:t>
                      </a:r>
                      <a:endParaRPr lang="en-GB" sz="2000" dirty="0"/>
                    </a:p>
                  </a:txBody>
                  <a:tcPr/>
                </a:tc>
              </a:tr>
              <a:tr h="604255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 smtClean="0"/>
                        <a:t>Sr-90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 smtClean="0"/>
                        <a:t>65%-96%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159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OVERVIEW OF THE RESULTS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2133599"/>
            <a:ext cx="8550322" cy="43719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Batches analyzed</a:t>
            </a:r>
            <a:r>
              <a:rPr lang="en-GB" dirty="0" smtClean="0"/>
              <a:t>: 			7 different 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Amount of samples taken:	36 for homogeneity</a:t>
            </a:r>
          </a:p>
          <a:p>
            <a:r>
              <a:rPr lang="nl-NL" dirty="0"/>
              <a:t>	</a:t>
            </a:r>
            <a:r>
              <a:rPr lang="nl-NL" dirty="0" smtClean="0"/>
              <a:t>							</a:t>
            </a:r>
            <a:r>
              <a:rPr lang="en-US" dirty="0" smtClean="0"/>
              <a:t>15 for full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Homogeneity proven: 		Yes, on 6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Anomalies detected: 			Yes, on 1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Analysis performed : 			Gamma</a:t>
            </a:r>
          </a:p>
          <a:p>
            <a:r>
              <a:rPr lang="nl-NL" dirty="0"/>
              <a:t>	</a:t>
            </a:r>
            <a:r>
              <a:rPr lang="nl-NL" dirty="0" smtClean="0"/>
              <a:t>							</a:t>
            </a:r>
            <a:r>
              <a:rPr lang="en-US" dirty="0" smtClean="0"/>
              <a:t>Beta (in-house):H-3; Fe-55; Ni-63; Sr-90</a:t>
            </a:r>
          </a:p>
          <a:p>
            <a:r>
              <a:rPr lang="nl-NL" dirty="0"/>
              <a:t>	</a:t>
            </a:r>
            <a:r>
              <a:rPr lang="nl-NL" dirty="0" smtClean="0"/>
              <a:t>							</a:t>
            </a:r>
            <a:r>
              <a:rPr lang="en-US" dirty="0" smtClean="0"/>
              <a:t>Beta (other labs): C-14; Cl-36; Tc-99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 smtClean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716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New </a:t>
            </a:r>
            <a:r>
              <a:rPr lang="en-US" dirty="0" smtClean="0"/>
              <a:t>challenges</a:t>
            </a:r>
            <a:r>
              <a:rPr lang="nl-NL" dirty="0" smtClean="0"/>
              <a:t>: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Pyrolyser</a:t>
            </a:r>
            <a:r>
              <a:rPr lang="en-US" dirty="0" smtClean="0"/>
              <a:t> for analyses of C-14  and H-3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Development of Cl-36 and I-129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Development of Tc-99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Analysis of Cationic Resins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9157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Developed analysis for 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Result in agreement with other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Norm ISO-17025 accredited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Large applications of the characterization work: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Internal of nuclear power plants (Low flux reactor in </a:t>
            </a:r>
            <a:r>
              <a:rPr lang="en-GB" dirty="0" err="1" smtClean="0"/>
              <a:t>Petten</a:t>
            </a:r>
            <a:r>
              <a:rPr lang="en-GB" dirty="0" smtClean="0"/>
              <a:t>)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Historical waste (Legacy waste project at NRG)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Third</a:t>
            </a:r>
            <a:r>
              <a:rPr lang="nl-NL" dirty="0" smtClean="0"/>
              <a:t> </a:t>
            </a:r>
            <a:r>
              <a:rPr lang="en-GB" dirty="0" smtClean="0"/>
              <a:t>party</a:t>
            </a:r>
            <a:r>
              <a:rPr lang="nl-NL" dirty="0" smtClean="0"/>
              <a:t> </a:t>
            </a:r>
            <a:r>
              <a:rPr lang="en-GB" dirty="0" smtClean="0"/>
              <a:t>waste/decommissioning projects</a:t>
            </a:r>
            <a:endParaRPr lang="en-GB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123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Overview and strategy of NRG in radiochemical characterization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Approach </a:t>
            </a:r>
            <a:r>
              <a:rPr lang="en-GB" dirty="0" smtClean="0"/>
              <a:t>and methodology for radiochemical analysis applied on the Ion Exchange Resins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Results and status of the project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941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2598419"/>
            <a:ext cx="8229600" cy="3478531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/>
              <a:t>Thank you for your attention! </a:t>
            </a:r>
          </a:p>
          <a:p>
            <a:pPr algn="ctr"/>
            <a:r>
              <a:rPr lang="en-US" sz="3200" dirty="0" smtClean="0"/>
              <a:t>Any question?</a:t>
            </a:r>
          </a:p>
          <a:p>
            <a:pPr algn="ctr"/>
            <a:endParaRPr lang="nl-NL" sz="3200" dirty="0"/>
          </a:p>
          <a:p>
            <a:pPr algn="ctr"/>
            <a:r>
              <a:rPr lang="nl-NL" sz="1600" dirty="0" smtClean="0">
                <a:latin typeface="+mn-lt"/>
              </a:rPr>
              <a:t>Contact: </a:t>
            </a:r>
          </a:p>
          <a:p>
            <a:pPr algn="ctr"/>
            <a:r>
              <a:rPr lang="nl-NL" sz="1600" dirty="0" smtClean="0">
                <a:latin typeface="+mn-lt"/>
              </a:rPr>
              <a:t>Patrick </a:t>
            </a:r>
            <a:r>
              <a:rPr lang="nl-NL" sz="1600" dirty="0" err="1" smtClean="0">
                <a:latin typeface="+mn-lt"/>
              </a:rPr>
              <a:t>Haa</a:t>
            </a:r>
            <a:r>
              <a:rPr lang="el-GR" sz="1600" dirty="0" smtClean="0">
                <a:latin typeface="+mn-lt"/>
                <a:cs typeface="Times New Roman"/>
              </a:rPr>
              <a:t>β</a:t>
            </a:r>
            <a:r>
              <a:rPr lang="nl-NL" sz="1600" dirty="0" smtClean="0">
                <a:latin typeface="+mn-lt"/>
                <a:cs typeface="Times New Roman"/>
              </a:rPr>
              <a:t>; </a:t>
            </a:r>
            <a:r>
              <a:rPr lang="nl-NL" sz="1600" dirty="0" smtClean="0">
                <a:latin typeface="+mn-lt"/>
                <a:cs typeface="Times New Roman"/>
                <a:hlinkClick r:id="rId2"/>
              </a:rPr>
              <a:t>haass@nrg.eu</a:t>
            </a:r>
            <a:endParaRPr lang="nl-NL" sz="1600" dirty="0" smtClean="0">
              <a:latin typeface="+mn-lt"/>
              <a:cs typeface="Times New Roman"/>
            </a:endParaRPr>
          </a:p>
          <a:p>
            <a:pPr algn="ctr"/>
            <a:r>
              <a:rPr lang="nl-NL" sz="1600" dirty="0" smtClean="0">
                <a:latin typeface="+mn-lt"/>
                <a:cs typeface="Times New Roman"/>
              </a:rPr>
              <a:t>Gaël Ménard; </a:t>
            </a:r>
            <a:r>
              <a:rPr lang="nl-NL" sz="1600" dirty="0" smtClean="0">
                <a:latin typeface="+mn-lt"/>
                <a:cs typeface="Times New Roman"/>
                <a:hlinkClick r:id="rId3"/>
              </a:rPr>
              <a:t>menard@nrg.eu</a:t>
            </a:r>
            <a:endParaRPr lang="nl-NL" sz="1600" dirty="0" smtClean="0">
              <a:latin typeface="+mn-lt"/>
              <a:cs typeface="Times New Roman"/>
            </a:endParaRPr>
          </a:p>
          <a:p>
            <a:pPr algn="ctr"/>
            <a:r>
              <a:rPr lang="nl-NL" sz="1600" dirty="0" smtClean="0">
                <a:latin typeface="+mn-lt"/>
                <a:cs typeface="Times New Roman"/>
              </a:rPr>
              <a:t>Tanja Tomasberger; </a:t>
            </a:r>
            <a:r>
              <a:rPr lang="nl-NL" sz="1600" dirty="0" smtClean="0">
                <a:latin typeface="+mn-lt"/>
                <a:cs typeface="Times New Roman"/>
                <a:hlinkClick r:id="rId4"/>
              </a:rPr>
              <a:t>tomasberger@nrg.eu</a:t>
            </a:r>
            <a:endParaRPr lang="en-GB" sz="2800" dirty="0" smtClean="0"/>
          </a:p>
          <a:p>
            <a:endParaRPr lang="en-GB" dirty="0"/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661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NRG CAPACITIES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Unique structure at NRG: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Hot samples: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5 concrete, 12 lead shielded hot cells for high active samples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20 glove boxes for intermediate samples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Radiochemistry laboratories</a:t>
            </a:r>
          </a:p>
          <a:p>
            <a:endParaRPr lang="en-US" dirty="0"/>
          </a:p>
        </p:txBody>
      </p:sp>
      <p:pic>
        <p:nvPicPr>
          <p:cNvPr id="1026" name="Picture 2" descr="I:\Onderzoek\Afval_karakterisering\Regelstaven Grafenrheinfeld\Bezoeken _conferenties_publicaties\KONTEC 2017\Fotos en tekst\Foto 1 Part of the Hot Cell Laborator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3833141"/>
            <a:ext cx="3689764" cy="276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41" y="3833141"/>
            <a:ext cx="1835103" cy="276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27" y="3847509"/>
            <a:ext cx="1836784" cy="2752955"/>
          </a:xfrm>
          <a:prstGeom prst="rect">
            <a:avLst/>
          </a:prstGeom>
        </p:spPr>
      </p:pic>
      <p:sp>
        <p:nvSpPr>
          <p:cNvPr id="10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4127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NRG CAPACITIES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Several Gamma detectors and LSC capable of handling range from high to low active </a:t>
            </a:r>
            <a:r>
              <a:rPr lang="en-US" dirty="0" smtClean="0"/>
              <a:t>samples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Advanced separation methods allow full </a:t>
            </a:r>
            <a:r>
              <a:rPr lang="en-GB" dirty="0" smtClean="0"/>
              <a:t>characterisation</a:t>
            </a:r>
            <a:r>
              <a:rPr lang="en-US" dirty="0" smtClean="0"/>
              <a:t> of higher active nuclides along with low active nuclides</a:t>
            </a:r>
            <a:endParaRPr lang="en-US" dirty="0"/>
          </a:p>
          <a:p>
            <a:endParaRPr lang="de-DE" dirty="0"/>
          </a:p>
        </p:txBody>
      </p:sp>
      <p:pic>
        <p:nvPicPr>
          <p:cNvPr id="5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64950"/>
            <a:ext cx="3690848" cy="2071578"/>
          </a:xfrm>
          <a:prstGeom prst="rect">
            <a:avLst/>
          </a:prstGeom>
        </p:spPr>
      </p:pic>
      <p:pic>
        <p:nvPicPr>
          <p:cNvPr id="6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586" y="3364950"/>
            <a:ext cx="3094581" cy="2071578"/>
          </a:xfrm>
          <a:prstGeom prst="rect">
            <a:avLst/>
          </a:prstGeom>
        </p:spPr>
      </p:pic>
      <p:sp>
        <p:nvSpPr>
          <p:cNvPr id="7" name="Tijdelijke aanduiding voor tekst 3"/>
          <p:cNvSpPr txBox="1">
            <a:spLocks/>
          </p:cNvSpPr>
          <p:nvPr/>
        </p:nvSpPr>
        <p:spPr>
          <a:xfrm>
            <a:off x="1077673" y="5436528"/>
            <a:ext cx="2449902" cy="515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 baseline="0">
                <a:solidFill>
                  <a:schemeClr val="tx1"/>
                </a:solidFill>
                <a:latin typeface="News Gothic MT"/>
                <a:ea typeface="+mn-ea"/>
                <a:cs typeface="News Gothic MT"/>
              </a:defRPr>
            </a:lvl1pPr>
            <a:lvl2pPr marL="36000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News Gothic MT"/>
                <a:ea typeface="+mn-ea"/>
                <a:cs typeface="News Gothic MT"/>
              </a:defRPr>
            </a:lvl2pPr>
            <a:lvl3pPr marL="720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News Gothic MT"/>
                <a:ea typeface="+mn-ea"/>
                <a:cs typeface="News Gothic MT"/>
              </a:defRPr>
            </a:lvl3pPr>
            <a:lvl4pPr marL="1080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News Gothic MT"/>
                <a:ea typeface="+mn-ea"/>
                <a:cs typeface="News Gothic MT"/>
              </a:defRPr>
            </a:lvl4pPr>
            <a:lvl5pPr marL="1440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News Gothic MT"/>
                <a:ea typeface="+mn-ea"/>
                <a:cs typeface="News Gothic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 err="1" smtClean="0"/>
              <a:t>TriCarb</a:t>
            </a:r>
            <a:r>
              <a:rPr lang="nl-NL" sz="1600" dirty="0" smtClean="0"/>
              <a:t> 3180 TR/SL LSC</a:t>
            </a:r>
            <a:endParaRPr lang="en-US" sz="1600" dirty="0"/>
          </a:p>
        </p:txBody>
      </p:sp>
      <p:sp>
        <p:nvSpPr>
          <p:cNvPr id="8" name="Tekstvak 5"/>
          <p:cNvSpPr txBox="1"/>
          <p:nvPr/>
        </p:nvSpPr>
        <p:spPr>
          <a:xfrm>
            <a:off x="5401948" y="5436528"/>
            <a:ext cx="2435859" cy="57101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dirty="0" smtClean="0"/>
              <a:t>Low level </a:t>
            </a:r>
            <a:r>
              <a:rPr lang="en-US" sz="1600" dirty="0" err="1" smtClean="0"/>
              <a:t>HPGe</a:t>
            </a:r>
            <a:r>
              <a:rPr lang="en-US" sz="1600" dirty="0" smtClean="0"/>
              <a:t> gamma spectrometry system</a:t>
            </a: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074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982133"/>
            <a:ext cx="8366760" cy="753533"/>
          </a:xfrm>
        </p:spPr>
        <p:txBody>
          <a:bodyPr/>
          <a:lstStyle/>
          <a:p>
            <a:r>
              <a:rPr lang="en-GB" dirty="0" smtClean="0"/>
              <a:t>Measurement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2133599"/>
            <a:ext cx="8572500" cy="43719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Direct measurements: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Total Alpha / Total Beta </a:t>
            </a:r>
            <a:r>
              <a:rPr lang="en-US" sz="2000" dirty="0" smtClean="0">
                <a:sym typeface="Wingdings" panose="05000000000000000000" pitchFamily="2" charset="2"/>
              </a:rPr>
              <a:t></a:t>
            </a:r>
            <a:r>
              <a:rPr lang="en-US" sz="2000" dirty="0"/>
              <a:t>LSC Calibrated to a specific amount of resin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Gamma spectrometry </a:t>
            </a:r>
            <a:endParaRPr lang="en-US" sz="2000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Indirect measurements: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C-14 </a:t>
            </a:r>
            <a:r>
              <a:rPr lang="en-US" sz="2000" dirty="0"/>
              <a:t>and Tritium by LSC  </a:t>
            </a:r>
          </a:p>
          <a:p>
            <a:r>
              <a:rPr lang="en-US" dirty="0"/>
              <a:t>		After oxidative combustion and absorption of gas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Fe-55</a:t>
            </a:r>
            <a:r>
              <a:rPr lang="en-US" sz="2000" dirty="0"/>
              <a:t>, Ni-63 and Sr-90 by LSC</a:t>
            </a:r>
          </a:p>
          <a:p>
            <a:r>
              <a:rPr lang="en-US" dirty="0"/>
              <a:t>		After precipitation and purification of sample </a:t>
            </a:r>
          </a:p>
          <a:p>
            <a:endParaRPr lang="en-US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2420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Preparation: Overall Approach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3642" y="2133599"/>
            <a:ext cx="8229600" cy="26955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Gamma spectrometry : Direct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Total Alpha and total Beta: Simple preparation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RN: Adsorption on resins surface</a:t>
            </a:r>
          </a:p>
          <a:p>
            <a:pPr lvl="1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		 </a:t>
            </a:r>
            <a:r>
              <a:rPr lang="en-GB" dirty="0" smtClean="0"/>
              <a:t>Gel media as scintillation cocktail </a:t>
            </a:r>
          </a:p>
          <a:p>
            <a:pPr lvl="1" indent="0">
              <a:buNone/>
            </a:pPr>
            <a:r>
              <a:rPr lang="en-GB" dirty="0">
                <a:sym typeface="Wingdings" panose="05000000000000000000" pitchFamily="2" charset="2"/>
              </a:rPr>
              <a:t>	</a:t>
            </a:r>
            <a:r>
              <a:rPr lang="en-GB" dirty="0" smtClean="0">
                <a:sym typeface="Wingdings" panose="05000000000000000000" pitchFamily="2" charset="2"/>
              </a:rPr>
              <a:t>		 Homogeneity for LSC </a:t>
            </a:r>
            <a:endParaRPr lang="en-GB" dirty="0">
              <a:latin typeface="+mj-lt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7" y="4598145"/>
            <a:ext cx="156560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1907994" y="5805818"/>
            <a:ext cx="1195387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28950" y="5848350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GB" dirty="0" err="1" smtClean="0"/>
          </a:p>
        </p:txBody>
      </p:sp>
      <p:sp>
        <p:nvSpPr>
          <p:cNvPr id="14" name="TextBox 13"/>
          <p:cNvSpPr txBox="1"/>
          <p:nvPr/>
        </p:nvSpPr>
        <p:spPr>
          <a:xfrm>
            <a:off x="2950980" y="5158118"/>
            <a:ext cx="2809875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nl-NL" dirty="0"/>
              <a:t>Gel</a:t>
            </a:r>
            <a:endParaRPr lang="en-GB" dirty="0"/>
          </a:p>
          <a:p>
            <a:pPr algn="ctr"/>
            <a:r>
              <a:rPr lang="en-US" dirty="0" smtClean="0"/>
              <a:t>Immobilized</a:t>
            </a:r>
            <a:r>
              <a:rPr lang="nl-NL" dirty="0" smtClean="0"/>
              <a:t> resin </a:t>
            </a:r>
            <a:r>
              <a:rPr lang="en-US" dirty="0" smtClean="0"/>
              <a:t>beads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17508" y="5481968"/>
            <a:ext cx="2133598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M:\resins\Tot_alpha_beta_ca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48" y="2752876"/>
            <a:ext cx="1782033" cy="382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4684865" y="5481968"/>
            <a:ext cx="2077442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639699" y="5826659"/>
            <a:ext cx="1685814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2871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SAMPLING: Background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IER Beds are emptied after regeneration: Still consider a potential inhomogeneity in the activity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528" r="12500"/>
          <a:stretch/>
        </p:blipFill>
        <p:spPr>
          <a:xfrm>
            <a:off x="3171825" y="3101667"/>
            <a:ext cx="4981575" cy="3137207"/>
          </a:xfrm>
          <a:prstGeom prst="rect">
            <a:avLst/>
          </a:prstGeom>
        </p:spPr>
      </p:pic>
      <p:sp>
        <p:nvSpPr>
          <p:cNvPr id="8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4447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3"/>
          <p:cNvSpPr/>
          <p:nvPr/>
        </p:nvSpPr>
        <p:spPr>
          <a:xfrm rot="17936913">
            <a:off x="3988369" y="827153"/>
            <a:ext cx="2171700" cy="7174637"/>
          </a:xfrm>
          <a:prstGeom prst="downArrow">
            <a:avLst>
              <a:gd name="adj1" fmla="val 50000"/>
              <a:gd name="adj2" fmla="val 45676"/>
            </a:avLst>
          </a:prstGeom>
          <a:solidFill>
            <a:schemeClr val="bg2">
              <a:lumMod val="85000"/>
            </a:schemeClr>
          </a:solidFill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CHARACTERISATION DECOMPOSED</a:t>
            </a:r>
            <a:endParaRPr lang="de-DE" dirty="0"/>
          </a:p>
        </p:txBody>
      </p:sp>
      <p:sp>
        <p:nvSpPr>
          <p:cNvPr id="8" name="Oval 7"/>
          <p:cNvSpPr/>
          <p:nvPr/>
        </p:nvSpPr>
        <p:spPr>
          <a:xfrm>
            <a:off x="4114799" y="4143375"/>
            <a:ext cx="2257427" cy="694896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Measurement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553526" y="3194619"/>
            <a:ext cx="2013585" cy="788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Sampling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76874" y="4981146"/>
            <a:ext cx="2126787" cy="6049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Repeatability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7111" y="3204145"/>
            <a:ext cx="2012486" cy="7790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Preparation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69869" y="2476376"/>
            <a:ext cx="1554480" cy="7086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Matrix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Snip Same Side Corner Rectangle 17"/>
          <p:cNvSpPr/>
          <p:nvPr/>
        </p:nvSpPr>
        <p:spPr>
          <a:xfrm>
            <a:off x="257173" y="2039748"/>
            <a:ext cx="1933575" cy="873255"/>
          </a:xfrm>
          <a:prstGeom prst="snip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Analyte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Snip Same Side Corner Rectangle 18"/>
          <p:cNvSpPr/>
          <p:nvPr/>
        </p:nvSpPr>
        <p:spPr>
          <a:xfrm>
            <a:off x="7160894" y="5715000"/>
            <a:ext cx="1933575" cy="872366"/>
          </a:xfrm>
          <a:prstGeom prst="snip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Analysis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378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Matrix issue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General approach: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C-14:	absorption in </a:t>
            </a:r>
            <a:r>
              <a:rPr lang="en-GB" dirty="0" err="1" smtClean="0"/>
              <a:t>Carbosorb</a:t>
            </a:r>
            <a:r>
              <a:rPr lang="en-GB" dirty="0" smtClean="0"/>
              <a:t> / sodium hydroxide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H-3:		absorption in nitric acid</a:t>
            </a:r>
          </a:p>
          <a:p>
            <a:endParaRPr lang="en-GB" dirty="0"/>
          </a:p>
          <a:p>
            <a:r>
              <a:rPr lang="en-GB" dirty="0" smtClean="0"/>
              <a:t>Issue: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Absorption of gases produced during destruction</a:t>
            </a:r>
          </a:p>
          <a:p>
            <a:pPr marL="342900" indent="-342900">
              <a:buFont typeface="Wingdings"/>
              <a:buChar char="è"/>
            </a:pPr>
            <a:r>
              <a:rPr lang="en-GB" dirty="0" smtClean="0">
                <a:sym typeface="Wingdings" panose="05000000000000000000" pitchFamily="2" charset="2"/>
              </a:rPr>
              <a:t>colouring </a:t>
            </a:r>
            <a:r>
              <a:rPr lang="en-GB" dirty="0">
                <a:sym typeface="Wingdings" panose="05000000000000000000" pitchFamily="2" charset="2"/>
              </a:rPr>
              <a:t>of </a:t>
            </a:r>
            <a:r>
              <a:rPr lang="en-GB" dirty="0" err="1" smtClean="0">
                <a:sym typeface="Wingdings" panose="05000000000000000000" pitchFamily="2" charset="2"/>
              </a:rPr>
              <a:t>Carbosorb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>
                <a:sym typeface="Wingdings" panose="05000000000000000000" pitchFamily="2" charset="2"/>
              </a:rPr>
              <a:t>/ capacity reduction of sodium </a:t>
            </a:r>
            <a:r>
              <a:rPr lang="en-GB" dirty="0" smtClean="0">
                <a:sym typeface="Wingdings" panose="05000000000000000000" pitchFamily="2" charset="2"/>
              </a:rPr>
              <a:t>hydroxide</a:t>
            </a:r>
          </a:p>
          <a:p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H-3 forms no volatile species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 no absorption possible </a:t>
            </a:r>
            <a:endParaRPr lang="en-GB" dirty="0" smtClean="0"/>
          </a:p>
          <a:p>
            <a:pPr lvl="1" indent="0">
              <a:buNone/>
            </a:pPr>
            <a:r>
              <a:rPr lang="en-GB" dirty="0">
                <a:sym typeface="Wingdings" panose="05000000000000000000" pitchFamily="2" charset="2"/>
              </a:rPr>
              <a:t>	</a:t>
            </a:r>
            <a:r>
              <a:rPr lang="en-GB" dirty="0" smtClean="0">
                <a:sym typeface="Wingdings" panose="05000000000000000000" pitchFamily="2" charset="2"/>
              </a:rPr>
              <a:t>	</a:t>
            </a: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361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5" y="2013349"/>
            <a:ext cx="5008607" cy="400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Preparation(1/2): General plan</a:t>
            </a:r>
            <a:endParaRPr lang="en-US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3843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82133"/>
            <a:ext cx="8620126" cy="753533"/>
          </a:xfrm>
        </p:spPr>
        <p:txBody>
          <a:bodyPr/>
          <a:lstStyle/>
          <a:p>
            <a:r>
              <a:rPr lang="en-GB" dirty="0" smtClean="0"/>
              <a:t>Preparation (1/3): </a:t>
            </a:r>
            <a:br>
              <a:rPr lang="en-GB" dirty="0" smtClean="0"/>
            </a:br>
            <a:r>
              <a:rPr lang="en-GB" dirty="0" smtClean="0"/>
              <a:t>RN specific approach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Goal: Transfer of RN from IER into solution</a:t>
            </a:r>
          </a:p>
          <a:p>
            <a:endParaRPr lang="en-GB" dirty="0" smtClean="0"/>
          </a:p>
          <a:p>
            <a:r>
              <a:rPr lang="en-GB" dirty="0" smtClean="0"/>
              <a:t>Two approaches: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Leaching</a:t>
            </a:r>
            <a:r>
              <a:rPr lang="en-GB" dirty="0" smtClean="0"/>
              <a:t>: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Pro</a:t>
            </a:r>
            <a:r>
              <a:rPr lang="en-GB" dirty="0"/>
              <a:t>: </a:t>
            </a:r>
            <a:r>
              <a:rPr lang="en-GB" dirty="0" smtClean="0"/>
              <a:t>	Lighter process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Con</a:t>
            </a:r>
            <a:r>
              <a:rPr lang="en-GB" dirty="0"/>
              <a:t>: </a:t>
            </a:r>
            <a:r>
              <a:rPr lang="en-GB" dirty="0" smtClean="0"/>
              <a:t>	Uncomplete recovery </a:t>
            </a:r>
            <a:r>
              <a:rPr lang="en-GB" dirty="0"/>
              <a:t>of </a:t>
            </a:r>
            <a:r>
              <a:rPr lang="en-GB" dirty="0" smtClean="0"/>
              <a:t>radionuclides content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GB" dirty="0"/>
              <a:t>Destruction</a:t>
            </a:r>
            <a:r>
              <a:rPr lang="en-GB" dirty="0" smtClean="0"/>
              <a:t>: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Pro</a:t>
            </a:r>
            <a:r>
              <a:rPr lang="en-GB" dirty="0"/>
              <a:t>: </a:t>
            </a:r>
            <a:r>
              <a:rPr lang="en-GB" dirty="0" smtClean="0"/>
              <a:t>	No loss of content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Con</a:t>
            </a:r>
            <a:r>
              <a:rPr lang="en-GB" dirty="0"/>
              <a:t>: </a:t>
            </a:r>
            <a:r>
              <a:rPr lang="en-GB" dirty="0" smtClean="0"/>
              <a:t>	More complex matrix</a:t>
            </a:r>
          </a:p>
          <a:p>
            <a:pPr lvl="1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 </a:t>
            </a:r>
            <a:r>
              <a:rPr lang="en-GB" dirty="0" smtClean="0">
                <a:sym typeface="Wingdings" panose="05000000000000000000" pitchFamily="2" charset="2"/>
              </a:rPr>
              <a:t>Preferred approach for full inventory</a:t>
            </a:r>
            <a:endParaRPr lang="en-GB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592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7101"/>
            <a:ext cx="8229600" cy="753533"/>
          </a:xfrm>
        </p:spPr>
        <p:txBody>
          <a:bodyPr/>
          <a:lstStyle/>
          <a:p>
            <a:r>
              <a:rPr lang="en-US" sz="2800" dirty="0" smtClean="0"/>
              <a:t>The Netherlands, </a:t>
            </a:r>
            <a:r>
              <a:rPr lang="en-US" sz="2800" dirty="0" err="1" smtClean="0"/>
              <a:t>Petten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nl-NL" dirty="0" smtClean="0"/>
              <a:t>intro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3528" y="1484784"/>
            <a:ext cx="8650705" cy="4371975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endParaRPr lang="en-US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-23750" y="-1"/>
            <a:ext cx="9167750" cy="6861897"/>
            <a:chOff x="-17930" y="0"/>
            <a:chExt cx="9161930" cy="6862052"/>
          </a:xfrm>
        </p:grpSpPr>
        <p:grpSp>
          <p:nvGrpSpPr>
            <p:cNvPr id="6" name="Group 5"/>
            <p:cNvGrpSpPr/>
            <p:nvPr/>
          </p:nvGrpSpPr>
          <p:grpSpPr>
            <a:xfrm>
              <a:off x="-17930" y="0"/>
              <a:ext cx="9161930" cy="6862052"/>
              <a:chOff x="-17930" y="0"/>
              <a:chExt cx="9161930" cy="6862052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930" y="0"/>
                <a:ext cx="9161930" cy="68620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5430" y="129873"/>
                <a:ext cx="1601856" cy="1904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4-Point Star 2"/>
              <p:cNvSpPr/>
              <p:nvPr/>
            </p:nvSpPr>
            <p:spPr>
              <a:xfrm>
                <a:off x="790575" y="920987"/>
                <a:ext cx="277586" cy="295275"/>
              </a:xfrm>
              <a:prstGeom prst="star4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" y="312296"/>
              <a:ext cx="66675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Résultat de recherche d'images pour &quot;europe map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5" y="129869"/>
            <a:ext cx="2180265" cy="263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838345" y="1407940"/>
            <a:ext cx="277762" cy="285387"/>
          </a:xfrm>
          <a:prstGeom prst="roundRect">
            <a:avLst/>
          </a:prstGeom>
          <a:solidFill>
            <a:srgbClr val="83AF8F">
              <a:alpha val="20000"/>
            </a:srgbClr>
          </a:solidFill>
          <a:ln w="19050">
            <a:solidFill>
              <a:srgbClr val="2991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>
            <a:stCxn id="11" idx="3"/>
            <a:endCxn id="15" idx="3"/>
          </p:cNvCxnSpPr>
          <p:nvPr/>
        </p:nvCxnSpPr>
        <p:spPr>
          <a:xfrm flipV="1">
            <a:off x="1116107" y="778962"/>
            <a:ext cx="1703867" cy="771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02583" y="673237"/>
            <a:ext cx="118753" cy="1238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0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WASTE Characterisation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Context: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Higher demand for nuclear waste characterization from regulator/public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Waste Acceptance Criteria (WAC) not globally standardized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Definition</a:t>
            </a:r>
            <a:r>
              <a:rPr lang="nl-NL" dirty="0" smtClean="0"/>
              <a:t> of </a:t>
            </a:r>
            <a:r>
              <a:rPr lang="en-GB" dirty="0" smtClean="0"/>
              <a:t>needs</a:t>
            </a:r>
            <a:r>
              <a:rPr lang="nl-NL" dirty="0" smtClean="0"/>
              <a:t> </a:t>
            </a:r>
            <a:r>
              <a:rPr lang="en-US" dirty="0" smtClean="0"/>
              <a:t>not</a:t>
            </a:r>
            <a:r>
              <a:rPr lang="nl-NL" dirty="0" smtClean="0"/>
              <a:t> </a:t>
            </a:r>
            <a:r>
              <a:rPr lang="en-US" dirty="0" smtClean="0"/>
              <a:t>fully</a:t>
            </a:r>
            <a:r>
              <a:rPr lang="nl-NL" dirty="0" smtClean="0"/>
              <a:t> </a:t>
            </a:r>
            <a:r>
              <a:rPr lang="en-US" dirty="0" smtClean="0"/>
              <a:t>clarified</a:t>
            </a:r>
          </a:p>
          <a:p>
            <a:pPr lvl="1" indent="0">
              <a:buNone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Requirements for waste characterization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Fit storage facilities acceptance criteria (if established)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Representative of the radionuclide content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Nuclide selections for characterization 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Example given of common waste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Internal of NPP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Ions exchange resins (IER)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0253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ION EXCHANGE RESINS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Continuous clean-up of the primary circuit and of the water basin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64" y="2953874"/>
            <a:ext cx="2219396" cy="332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9170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Ion exchange resins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00050" y="2133599"/>
            <a:ext cx="8534400" cy="43719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Existing storage/treatment solution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Direct storage in containers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Direct cementation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Steam reforming (THOR process</a:t>
            </a:r>
            <a:r>
              <a:rPr lang="nl-NL" dirty="0" smtClean="0"/>
              <a:t>)</a:t>
            </a:r>
            <a:endParaRPr lang="en-GB" dirty="0" smtClean="0"/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Incineration </a:t>
            </a:r>
            <a:r>
              <a:rPr lang="en-GB" dirty="0" smtClean="0">
                <a:sym typeface="Wingdings" panose="05000000000000000000" pitchFamily="2" charset="2"/>
              </a:rPr>
              <a:t> </a:t>
            </a:r>
            <a:r>
              <a:rPr lang="en-GB" dirty="0" smtClean="0"/>
              <a:t>Ashes + Cementation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Requirement in all cases: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Activities and dose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Nuclide content</a:t>
            </a:r>
          </a:p>
          <a:p>
            <a:pPr marL="1062900" lvl="2" indent="-342900">
              <a:buFont typeface="Arial" panose="020B0604020202020204" pitchFamily="34" charset="0"/>
              <a:buChar char="•"/>
            </a:pPr>
            <a:r>
              <a:rPr lang="en-GB" dirty="0" smtClean="0"/>
              <a:t>Short-lived RN (Transport related): H-3; (S-35); Co-60; Ni-63; Sr-90; Cs-137</a:t>
            </a:r>
          </a:p>
          <a:p>
            <a:pPr marL="1062900" lvl="2" indent="-342900">
              <a:buFont typeface="Arial" panose="020B0604020202020204" pitchFamily="34" charset="0"/>
              <a:buChar char="•"/>
            </a:pPr>
            <a:r>
              <a:rPr lang="en-GB" dirty="0" smtClean="0"/>
              <a:t>Long-lived RN (Storage related): C-14; Cl-36; Fe-55; Tc-99; I-129; U; Pu</a:t>
            </a:r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52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Characterization</a:t>
            </a:r>
            <a:r>
              <a:rPr lang="nl-NL" dirty="0" smtClean="0"/>
              <a:t> in a nutshell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581775" y="3105151"/>
            <a:ext cx="2219325" cy="1971674"/>
          </a:xfrm>
        </p:spPr>
        <p:txBody>
          <a:bodyPr/>
          <a:lstStyle/>
          <a:p>
            <a:r>
              <a:rPr lang="en-US" dirty="0" smtClean="0"/>
              <a:t>Comprehensive information for</a:t>
            </a:r>
            <a:r>
              <a:rPr lang="nl-NL" dirty="0" smtClean="0"/>
              <a:t>:</a:t>
            </a:r>
          </a:p>
          <a:p>
            <a:r>
              <a:rPr lang="nl-NL" dirty="0" smtClean="0"/>
              <a:t>-</a:t>
            </a:r>
            <a:r>
              <a:rPr lang="en-US" dirty="0" smtClean="0"/>
              <a:t>Transport</a:t>
            </a:r>
          </a:p>
          <a:p>
            <a:r>
              <a:rPr lang="nl-NL" dirty="0" smtClean="0"/>
              <a:t>-</a:t>
            </a:r>
            <a:r>
              <a:rPr lang="en-US" dirty="0" smtClean="0"/>
              <a:t>Safe long-term storage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3674" y="3400425"/>
            <a:ext cx="3086101" cy="1381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CHARACTERIZATION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5819775" y="4090987"/>
            <a:ext cx="762000" cy="1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" idx="0"/>
          </p:cNvCxnSpPr>
          <p:nvPr/>
        </p:nvCxnSpPr>
        <p:spPr>
          <a:xfrm>
            <a:off x="4276724" y="2876550"/>
            <a:ext cx="1" cy="523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43249" y="1962150"/>
            <a:ext cx="2276476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 smtClean="0"/>
              <a:t>Cost: </a:t>
            </a:r>
          </a:p>
          <a:p>
            <a:pPr algn="ctr"/>
            <a:r>
              <a:rPr lang="en-US" dirty="0" smtClean="0"/>
              <a:t>Minimalize </a:t>
            </a:r>
          </a:p>
          <a:p>
            <a:pPr algn="ctr"/>
            <a:r>
              <a:rPr lang="en-US" dirty="0" smtClean="0"/>
              <a:t>the amount of analysis</a:t>
            </a:r>
          </a:p>
        </p:txBody>
      </p:sp>
      <p:cxnSp>
        <p:nvCxnSpPr>
          <p:cNvPr id="12" name="Straight Arrow Connector 11"/>
          <p:cNvCxnSpPr>
            <a:endCxn id="5" idx="2"/>
          </p:cNvCxnSpPr>
          <p:nvPr/>
        </p:nvCxnSpPr>
        <p:spPr>
          <a:xfrm flipV="1">
            <a:off x="4276723" y="4781550"/>
            <a:ext cx="2" cy="581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62250" y="5410200"/>
            <a:ext cx="30480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 smtClean="0"/>
              <a:t>Representative: </a:t>
            </a:r>
          </a:p>
          <a:p>
            <a:pPr algn="ctr"/>
            <a:r>
              <a:rPr lang="en-US" dirty="0" smtClean="0"/>
              <a:t>(As much “data” as possible</a:t>
            </a:r>
            <a:r>
              <a:rPr lang="nl-NL" dirty="0" smtClean="0"/>
              <a:t>)</a:t>
            </a:r>
            <a:endParaRPr lang="en-GB" dirty="0" err="1" smtClean="0"/>
          </a:p>
        </p:txBody>
      </p:sp>
      <p:cxnSp>
        <p:nvCxnSpPr>
          <p:cNvPr id="17" name="Straight Arrow Connector 16"/>
          <p:cNvCxnSpPr>
            <a:stCxn id="20" idx="3"/>
          </p:cNvCxnSpPr>
          <p:nvPr/>
        </p:nvCxnSpPr>
        <p:spPr>
          <a:xfrm>
            <a:off x="1947862" y="2681287"/>
            <a:ext cx="785812" cy="7191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2887" y="2224087"/>
            <a:ext cx="1704975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 smtClean="0"/>
              <a:t>Time and/or</a:t>
            </a:r>
          </a:p>
          <a:p>
            <a:r>
              <a:rPr lang="en-US" dirty="0" smtClean="0"/>
              <a:t>public pressure</a:t>
            </a:r>
          </a:p>
          <a:p>
            <a:endParaRPr lang="en-GB" dirty="0" err="1" smtClean="0"/>
          </a:p>
        </p:txBody>
      </p:sp>
      <p:sp>
        <p:nvSpPr>
          <p:cNvPr id="23" name="TextBox 22"/>
          <p:cNvSpPr txBox="1"/>
          <p:nvPr/>
        </p:nvSpPr>
        <p:spPr>
          <a:xfrm>
            <a:off x="638175" y="5286375"/>
            <a:ext cx="914400" cy="533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 smtClean="0"/>
              <a:t>ALARA</a:t>
            </a:r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 flipV="1">
            <a:off x="1552575" y="4781551"/>
            <a:ext cx="1181099" cy="7715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60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Constraint on Homogeneity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Inside one container (Presence of hot spots?)</a:t>
            </a:r>
          </a:p>
          <a:p>
            <a:endParaRPr lang="en-GB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GB" dirty="0" smtClean="0"/>
              <a:t>In the different containers of a same batch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IAEA recommendation on homogeneity of a waste stream</a:t>
            </a:r>
          </a:p>
          <a:p>
            <a:r>
              <a:rPr lang="en-GB" dirty="0" smtClean="0"/>
              <a:t>	(</a:t>
            </a:r>
            <a:r>
              <a:rPr lang="en-GB" i="1" dirty="0" smtClean="0"/>
              <a:t>IAEA-TECDOC-1573)</a:t>
            </a:r>
            <a:endParaRPr lang="en-GB" dirty="0" smtClean="0"/>
          </a:p>
          <a:p>
            <a:r>
              <a:rPr lang="nl-NL" sz="1600" i="1" dirty="0" smtClean="0"/>
              <a:t>	“</a:t>
            </a:r>
            <a:r>
              <a:rPr lang="en-GB" sz="1600" i="1" dirty="0"/>
              <a:t>For stable waste streams, measuring one or more key nuclides and non-radioactive </a:t>
            </a:r>
            <a:r>
              <a:rPr lang="en-GB" sz="1600" i="1" dirty="0" smtClean="0"/>
              <a:t>	elements </a:t>
            </a:r>
            <a:r>
              <a:rPr lang="en-GB" sz="1600" i="1" dirty="0"/>
              <a:t>may be sufficient to check the homogeneity. For example, a simple and </a:t>
            </a:r>
            <a:r>
              <a:rPr lang="en-GB" sz="1600" i="1" dirty="0" smtClean="0"/>
              <a:t>	stable </a:t>
            </a:r>
            <a:r>
              <a:rPr lang="en-GB" sz="1600" i="1" dirty="0"/>
              <a:t>waste stream could be declared homogeneous if NDA measurements of </a:t>
            </a:r>
            <a:r>
              <a:rPr lang="en-GB" sz="1600" i="1" dirty="0" smtClean="0"/>
              <a:t>137	Cs </a:t>
            </a:r>
            <a:r>
              <a:rPr lang="en-GB" sz="1600" i="1" dirty="0"/>
              <a:t>and/or 60 Co made at different locations are within a 30% relative </a:t>
            </a:r>
            <a:r>
              <a:rPr lang="en-GB" sz="1600" i="1" dirty="0" smtClean="0"/>
              <a:t>interval”</a:t>
            </a:r>
            <a:endParaRPr lang="nl-NL" sz="16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 smtClean="0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056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SAMPLING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5" y="2219325"/>
            <a:ext cx="3695700" cy="3457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25961" y="2898838"/>
            <a:ext cx="4387979" cy="2590799"/>
          </a:xfrm>
          <a:prstGeom prst="rect">
            <a:avLst/>
          </a:prstGeom>
        </p:spPr>
      </p:pic>
      <p:sp>
        <p:nvSpPr>
          <p:cNvPr id="7" name="Tijdelijke aanduiding voor tekst 2"/>
          <p:cNvSpPr>
            <a:spLocks noGrp="1"/>
          </p:cNvSpPr>
          <p:nvPr>
            <p:ph type="body" sz="quarter" idx="26"/>
          </p:nvPr>
        </p:nvSpPr>
        <p:spPr>
          <a:xfrm>
            <a:off x="3505200" y="393383"/>
            <a:ext cx="4495799" cy="214188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RadChem</a:t>
            </a:r>
            <a:r>
              <a:rPr lang="en-US" sz="1000" dirty="0" smtClean="0"/>
              <a:t>, 13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-18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of May 2018, </a:t>
            </a:r>
            <a:r>
              <a:rPr lang="en-US" sz="1000" dirty="0" err="1" smtClean="0"/>
              <a:t>Mariánské</a:t>
            </a:r>
            <a:r>
              <a:rPr lang="en-US" sz="1000" dirty="0" smtClean="0"/>
              <a:t> </a:t>
            </a:r>
            <a:r>
              <a:rPr lang="en-US" sz="1000" dirty="0" err="1"/>
              <a:t>Lázn</a:t>
            </a:r>
            <a:r>
              <a:rPr lang="en-US" sz="1000" dirty="0" err="1">
                <a:latin typeface="Arial"/>
                <a:cs typeface="Arial"/>
              </a:rPr>
              <a:t>ě</a:t>
            </a:r>
            <a:r>
              <a:rPr lang="en-US" sz="1000" dirty="0"/>
              <a:t>, Czech Republic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025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Aangepast 1">
      <a:dk1>
        <a:srgbClr val="141313"/>
      </a:dk1>
      <a:lt1>
        <a:srgbClr val="FFFFFF"/>
      </a:lt1>
      <a:dk2>
        <a:srgbClr val="525257"/>
      </a:dk2>
      <a:lt2>
        <a:srgbClr val="FFFFFF"/>
      </a:lt2>
      <a:accent1>
        <a:srgbClr val="128C2F"/>
      </a:accent1>
      <a:accent2>
        <a:srgbClr val="D20921"/>
      </a:accent2>
      <a:accent3>
        <a:srgbClr val="434448"/>
      </a:accent3>
      <a:accent4>
        <a:srgbClr val="B8B7B9"/>
      </a:accent4>
      <a:accent5>
        <a:srgbClr val="909092"/>
      </a:accent5>
      <a:accent6>
        <a:srgbClr val="FFFFFF"/>
      </a:accent6>
      <a:hlink>
        <a:srgbClr val="BF081E"/>
      </a:hlink>
      <a:folHlink>
        <a:srgbClr val="0D812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lIns="91440" tIns="45720" rIns="91440" bIns="45720" rtlCol="0" anchor="ctr">
        <a:no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1076</Words>
  <Application>Microsoft Office PowerPoint</Application>
  <PresentationFormat>On-screen Show (4:3)</PresentationFormat>
  <Paragraphs>255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blank</vt:lpstr>
      <vt:lpstr>Radiochemical characterization for a decommissioning purpose at NRg:  The case of Ion Exchange Resins</vt:lpstr>
      <vt:lpstr>Content</vt:lpstr>
      <vt:lpstr>The Netherlands, Petten </vt:lpstr>
      <vt:lpstr>WASTE Characterisation</vt:lpstr>
      <vt:lpstr>ION EXCHANGE RESINS</vt:lpstr>
      <vt:lpstr>Ion exchange resins</vt:lpstr>
      <vt:lpstr>Characterization in a nutshell</vt:lpstr>
      <vt:lpstr>Constraint on Homogeneity</vt:lpstr>
      <vt:lpstr>SAMPLING</vt:lpstr>
      <vt:lpstr>OVERVIEW of the contingent</vt:lpstr>
      <vt:lpstr>Preparation: IER Application </vt:lpstr>
      <vt:lpstr>Preparation - Digestion</vt:lpstr>
      <vt:lpstr>Preparation - precipitation</vt:lpstr>
      <vt:lpstr>Results: Homogeneity </vt:lpstr>
      <vt:lpstr>Results : Recovery and selectivity</vt:lpstr>
      <vt:lpstr>Results : Recovery and selectivity</vt:lpstr>
      <vt:lpstr>OVERVIEW OF THE RESULTS</vt:lpstr>
      <vt:lpstr>New challenges: </vt:lpstr>
      <vt:lpstr>Conclusion</vt:lpstr>
      <vt:lpstr>PowerPoint Presentation</vt:lpstr>
      <vt:lpstr>NRG CAPACITIES</vt:lpstr>
      <vt:lpstr>NRG CAPACITIES</vt:lpstr>
      <vt:lpstr>Measurement</vt:lpstr>
      <vt:lpstr>Preparation: Overall Approach</vt:lpstr>
      <vt:lpstr>SAMPLING: Background</vt:lpstr>
      <vt:lpstr>CHARACTERISATION DECOMPOSED</vt:lpstr>
      <vt:lpstr>Example: Matrix issue</vt:lpstr>
      <vt:lpstr>Preparation(1/2): General plan</vt:lpstr>
      <vt:lpstr>Preparation (1/3):  RN specific approach </vt:lpstr>
    </vt:vector>
  </TitlesOfParts>
  <Company>ECN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 exchange resin analysis</dc:title>
  <dc:creator>Haass, P.</dc:creator>
  <cp:lastModifiedBy>Haass, P.</cp:lastModifiedBy>
  <cp:revision>176</cp:revision>
  <cp:lastPrinted>2015-06-01T07:28:44Z</cp:lastPrinted>
  <dcterms:created xsi:type="dcterms:W3CDTF">2017-02-14T07:48:13Z</dcterms:created>
  <dcterms:modified xsi:type="dcterms:W3CDTF">2018-05-09T09:36:54Z</dcterms:modified>
</cp:coreProperties>
</file>