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9"/>
  </p:notesMasterIdLst>
  <p:sldIdLst>
    <p:sldId id="256" r:id="rId2"/>
    <p:sldId id="259" r:id="rId3"/>
    <p:sldId id="261" r:id="rId4"/>
    <p:sldId id="299" r:id="rId5"/>
    <p:sldId id="291" r:id="rId6"/>
    <p:sldId id="301" r:id="rId7"/>
    <p:sldId id="273" r:id="rId8"/>
    <p:sldId id="274" r:id="rId9"/>
    <p:sldId id="275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30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2327-F811-46D7-9D95-ABA1B5729DA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8A62-B872-4E73-930C-FC89BE5E6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8A62-B872-4E73-930C-FC89BE5E646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E4B75A-55CA-43F6-B6EE-F256DF19CD78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04BA8A-22A0-4DE2-9D95-A84860960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97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925482-796B-4AD8-8A90-014FB32071D7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5FA29A-CD84-4BF7-8235-702A79320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E15E4F-9568-4F8D-8127-FD1463136C4B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5FB04-F31A-4A5D-B3DE-0E089B147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7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B038155-5149-43F2-A93D-D4EA893801E3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5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B325C7-0CD8-4CE0-A350-317043BAF56D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0565F4-C21D-4170-9C5A-F8220DE056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A2A0DD4-927D-443F-9C29-AEE768A0E034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A69E71-3857-4160-B8A3-BAB21941B7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1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17B06E-DDDE-47BC-8A2E-5281FA18CB14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99CAF4-0E9D-467A-9846-7B04B2C3B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8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291FCF-29D4-49CA-9EEB-30D094B2025B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A98876-D949-4F1A-B32C-603BBC92C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33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4B36B2-8DD8-4AD5-BA1D-E729835351B0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214F7-866E-48BB-9D7E-676ACBD91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3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2DF6CB-6D83-41C1-80BC-A24DCC1D7A8D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EDED8F-A88C-42FC-B08B-12728161FC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1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367044-DB66-4EF1-98EA-892EF50AB351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8A5091-5A81-495B-B631-A8C7406161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443516A-B1F4-464A-A61C-011BA52D8721}" type="datetime1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685DCE5-68A1-4943-9851-3D4C0B9D3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5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3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59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900363" y="2301455"/>
            <a:ext cx="4956242" cy="1630598"/>
          </a:xfrm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sz="2600" b="1">
                <a:solidFill>
                  <a:srgbClr val="000000"/>
                </a:solidFill>
                <a:latin typeface="+mj-lt"/>
                <a:cs typeface="Times New Roman" pitchFamily="18"/>
              </a:rPr>
              <a:t>Aut</a:t>
            </a:r>
            <a:r>
              <a:rPr lang="cs-CZ" sz="2600" b="1">
                <a:solidFill>
                  <a:srgbClr val="000000"/>
                </a:solidFill>
                <a:latin typeface="+mj-lt"/>
                <a:cs typeface="Times New Roman" pitchFamily="18"/>
              </a:rPr>
              <a:t>hor</a:t>
            </a:r>
            <a:r>
              <a:rPr lang="en-US" sz="2600" b="1">
                <a:solidFill>
                  <a:srgbClr val="000000"/>
                </a:solidFill>
                <a:latin typeface="+mj-lt"/>
                <a:cs typeface="Times New Roman" pitchFamily="18"/>
              </a:rPr>
              <a:t>: </a:t>
            </a:r>
            <a:r>
              <a:rPr lang="cs-CZ" sz="2600">
                <a:solidFill>
                  <a:srgbClr val="000000"/>
                </a:solidFill>
                <a:latin typeface="+mj-lt"/>
                <a:cs typeface="Times New Roman" pitchFamily="18"/>
              </a:rPr>
              <a:t>Petr Gális</a:t>
            </a:r>
          </a:p>
          <a:p>
            <a:pPr lvl="0" algn="l">
              <a:lnSpc>
                <a:spcPct val="90000"/>
              </a:lnSpc>
            </a:pPr>
            <a:r>
              <a:rPr lang="cs-CZ" sz="2600" b="1">
                <a:solidFill>
                  <a:srgbClr val="000000"/>
                </a:solidFill>
                <a:latin typeface="+mj-lt"/>
                <a:cs typeface="Times New Roman" pitchFamily="18"/>
              </a:rPr>
              <a:t>Supervisor:</a:t>
            </a:r>
            <a:r>
              <a:rPr lang="en-US" sz="2600">
                <a:solidFill>
                  <a:srgbClr val="000000"/>
                </a:solidFill>
                <a:latin typeface="+mj-lt"/>
                <a:cs typeface="Times New Roman" pitchFamily="18"/>
              </a:rPr>
              <a:t> </a:t>
            </a:r>
            <a:r>
              <a:rPr lang="cs-CZ" sz="2600">
                <a:solidFill>
                  <a:srgbClr val="000000"/>
                </a:solidFill>
                <a:latin typeface="+mj-lt"/>
                <a:cs typeface="Times New Roman" pitchFamily="18"/>
              </a:rPr>
              <a:t>Ing. </a:t>
            </a:r>
            <a:r>
              <a:rPr lang="en-US" sz="2600">
                <a:solidFill>
                  <a:srgbClr val="000000"/>
                </a:solidFill>
                <a:latin typeface="+mj-lt"/>
                <a:cs typeface="Times New Roman" pitchFamily="18"/>
              </a:rPr>
              <a:t>V</a:t>
            </a:r>
            <a:r>
              <a:rPr lang="cs-CZ" sz="2600">
                <a:solidFill>
                  <a:srgbClr val="000000"/>
                </a:solidFill>
                <a:latin typeface="+mj-lt"/>
                <a:cs typeface="Times New Roman" pitchFamily="18"/>
              </a:rPr>
              <a:t>áclav Kůs, Ph.D.</a:t>
            </a:r>
          </a:p>
          <a:p>
            <a:pPr lvl="0" algn="l">
              <a:lnSpc>
                <a:spcPct val="90000"/>
              </a:lnSpc>
            </a:pPr>
            <a:r>
              <a:rPr lang="cs-CZ" sz="2600" b="1">
                <a:solidFill>
                  <a:srgbClr val="000000"/>
                </a:solidFill>
                <a:latin typeface="+mj-lt"/>
                <a:cs typeface="Times New Roman" pitchFamily="18"/>
              </a:rPr>
              <a:t>Advisor:</a:t>
            </a:r>
            <a:r>
              <a:rPr lang="en-US" sz="2600">
                <a:solidFill>
                  <a:srgbClr val="000000"/>
                </a:solidFill>
                <a:latin typeface="+mj-lt"/>
                <a:cs typeface="Times New Roman" pitchFamily="18"/>
              </a:rPr>
              <a:t> </a:t>
            </a:r>
            <a:r>
              <a:rPr lang="cs-CZ" sz="2600">
                <a:solidFill>
                  <a:srgbClr val="000000"/>
                </a:solidFill>
                <a:latin typeface="+mj-lt"/>
                <a:cs typeface="Times New Roman" pitchFamily="18"/>
              </a:rPr>
              <a:t>Ing. </a:t>
            </a:r>
            <a:r>
              <a:rPr lang="en-US" sz="2600">
                <a:solidFill>
                  <a:srgbClr val="000000"/>
                </a:solidFill>
                <a:latin typeface="+mj-lt"/>
                <a:cs typeface="Times New Roman" pitchFamily="18"/>
              </a:rPr>
              <a:t>Milan Chlada, Ph.D.</a:t>
            </a:r>
            <a:endParaRPr lang="cs-CZ" sz="2600">
              <a:solidFill>
                <a:srgbClr val="000000"/>
              </a:solidFill>
              <a:latin typeface="+mj-lt"/>
              <a:cs typeface="Times New Roman" pitchFamily="18"/>
            </a:endParaRPr>
          </a:p>
          <a:p>
            <a:pPr lvl="0" algn="ctr">
              <a:lnSpc>
                <a:spcPct val="90000"/>
              </a:lnSpc>
            </a:pPr>
            <a:endParaRPr lang="cs-CZ" sz="26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04BA8A-22A0-4DE2-9D95-A848609600D6}" type="slidenum">
              <a:rPr lang="cs-CZ" smtClean="0"/>
              <a:t>1</a:t>
            </a:fld>
            <a:endParaRPr lang="cs-CZ"/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0" y="4927240"/>
            <a:ext cx="1560579" cy="136245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50" y="3116754"/>
            <a:ext cx="2635259" cy="3256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53" y="6481077"/>
            <a:ext cx="4579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1: CTU– Faculty of nucelar sciences and physical engineering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782" y="422136"/>
            <a:ext cx="1012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>
                <a:latin typeface="+mj-lt"/>
                <a:cs typeface="Times New Roman" panose="02020603050405020304" pitchFamily="18" charset="0"/>
              </a:rPr>
              <a:t>Geodesic optimization and acoustic emission localization maps processing</a:t>
            </a:r>
            <a:endParaRPr lang="cs-CZ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464" y="22877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464" y="26865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464" y="322446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888" y="6481077"/>
            <a:ext cx="290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2: AS – Institute of Thermomechanics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C6633-0768-4613-815F-EA6D7630F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23" y="1141401"/>
            <a:ext cx="3133195" cy="57165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855" y="234091"/>
            <a:ext cx="6410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u="sng">
                <a:latin typeface="+mj-lt"/>
              </a:rPr>
              <a:t>Computing geodesics around obstacles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30" y="1529178"/>
            <a:ext cx="4216335" cy="48271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10</a:t>
            </a:fld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A7D80-C015-439B-A09F-CA9FDD604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10" y="719864"/>
            <a:ext cx="5704762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C9B16-C15B-4C66-AC7C-ACCCE28D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11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D04DE7-9EC6-41C6-B043-BA780FE4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u="sng"/>
              <a:t>Results of the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C29A5-E8A3-4128-9CF3-AA7E247DC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47" y="1169446"/>
            <a:ext cx="3499980" cy="2515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93466-4CB7-48E2-A485-DEAABEE5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69" y="1140890"/>
            <a:ext cx="2711975" cy="558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DBEED-8CAE-474D-AC65-05A3513CD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47" y="4025439"/>
            <a:ext cx="3499980" cy="2696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B42D7-F0DC-444B-A2E1-53965317D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0" y="1013520"/>
            <a:ext cx="1563091" cy="2827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0EBD83-5B0F-45C0-9DDA-A6FCD097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04" y="988764"/>
            <a:ext cx="1906864" cy="28521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7AAC98-466D-4168-BD79-9F7B4AA46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0" y="3869283"/>
            <a:ext cx="2259733" cy="285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8B1198-4D33-4F22-917B-01CF0F0E1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95" y="3850191"/>
            <a:ext cx="1889002" cy="28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8450-D8AE-43D3-AD23-DFFF6A2D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12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8E4370B-85EB-4DA8-BE36-9342D23497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5738" y="192442"/>
                <a:ext cx="8596667" cy="86050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cs-CZ" sz="3000" u="sng">
                    <a:solidFill>
                      <a:schemeClr val="tx1"/>
                    </a:solidFill>
                  </a:rPr>
                  <a:t>Kernel probability density estimates in</a:t>
                </a:r>
                <a14:m>
                  <m:oMath xmlns:m="http://schemas.openxmlformats.org/officeDocument/2006/math">
                    <m:r>
                      <a:rPr lang="cs-CZ" sz="3000" b="0" i="0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sz="300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00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cs-CZ" sz="30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3000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8E4370B-85EB-4DA8-BE36-9342D2349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5738" y="192442"/>
                <a:ext cx="8596667" cy="860503"/>
              </a:xfrm>
              <a:blipFill>
                <a:blip r:embed="rId2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16FAB5-7741-4569-A367-81F54490DEE9}"/>
                  </a:ext>
                </a:extLst>
              </p:cNvPr>
              <p:cNvSpPr txBox="1"/>
              <p:nvPr/>
            </p:nvSpPr>
            <p:spPr>
              <a:xfrm>
                <a:off x="623454" y="1098991"/>
                <a:ext cx="1073034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>
                    <a:latin typeface="+mj-lt"/>
                  </a:rPr>
                  <a:t> be independent and identically distributed random variables with density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>
                    <a:latin typeface="+mj-lt"/>
                  </a:rPr>
                  <a:t>Kernel density estimate  </a:t>
                </a:r>
                <a:r>
                  <a:rPr lang="cs-CZ" i="1">
                    <a:latin typeface="+mj-lt"/>
                  </a:rPr>
                  <a:t>of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>
                    <a:latin typeface="+mj-lt"/>
                  </a:rPr>
                  <a:t> is defined as 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lvl="3" algn="ctr"/>
                <a:endParaRPr lang="cs-CZ"/>
              </a:p>
              <a:p>
                <a:pPr lvl="3" algn="ctr"/>
                <a:endParaRPr lang="cs-CZ"/>
              </a:p>
              <a:p>
                <a:r>
                  <a:rPr lang="en-US"/>
                  <a:t> </a:t>
                </a:r>
                <a:r>
                  <a:rPr lang="cs-CZ">
                    <a:latin typeface="+mj-lt"/>
                  </a:rPr>
                  <a:t>where</a:t>
                </a:r>
                <a:r>
                  <a:rPr lang="cs-CZ"/>
                  <a:t> </a:t>
                </a:r>
                <a:endParaRPr lang="en-US"/>
              </a:p>
              <a:p>
                <a:endParaRPr lang="cs-CZ"/>
              </a:p>
              <a:p>
                <a:endParaRPr lang="en-US"/>
              </a:p>
              <a:p>
                <a:r>
                  <a:rPr lang="cs-CZ">
                    <a:latin typeface="+mj-lt"/>
                  </a:rPr>
                  <a:t>Is two-dimensional </a:t>
                </a:r>
                <a:r>
                  <a:rPr lang="cs-CZ" i="1">
                    <a:latin typeface="+mj-lt"/>
                  </a:rPr>
                  <a:t>kernel </a:t>
                </a:r>
                <a:r>
                  <a:rPr lang="cs-CZ">
                    <a:latin typeface="+mj-lt"/>
                  </a:rPr>
                  <a:t>satisfying</a:t>
                </a:r>
                <a:endParaRPr lang="cs-CZ" i="1">
                  <a:latin typeface="+mj-lt"/>
                </a:endParaRPr>
              </a:p>
              <a:p>
                <a:endParaRPr lang="cs-CZ"/>
              </a:p>
              <a:p>
                <a:endParaRPr lang="cs-CZ"/>
              </a:p>
              <a:p>
                <a:endParaRPr lang="cs-CZ"/>
              </a:p>
              <a:p>
                <a:r>
                  <a:rPr lang="cs-CZ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p>
                    </m:sSup>
                  </m:oMath>
                </a14:m>
                <a:r>
                  <a:rPr lang="cs-CZ">
                    <a:latin typeface="+mj-lt"/>
                  </a:rPr>
                  <a:t> is symmetric and positive definite </a:t>
                </a:r>
                <a:r>
                  <a:rPr lang="cs-CZ" i="1">
                    <a:latin typeface="+mj-lt"/>
                  </a:rPr>
                  <a:t>smoothing matrix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16FAB5-7741-4569-A367-81F54490D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1098991"/>
                <a:ext cx="10730346" cy="3693319"/>
              </a:xfrm>
              <a:prstGeom prst="rect">
                <a:avLst/>
              </a:prstGeom>
              <a:blipFill>
                <a:blip r:embed="rId3"/>
                <a:stretch>
                  <a:fillRect l="-454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DFF865-85F1-4908-A8B3-0538C45DFFEB}"/>
                  </a:ext>
                </a:extLst>
              </p:cNvPr>
              <p:cNvSpPr/>
              <p:nvPr/>
            </p:nvSpPr>
            <p:spPr>
              <a:xfrm>
                <a:off x="3870540" y="1854304"/>
                <a:ext cx="2843791" cy="64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cs-CZ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DFF865-85F1-4908-A8B3-0538C45D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40" y="1854304"/>
                <a:ext cx="2843791" cy="648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D1C314-E1B6-42E5-9BDC-9C834F9733DB}"/>
                  </a:ext>
                </a:extLst>
              </p:cNvPr>
              <p:cNvSpPr/>
              <p:nvPr/>
            </p:nvSpPr>
            <p:spPr>
              <a:xfrm>
                <a:off x="3752911" y="2755284"/>
                <a:ext cx="307904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1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/>
                            <m:t>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  <m:r>
                                <m:rPr>
                                  <m:nor/>
                                </m:rPr>
                                <a:rPr lang="cs-CZ"/>
                                <m:t>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cs-CZ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D1C314-E1B6-42E5-9BDC-9C834F973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11" y="2755284"/>
                <a:ext cx="3079048" cy="404983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AFE0D4-106F-41BB-9288-2426ED134915}"/>
                  </a:ext>
                </a:extLst>
              </p:cNvPr>
              <p:cNvSpPr/>
              <p:nvPr/>
            </p:nvSpPr>
            <p:spPr>
              <a:xfrm>
                <a:off x="4550168" y="3573340"/>
                <a:ext cx="1789336" cy="737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cs-CZ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b="1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AFE0D4-106F-41BB-9288-2426ED134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68" y="3573340"/>
                <a:ext cx="1789336" cy="7378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42FFF1-CF8C-4AD6-9C73-9AE156E56772}"/>
                  </a:ext>
                </a:extLst>
              </p:cNvPr>
              <p:cNvSpPr txBox="1"/>
              <p:nvPr/>
            </p:nvSpPr>
            <p:spPr>
              <a:xfrm>
                <a:off x="4460797" y="4923955"/>
                <a:ext cx="1663276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42FFF1-CF8C-4AD6-9C73-9AE156E5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97" y="4923955"/>
                <a:ext cx="1663276" cy="527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F1D8D-27B2-4A28-B04B-DD26590FEF8B}"/>
                  </a:ext>
                </a:extLst>
              </p:cNvPr>
              <p:cNvSpPr txBox="1"/>
              <p:nvPr/>
            </p:nvSpPr>
            <p:spPr>
              <a:xfrm>
                <a:off x="623454" y="5709920"/>
                <a:ext cx="3251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>
                    <a:latin typeface="+mj-lt"/>
                  </a:rPr>
                  <a:t>How to choose matrix </a:t>
                </a:r>
                <a14:m>
                  <m:oMath xmlns:m="http://schemas.openxmlformats.org/officeDocument/2006/math">
                    <m:r>
                      <a:rPr lang="cs-CZ" sz="2400" b="1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cs-CZ" sz="2400"/>
                  <a:t> </a:t>
                </a:r>
                <a:r>
                  <a:rPr lang="cs-CZ" sz="2000">
                    <a:latin typeface="+mj-lt"/>
                  </a:rPr>
                  <a:t>?</a:t>
                </a:r>
                <a:endParaRPr lang="cs-CZ" sz="2400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F1D8D-27B2-4A28-B04B-DD26590F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5709920"/>
                <a:ext cx="3251339" cy="461665"/>
              </a:xfrm>
              <a:prstGeom prst="rect">
                <a:avLst/>
              </a:prstGeom>
              <a:blipFill>
                <a:blip r:embed="rId8"/>
                <a:stretch>
                  <a:fillRect l="-168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CB3CFD0-C7AF-4DD3-8F28-D8490AD44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52" y="1974561"/>
            <a:ext cx="4013895" cy="39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67CEC-5C0E-4A94-9A44-559C406A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13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8099C08-627C-4F33-977B-7A8440818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5738" y="192442"/>
                <a:ext cx="8596667" cy="86050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cs-CZ" sz="3000" u="sng"/>
                  <a:t>Computation of the smoothing matrix </a:t>
                </a:r>
                <a14:m>
                  <m:oMath xmlns:m="http://schemas.openxmlformats.org/officeDocument/2006/math">
                    <m:r>
                      <a:rPr lang="cs-CZ" sz="3200" b="1" u="sng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cs-CZ" sz="3000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8099C08-627C-4F33-977B-7A8440818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5738" y="192442"/>
                <a:ext cx="8596667" cy="860503"/>
              </a:xfrm>
              <a:blipFill>
                <a:blip r:embed="rId2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DB5A6B-A7F3-4575-A8BE-4BF6D1BD9B34}"/>
                  </a:ext>
                </a:extLst>
              </p:cNvPr>
              <p:cNvSpPr txBox="1"/>
              <p:nvPr/>
            </p:nvSpPr>
            <p:spPr>
              <a:xfrm>
                <a:off x="478496" y="1148090"/>
                <a:ext cx="9722726" cy="2846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>
                    <a:latin typeface="+mj-lt"/>
                  </a:rPr>
                  <a:t>Reference density method (RD)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cs-CZ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/>
              </a:p>
              <a:p>
                <a:r>
                  <a:rPr lang="cs-CZ" sz="2400"/>
                  <a:t>    </a:t>
                </a:r>
                <a:r>
                  <a:rPr lang="cs-CZ" sz="2100">
                    <a:latin typeface="+mj-lt"/>
                  </a:rPr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</m:acc>
                    <m:r>
                      <a:rPr lang="cs-CZ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s-CZ" sz="2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s-CZ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sz="2100">
                    <a:latin typeface="+mj-lt"/>
                  </a:rPr>
                  <a:t>  is estimate of covariance matrix of measured data</a:t>
                </a:r>
                <a:r>
                  <a:rPr lang="cs-CZ" sz="210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cs-CZ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1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cs-CZ" sz="2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sz="2100"/>
              </a:p>
              <a:p>
                <a:endParaRPr lang="cs-CZ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>
                    <a:latin typeface="+mj-lt"/>
                  </a:rPr>
                  <a:t>Iterative method (IT)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DB5A6B-A7F3-4575-A8BE-4BF6D1BD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6" y="1148090"/>
                <a:ext cx="9722726" cy="2846228"/>
              </a:xfrm>
              <a:prstGeom prst="rect">
                <a:avLst/>
              </a:prstGeom>
              <a:blipFill>
                <a:blip r:embed="rId3"/>
                <a:stretch>
                  <a:fillRect l="-815" t="-1713" b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B48301-D5A8-4E3B-8C0D-2B2B5EAD8A40}"/>
                  </a:ext>
                </a:extLst>
              </p:cNvPr>
              <p:cNvSpPr/>
              <p:nvPr/>
            </p:nvSpPr>
            <p:spPr>
              <a:xfrm>
                <a:off x="1486147" y="1813127"/>
                <a:ext cx="2047997" cy="449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RD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∑</m:t>
                          </m:r>
                        </m:e>
                      </m:acc>
                    </m:oMath>
                  </m:oMathPara>
                </a14:m>
                <a:endParaRPr lang="cs-CZ" sz="22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B48301-D5A8-4E3B-8C0D-2B2B5EAD8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47" y="1813127"/>
                <a:ext cx="2047997" cy="449162"/>
              </a:xfrm>
              <a:prstGeom prst="rect">
                <a:avLst/>
              </a:prstGeom>
              <a:blipFill>
                <a:blip r:embed="rId4"/>
                <a:stretch>
                  <a:fillRect t="-6757" r="-19940" b="-1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7247F0-DCF0-4842-849C-5A595325A876}"/>
                  </a:ext>
                </a:extLst>
              </p:cNvPr>
              <p:cNvSpPr/>
              <p:nvPr/>
            </p:nvSpPr>
            <p:spPr>
              <a:xfrm>
                <a:off x="876237" y="4332944"/>
                <a:ext cx="5315814" cy="105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nary>
                        <m:naryPr>
                          <m:chr m:val="∑"/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2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cs-CZ" sz="22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2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7247F0-DCF0-4842-849C-5A595325A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37" y="4332944"/>
                <a:ext cx="5315814" cy="1054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0D95C-0215-4E6F-A982-EF80130C2C53}"/>
                  </a:ext>
                </a:extLst>
              </p:cNvPr>
              <p:cNvSpPr txBox="1"/>
              <p:nvPr/>
            </p:nvSpPr>
            <p:spPr>
              <a:xfrm>
                <a:off x="6733309" y="4652647"/>
                <a:ext cx="5056909" cy="1470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cs-CZ" b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)/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b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b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0D95C-0215-4E6F-A982-EF80130C2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09" y="4652647"/>
                <a:ext cx="5056909" cy="1470146"/>
              </a:xfrm>
              <a:prstGeom prst="rect">
                <a:avLst/>
              </a:prstGeom>
              <a:blipFill>
                <a:blip r:embed="rId6"/>
                <a:stretch>
                  <a:fillRect l="-2654" t="-39834" r="-1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97FB0B1-9717-4D08-AC92-6D51AF98270A}"/>
              </a:ext>
            </a:extLst>
          </p:cNvPr>
          <p:cNvSpPr txBox="1"/>
          <p:nvPr/>
        </p:nvSpPr>
        <p:spPr>
          <a:xfrm>
            <a:off x="734291" y="6012873"/>
            <a:ext cx="95781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>
                <a:latin typeface="+mj-lt"/>
              </a:rPr>
              <a:t>Other methods: maximal smoothing method, Least Squares Cross Validation method</a:t>
            </a:r>
          </a:p>
        </p:txBody>
      </p:sp>
    </p:spTree>
    <p:extLst>
      <p:ext uri="{BB962C8B-B14F-4D97-AF65-F5344CB8AC3E}">
        <p14:creationId xmlns:p14="http://schemas.microsoft.com/office/powerpoint/2010/main" val="228902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90F1-354A-4BA3-B6FD-9E33A9F1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14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CCAB3-2B0E-42BB-837D-AAF15B57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u="sng"/>
              <a:t>Kernel estimate in the parametric space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52697-108B-495F-8E56-1F91B947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1467056"/>
            <a:ext cx="4391321" cy="4360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37CA9-FA14-40DF-9F6F-020A9B9C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60" y="2468134"/>
            <a:ext cx="7511800" cy="25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90F1-354A-4BA3-B6FD-9E33A9F1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15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CCAB3-2B0E-42BB-837D-AAF15B57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u="sng"/>
              <a:t>Kernel estimate on the unrolled surface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22DF7-DD34-44D7-8F32-E41B4D39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" y="1325563"/>
            <a:ext cx="6941385" cy="2679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7AD2D-53BB-4A46-9B91-E881A0CBC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96" y="662780"/>
            <a:ext cx="1582935" cy="2853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E4F20-8757-400D-A18F-063DEDF9A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77" y="662781"/>
            <a:ext cx="1965827" cy="2853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5E84CE-5952-4096-B437-11AB42240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62" y="3817063"/>
            <a:ext cx="2334491" cy="2857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E480F2-ECC6-4F63-AFD7-E2E7D4353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841908"/>
            <a:ext cx="1854383" cy="28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90F1-354A-4BA3-B6FD-9E33A9F1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16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CCAB3-2B0E-42BB-837D-AAF15B57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u="sng"/>
              <a:t>Kernel estimate on the curved surface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ED24E-9BB4-4F45-BE06-ED609E981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45" y="1903557"/>
            <a:ext cx="4882910" cy="1927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DB1F3D-59F8-469D-8A06-440F695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" y="4418167"/>
            <a:ext cx="5622228" cy="1915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04B070-11FA-44E3-8014-B758CFC48008}"/>
                  </a:ext>
                </a:extLst>
              </p:cNvPr>
              <p:cNvSpPr txBox="1"/>
              <p:nvPr/>
            </p:nvSpPr>
            <p:spPr>
              <a:xfrm>
                <a:off x="1903324" y="1488872"/>
                <a:ext cx="1509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cs-CZ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04B070-11FA-44E3-8014-B758CFC48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24" y="1488872"/>
                <a:ext cx="1509965" cy="276999"/>
              </a:xfrm>
              <a:prstGeom prst="rect">
                <a:avLst/>
              </a:prstGeom>
              <a:blipFill>
                <a:blip r:embed="rId4"/>
                <a:stretch>
                  <a:fillRect l="-8468" t="-21739" r="-2823" b="-413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3CCD6E-FC33-4F4B-9ECF-14359912581E}"/>
                  </a:ext>
                </a:extLst>
              </p:cNvPr>
              <p:cNvSpPr txBox="1"/>
              <p:nvPr/>
            </p:nvSpPr>
            <p:spPr>
              <a:xfrm>
                <a:off x="7833069" y="1488872"/>
                <a:ext cx="1381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cs-CZ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3CCD6E-FC33-4F4B-9ECF-143599125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69" y="1488872"/>
                <a:ext cx="1381725" cy="276999"/>
              </a:xfrm>
              <a:prstGeom prst="rect">
                <a:avLst/>
              </a:prstGeom>
              <a:blipFill>
                <a:blip r:embed="rId5"/>
                <a:stretch>
                  <a:fillRect l="-9692" t="-21739" r="-3084" b="-413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5ED8C-E161-41BE-82C8-873CF49E325E}"/>
                  </a:ext>
                </a:extLst>
              </p:cNvPr>
              <p:cNvSpPr txBox="1"/>
              <p:nvPr/>
            </p:nvSpPr>
            <p:spPr>
              <a:xfrm>
                <a:off x="1903324" y="4015662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cs-CZ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5ED8C-E161-41BE-82C8-873CF49E3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24" y="4015662"/>
                <a:ext cx="1434624" cy="276999"/>
              </a:xfrm>
              <a:prstGeom prst="rect">
                <a:avLst/>
              </a:prstGeom>
              <a:blipFill>
                <a:blip r:embed="rId6"/>
                <a:stretch>
                  <a:fillRect l="-8898" t="-22222" b="-4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6444B1-CE31-401F-83E1-1999A1F2EBB5}"/>
                  </a:ext>
                </a:extLst>
              </p:cNvPr>
              <p:cNvSpPr txBox="1"/>
              <p:nvPr/>
            </p:nvSpPr>
            <p:spPr>
              <a:xfrm>
                <a:off x="7833068" y="4015661"/>
                <a:ext cx="1381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cs-CZ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6444B1-CE31-401F-83E1-1999A1F2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68" y="4015661"/>
                <a:ext cx="1381725" cy="276999"/>
              </a:xfrm>
              <a:prstGeom prst="rect">
                <a:avLst/>
              </a:prstGeom>
              <a:blipFill>
                <a:blip r:embed="rId7"/>
                <a:stretch>
                  <a:fillRect l="-9692" t="-22222" r="-3084" b="-4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093AFAD-0990-4790-802D-B52C66B6CF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58" y="4405785"/>
            <a:ext cx="4892197" cy="19275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BA9695-4040-48B5-BB90-1F146811FD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1" y="1903557"/>
            <a:ext cx="5622228" cy="19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1BE9B-872B-42E5-9C19-159EE6F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17</a:t>
            </a:fld>
            <a:endParaRPr lang="cs-C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D2CC38-9AD8-4441-9D50-91D5805F2D4B}"/>
              </a:ext>
            </a:extLst>
          </p:cNvPr>
          <p:cNvSpPr/>
          <p:nvPr/>
        </p:nvSpPr>
        <p:spPr>
          <a:xfrm>
            <a:off x="5704764" y="3193576"/>
            <a:ext cx="436729" cy="464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8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695" y="262727"/>
                <a:ext cx="9038101" cy="642420"/>
              </a:xfrm>
            </p:spPr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3000" i="1" u="sng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cs-CZ" sz="3000" i="1" u="sng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cs-CZ" sz="3000" u="sng" dirty="0">
                    <a:solidFill>
                      <a:srgbClr val="000000"/>
                    </a:solidFill>
                  </a:rPr>
                  <a:t> </a:t>
                </a:r>
                <a:r>
                  <a:rPr lang="en-US" sz="3000" u="sng">
                    <a:solidFill>
                      <a:srgbClr val="000000"/>
                    </a:solidFill>
                  </a:rPr>
                  <a:t>-</a:t>
                </a:r>
                <a:r>
                  <a:rPr lang="cs-CZ" sz="3000" u="sng">
                    <a:solidFill>
                      <a:srgbClr val="000000"/>
                    </a:solidFill>
                  </a:rPr>
                  <a:t> localization</a:t>
                </a:r>
                <a:endParaRPr lang="cs-CZ" sz="3000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695" y="262727"/>
                <a:ext cx="9038101" cy="642420"/>
              </a:xfrm>
              <a:blipFill>
                <a:blip r:embed="rId2"/>
                <a:stretch>
                  <a:fillRect t="-761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89495" y="938119"/>
                <a:ext cx="10387771" cy="695154"/>
              </a:xfrm>
            </p:spPr>
            <p:txBody>
              <a:bodyPr>
                <a:normAutofit/>
              </a:bodyPr>
              <a:lstStyle/>
              <a:p>
                <a:pPr lvl="0">
                  <a:buFont typeface="Arial" pitchFamily="34"/>
                  <a:buChar char="•"/>
                </a:pPr>
                <a:r>
                  <a:rPr lang="cs-CZ" sz="2000">
                    <a:solidFill>
                      <a:srgbClr val="000000"/>
                    </a:solidFill>
                  </a:rPr>
                  <a:t> </a:t>
                </a:r>
                <a:r>
                  <a:rPr lang="cs-CZ" sz="2000">
                    <a:solidFill>
                      <a:srgbClr val="000000"/>
                    </a:solidFill>
                    <a:latin typeface="+mj-lt"/>
                  </a:rPr>
                  <a:t>Denoting</a:t>
                </a:r>
                <a:r>
                  <a:rPr lang="en-US" sz="2000">
                    <a:solidFill>
                      <a:srgbClr val="000000"/>
                    </a:solidFill>
                  </a:rPr>
                  <a:t> </a:t>
                </a:r>
                <a:r>
                  <a:rPr lang="cs-CZ" sz="2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cs-CZ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rgbClr val="000000"/>
                    </a:solidFill>
                  </a:rPr>
                  <a:t>  </a:t>
                </a:r>
                <a:r>
                  <a:rPr lang="cs-CZ" sz="2000">
                    <a:solidFill>
                      <a:srgbClr val="000000"/>
                    </a:solidFill>
                    <a:latin typeface="+mj-lt"/>
                  </a:rPr>
                  <a:t>time differences of signal arrivals to sensors</a:t>
                </a:r>
                <a:r>
                  <a:rPr lang="cs-CZ" sz="2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sz="20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90000"/>
                  </a:lnSpc>
                  <a:buFont typeface="Arial" pitchFamily="34"/>
                  <a:buChar char="•"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495" y="938119"/>
                <a:ext cx="10387771" cy="695154"/>
              </a:xfrm>
              <a:blipFill>
                <a:blip r:embed="rId3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3953548" y="1398781"/>
                <a:ext cx="2644728" cy="1015663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/>
                            <m:t>∆</m:t>
                          </m:r>
                          <m:r>
                            <m:rPr>
                              <m:nor/>
                            </m:rPr>
                            <a:rPr lang="cs-CZ" sz="2000"/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/>
                            <m:t>∆</m:t>
                          </m:r>
                          <m:r>
                            <m:rPr>
                              <m:nor/>
                            </m:rPr>
                            <a:rPr lang="cs-CZ" sz="2000"/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/>
                            <m:t>∆</m:t>
                          </m:r>
                          <m:r>
                            <m:rPr>
                              <m:nor/>
                            </m:rPr>
                            <a:rPr lang="cs-CZ" sz="2000"/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48" y="1398781"/>
                <a:ext cx="2644728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/>
          <p:cNvSpPr txBox="1"/>
          <p:nvPr/>
        </p:nvSpPr>
        <p:spPr>
          <a:xfrm>
            <a:off x="235896" y="4445392"/>
            <a:ext cx="253599" cy="369335"/>
          </a:xfrm>
          <a:prstGeom prst="rect">
            <a:avLst/>
          </a:prstGeom>
          <a:noFill/>
          <a:ln cap="rnd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2882256" y="3149827"/>
                <a:ext cx="4787313" cy="1015663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cs-CZ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56" y="3149827"/>
                <a:ext cx="4787313" cy="1015663"/>
              </a:xfrm>
              <a:prstGeom prst="rect">
                <a:avLst/>
              </a:prstGeom>
              <a:blipFill>
                <a:blip r:embed="rId5"/>
                <a:stretch>
                  <a:fillRect b="-602"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18" y="1591773"/>
            <a:ext cx="4317357" cy="30105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62695" y="2580752"/>
            <a:ext cx="5778798" cy="69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/>
              <a:buChar char="•"/>
            </a:pPr>
            <a:r>
              <a:rPr lang="cs-CZ" sz="2000">
                <a:solidFill>
                  <a:srgbClr val="000000"/>
                </a:solidFill>
              </a:rPr>
              <a:t> </a:t>
            </a:r>
            <a:r>
              <a:rPr lang="cs-CZ" sz="2000">
                <a:solidFill>
                  <a:srgbClr val="000000"/>
                </a:solidFill>
                <a:latin typeface="+mj-lt"/>
              </a:rPr>
              <a:t>Let </a:t>
            </a:r>
            <a:r>
              <a:rPr lang="cs-CZ" sz="2000" i="1">
                <a:solidFill>
                  <a:srgbClr val="FF0000"/>
                </a:solidFill>
                <a:latin typeface="+mj-lt"/>
              </a:rPr>
              <a:t>c</a:t>
            </a:r>
            <a:r>
              <a:rPr lang="cs-CZ" sz="2000" i="1">
                <a:solidFill>
                  <a:srgbClr val="000000"/>
                </a:solidFill>
                <a:latin typeface="+mj-lt"/>
              </a:rPr>
              <a:t> be velocity of acoustic signals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397872" y="4893616"/>
                <a:ext cx="5947131" cy="6951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itchFamily="34"/>
                  <a:buChar char="•"/>
                </a:pPr>
                <a:r>
                  <a:rPr lang="cs-CZ" sz="2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cs-CZ" sz="2000" i="1">
                    <a:solidFill>
                      <a:srgbClr val="000000"/>
                    </a:solidFill>
                  </a:rPr>
                  <a:t>are distances between source and sensors</a:t>
                </a:r>
                <a:endParaRPr lang="cs-CZ" dirty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72" y="4893616"/>
                <a:ext cx="5947131" cy="695154"/>
              </a:xfrm>
              <a:prstGeom prst="rect">
                <a:avLst/>
              </a:prstGeom>
              <a:blipFill>
                <a:blip r:embed="rId7"/>
                <a:stretch>
                  <a:fillRect l="-922" t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96048" y="5546108"/>
            <a:ext cx="753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Task is to find shortest path between two points on the surface – potential source and sensor</a:t>
            </a:r>
            <a:endParaRPr lang="cs-CZ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8FEAF-6814-4035-96A6-B19CC64F6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0" y="3326055"/>
            <a:ext cx="3501244" cy="3184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15" y="89841"/>
            <a:ext cx="8596667" cy="1550987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100" u="sng">
                <a:solidFill>
                  <a:schemeClr val="tx1"/>
                </a:solidFill>
              </a:rPr>
              <a:t>Finding shortest path</a:t>
            </a:r>
            <a:br>
              <a:rPr lang="cs-CZ" sz="2800" dirty="0">
                <a:solidFill>
                  <a:schemeClr val="tx1"/>
                </a:solidFill>
              </a:rPr>
            </a:br>
            <a:br>
              <a:rPr lang="cs-CZ" sz="2800">
                <a:solidFill>
                  <a:schemeClr val="tx1"/>
                </a:solidFill>
              </a:rPr>
            </a:br>
            <a:r>
              <a:rPr lang="cs-CZ" sz="2800" b="1">
                <a:solidFill>
                  <a:schemeClr val="tx1"/>
                </a:solidFill>
              </a:rPr>
              <a:t>Geodesic curve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999" y="933672"/>
            <a:ext cx="8596667" cy="6372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>
                <a:latin typeface="+mj-lt"/>
              </a:rPr>
              <a:t>  </a:t>
            </a:r>
            <a:r>
              <a:rPr lang="cs-CZ" sz="2000">
                <a:latin typeface="+mj-lt"/>
              </a:rPr>
              <a:t>Generalization of straight</a:t>
            </a:r>
            <a:endParaRPr lang="cs-CZ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3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898999" y="1468312"/>
            <a:ext cx="739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>
                <a:latin typeface="+mj-lt"/>
              </a:rPr>
              <a:t>Geodesic curve is such a curve, which has shortest length among all curves connecting two points</a:t>
            </a:r>
            <a:endParaRPr lang="cs-CZ" sz="2000" dirty="0">
              <a:latin typeface="+mj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854164"/>
            <a:ext cx="4577541" cy="2982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5530" y="4615676"/>
                <a:ext cx="5649175" cy="1459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30" y="4615676"/>
                <a:ext cx="5649175" cy="1459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51815" y="2549476"/>
                <a:ext cx="10843815" cy="2609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Let </a:t>
                </a:r>
                <a:r>
                  <a:rPr lang="cs-CZ" sz="2200" b="1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200" b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: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U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→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S  be parametrization of the surface </a:t>
                </a:r>
                <a:r>
                  <a:rPr lang="en-US" sz="2200" i="1">
                    <a:latin typeface="+mj-lt"/>
                    <a:cs typeface="Times New Roman" panose="02020603050405020304" pitchFamily="18" charset="0"/>
                  </a:rPr>
                  <a:t>S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2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20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cs-CZ" sz="2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2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200" i="1">
                        <a:latin typeface="Cambria Math" panose="02040503050406030204" pitchFamily="18" charset="0"/>
                      </a:rPr>
                      <m:t>∊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2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2200" b="1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Let </a:t>
                </a:r>
                <a:r>
                  <a:rPr lang="el-GR" sz="2200" b="1">
                    <a:latin typeface="+mj-lt"/>
                    <a:cs typeface="Times New Roman" panose="02020603050405020304" pitchFamily="18" charset="0"/>
                  </a:rPr>
                  <a:t>α</a:t>
                </a:r>
                <a:r>
                  <a:rPr lang="en-US" sz="2200" b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=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u(t)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,v(t)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)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sz="2200" dirty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cs-CZ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sz="2200" dirty="0">
                    <a:latin typeface="+mj-lt"/>
                  </a:rPr>
                  <a:t> </a:t>
                </a:r>
                <a:r>
                  <a:rPr lang="cs-CZ" sz="2200">
                    <a:latin typeface="+mj-lt"/>
                  </a:rPr>
                  <a:t>be plane curve in the domain of the parametrization </a:t>
                </a:r>
                <a:r>
                  <a:rPr lang="cs-CZ" sz="2200" b="1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cs-CZ" sz="22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    Then</a:t>
                </a:r>
                <a:r>
                  <a:rPr lang="cs-CZ" sz="220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cs-CZ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2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cs-CZ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>
                    <a:latin typeface="+mj-lt"/>
                  </a:rPr>
                  <a:t>α</a:t>
                </a:r>
                <a:r>
                  <a:rPr lang="en-US" sz="2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b="1">
                    <a:latin typeface="+mj-lt"/>
                  </a:rPr>
                  <a:t>x</a:t>
                </a:r>
                <a:r>
                  <a:rPr lang="en-US" sz="2200" b="1">
                    <a:latin typeface="+mj-lt"/>
                  </a:rPr>
                  <a:t> </a:t>
                </a:r>
                <a:r>
                  <a:rPr lang="cs-CZ" sz="2200">
                    <a:latin typeface="+mj-lt"/>
                  </a:rPr>
                  <a:t>(u(t),</a:t>
                </a:r>
                <a:r>
                  <a:rPr lang="en-US" sz="2200">
                    <a:latin typeface="+mj-lt"/>
                  </a:rPr>
                  <a:t> </a:t>
                </a:r>
                <a:r>
                  <a:rPr lang="cs-CZ" sz="2200">
                    <a:latin typeface="+mj-lt"/>
                  </a:rPr>
                  <a:t>v(t))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is a geodesic, if</a:t>
                </a:r>
                <a:endParaRPr lang="en-US" sz="22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>
                    <a:latin typeface="+mj-lt"/>
                    <a:cs typeface="Times New Roman" panose="02020603050405020304" pitchFamily="18" charset="0"/>
                  </a:rPr>
                  <a:t>   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functions </a:t>
                </a:r>
                <a:r>
                  <a:rPr lang="cs-CZ" sz="2200" dirty="0">
                    <a:latin typeface="+mj-lt"/>
                    <a:cs typeface="Times New Roman" panose="02020603050405020304" pitchFamily="18" charset="0"/>
                  </a:rPr>
                  <a:t>u(t), v(t</a:t>
                </a:r>
                <a:r>
                  <a:rPr lang="cs-CZ" sz="2200">
                    <a:latin typeface="+mj-lt"/>
                    <a:cs typeface="Times New Roman" panose="02020603050405020304" pitchFamily="18" charset="0"/>
                  </a:rPr>
                  <a:t>) meets </a:t>
                </a:r>
                <a:r>
                  <a:rPr lang="cs-CZ" sz="2200" i="1" u="sng">
                    <a:latin typeface="+mj-lt"/>
                    <a:cs typeface="Times New Roman" panose="02020603050405020304" pitchFamily="18" charset="0"/>
                  </a:rPr>
                  <a:t>GEODESIC EQUATIONS</a:t>
                </a:r>
                <a:endParaRPr lang="cs-CZ" sz="2200" i="1" u="sng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cs-CZ" sz="2000" b="1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5" y="2549476"/>
                <a:ext cx="10843815" cy="2609377"/>
              </a:xfrm>
              <a:prstGeom prst="rect">
                <a:avLst/>
              </a:prstGeom>
              <a:blipFill>
                <a:blip r:embed="rId4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088046-3E27-429D-A27D-58BB92CE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4" y="2229327"/>
            <a:ext cx="3877161" cy="3618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978" y="807634"/>
                <a:ext cx="5649175" cy="1459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nor/>
                            </m:rPr>
                            <a:rPr lang="cs-CZ" sz="2800" dirty="0"/>
                            <m:t> 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8" y="807634"/>
                <a:ext cx="5649175" cy="1459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032309" y="1640828"/>
            <a:ext cx="1116000" cy="64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45616" y="1485807"/>
            <a:ext cx="485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>
                <a:latin typeface="Cambria" panose="02040503050406030204" pitchFamily="18" charset="0"/>
              </a:rPr>
              <a:t>Finite difference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50148" y="2106457"/>
                <a:ext cx="7238585" cy="3282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>
                  <a:ea typeface="Cambria Math" panose="02040503050406030204" pitchFamily="18" charset="0"/>
                </a:endParaRPr>
              </a:p>
              <a:p>
                <a:endParaRPr lang="en-US" sz="2400">
                  <a:ea typeface="Cambria Math" panose="02040503050406030204" pitchFamily="18" charset="0"/>
                </a:endParaRPr>
              </a:p>
              <a:p>
                <a:endParaRPr lang="en-US" sz="2400">
                  <a:ea typeface="Cambria Math" panose="020405030504060302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48" y="2106457"/>
                <a:ext cx="7238585" cy="3282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509183" y="5357195"/>
                <a:ext cx="4554708" cy="1456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800"/>
                  <a:t>Newton-Raphson method</a:t>
                </a:r>
              </a:p>
              <a:p>
                <a:pPr lvl="1"/>
                <a:r>
                  <a:rPr lang="cs-CZ" sz="2800"/>
                  <a:t>   d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∙△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/>
              </a:p>
              <a:p>
                <a:pPr lvl="1"/>
                <a:r>
                  <a:rPr lang="cs-CZ" sz="2800" b="1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83" y="5357195"/>
                <a:ext cx="4554708" cy="1456681"/>
              </a:xfrm>
              <a:prstGeom prst="rect">
                <a:avLst/>
              </a:prstGeom>
              <a:blipFill>
                <a:blip r:embed="rId5"/>
                <a:stretch>
                  <a:fillRect l="-2410" t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815" y="89841"/>
            <a:ext cx="8596667" cy="1550987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100" u="sng"/>
              <a:t>Numerical solution of geodesic equations</a:t>
            </a:r>
            <a:br>
              <a:rPr lang="cs-CZ" sz="2800">
                <a:solidFill>
                  <a:schemeClr val="tx1"/>
                </a:solidFill>
              </a:rPr>
            </a:br>
            <a:br>
              <a:rPr lang="cs-CZ" sz="2800">
                <a:solidFill>
                  <a:schemeClr val="tx1"/>
                </a:solidFill>
              </a:rPr>
            </a:b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7434526"/>
            <a:ext cx="2743200" cy="365125"/>
          </a:xfrm>
        </p:spPr>
        <p:txBody>
          <a:bodyPr/>
          <a:lstStyle/>
          <a:p>
            <a:pPr lvl="0"/>
            <a:fld id="{F7043201-7E46-40CC-9071-ED4B65870351}" type="slidenum">
              <a:rPr lang="cs-CZ" smtClean="0"/>
              <a:t>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32132" y="4418029"/>
                <a:ext cx="3277051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cs-CZ" sz="20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32" y="4418029"/>
                <a:ext cx="3277051" cy="411651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72074" y="4418029"/>
                <a:ext cx="3277051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0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74" y="4418029"/>
                <a:ext cx="3277051" cy="411651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791291" y="5357195"/>
                <a:ext cx="3404971" cy="140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800"/>
                  <a:t>Fixed point iteration</a:t>
                </a:r>
              </a:p>
              <a:p>
                <a:pPr lvl="1"/>
                <a:r>
                  <a:rPr lang="cs-CZ" sz="2800" b="1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s-CZ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cs-CZ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cs-CZ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/>
                  <a:t> </a:t>
                </a:r>
              </a:p>
              <a:p>
                <a:pPr lvl="1"/>
                <a:endParaRPr lang="en-US" sz="280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91" y="5357195"/>
                <a:ext cx="3404971" cy="1401217"/>
              </a:xfrm>
              <a:prstGeom prst="rect">
                <a:avLst/>
              </a:prstGeom>
              <a:blipFill>
                <a:blip r:embed="rId8"/>
                <a:stretch>
                  <a:fillRect l="-3226" t="-4348" r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6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38" y="192442"/>
            <a:ext cx="8596667" cy="86050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000" u="sng">
                <a:solidFill>
                  <a:schemeClr val="tx1"/>
                </a:solidFill>
              </a:rPr>
              <a:t>Computing geodesics on compound surface</a:t>
            </a:r>
            <a:endParaRPr lang="cs-CZ" sz="30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5</a:t>
            </a:fld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79" y="3946428"/>
            <a:ext cx="3683501" cy="2911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229" y="2847406"/>
            <a:ext cx="4364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latin typeface="+mj-lt"/>
              </a:rPr>
              <a:t>Exhaustive method:</a:t>
            </a:r>
          </a:p>
          <a:p>
            <a:pPr lvl="1"/>
            <a:r>
              <a:rPr lang="cs-CZ">
                <a:latin typeface="+mj-lt"/>
              </a:rPr>
              <a:t>Minimization of sum of lengths through </a:t>
            </a:r>
          </a:p>
          <a:p>
            <a:pPr lvl="1"/>
            <a:r>
              <a:rPr lang="cs-CZ">
                <a:latin typeface="+mj-lt"/>
              </a:rPr>
              <a:t>fixed points on the 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65705" y="925341"/>
                <a:ext cx="7010958" cy="2592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>
                    <a:latin typeface="+mj-lt"/>
                  </a:rPr>
                  <a:t>Iterative algorithm: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cs-CZ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>
                    <a:latin typeface="+mj-lt"/>
                  </a:rPr>
                  <a:t> be parameter of the intersection of two surfaces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cs-CZ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>
                    <a:latin typeface="+mj-lt"/>
                  </a:rPr>
                  <a:t>  </a:t>
                </a:r>
                <a:r>
                  <a:rPr lang="cs-CZ">
                    <a:latin typeface="+mj-lt"/>
                  </a:rPr>
                  <a:t>and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=|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>
                  <a:latin typeface="+mj-lt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cs-CZ">
                    <a:latin typeface="+mj-lt"/>
                  </a:rPr>
                  <a:t>For</a:t>
                </a:r>
                <a:r>
                  <a:rPr lang="en-US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=0,1,2,…</m:t>
                    </m:r>
                  </m:oMath>
                </a14:m>
                <a:endParaRPr lang="en-US">
                  <a:latin typeface="Cambria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e>
                      </m:box>
                    </m:oMath>
                  </m:oMathPara>
                </a14:m>
                <a:endParaRPr lang="en-US">
                  <a:latin typeface="Cambria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box>
                    </m:oMath>
                  </m:oMathPara>
                </a14:m>
                <a:endParaRPr lang="en-US">
                  <a:latin typeface="Cambria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box>
                    </m:oMath>
                  </m:oMathPara>
                </a14:m>
                <a:endParaRPr lang="en-US">
                  <a:latin typeface="Cambria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cs-CZ" sz="200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05" y="925341"/>
                <a:ext cx="7010958" cy="2592697"/>
              </a:xfrm>
              <a:prstGeom prst="rect">
                <a:avLst/>
              </a:prstGeom>
              <a:blipFill>
                <a:blip r:embed="rId3"/>
                <a:stretch>
                  <a:fillRect l="-78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E9996CF-C139-4E24-AB31-B199E34B9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4" y="3900490"/>
            <a:ext cx="4771505" cy="28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83D33-A96D-45AA-9773-1CF2B211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6</a:t>
            </a:fld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C3A0CE-B1DB-42D2-9216-BC4C0A17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38" y="192442"/>
            <a:ext cx="8596667" cy="86050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000" u="sng">
                <a:solidFill>
                  <a:schemeClr val="tx1"/>
                </a:solidFill>
              </a:rPr>
              <a:t>Conditioned reparametrization of geodesic curve</a:t>
            </a:r>
            <a:endParaRPr lang="cs-CZ" sz="3000" u="sng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67576-0F19-4324-A3BA-52B1CC52B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8" y="1235012"/>
            <a:ext cx="2261494" cy="4267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C087F-7B54-46CD-8437-CE2F383C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17" y="1235012"/>
            <a:ext cx="3857629" cy="4267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32416F-CC7B-461A-80BE-CDFA5DEDE1CF}"/>
              </a:ext>
            </a:extLst>
          </p:cNvPr>
          <p:cNvSpPr txBox="1"/>
          <p:nvPr/>
        </p:nvSpPr>
        <p:spPr>
          <a:xfrm>
            <a:off x="6493916" y="2598821"/>
            <a:ext cx="5719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>
                <a:latin typeface="+mj-lt"/>
              </a:rPr>
              <a:t>To obtain shortest geodesic it is necessary to </a:t>
            </a:r>
          </a:p>
          <a:p>
            <a:r>
              <a:rPr lang="cs-CZ" sz="2200">
                <a:latin typeface="+mj-lt"/>
              </a:rPr>
              <a:t>     interchange ranges for angular coordinate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>
                <a:latin typeface="+mj-lt"/>
              </a:rPr>
              <a:t>Criteria for change: </a:t>
            </a:r>
          </a:p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442B4-E225-466F-B423-2C918F6542B7}"/>
                  </a:ext>
                </a:extLst>
              </p:cNvPr>
              <p:cNvSpPr txBox="1"/>
              <p:nvPr/>
            </p:nvSpPr>
            <p:spPr>
              <a:xfrm>
                <a:off x="6916777" y="3449051"/>
                <a:ext cx="1779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i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442B4-E225-466F-B423-2C918F65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77" y="3449051"/>
                <a:ext cx="1779270" cy="461665"/>
              </a:xfrm>
              <a:prstGeom prst="rect">
                <a:avLst/>
              </a:prstGeom>
              <a:blipFill>
                <a:blip r:embed="rId4"/>
                <a:stretch>
                  <a:fillRect r="-342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02EF92-DF09-4813-A229-636BE94D5C07}"/>
                  </a:ext>
                </a:extLst>
              </p:cNvPr>
              <p:cNvSpPr txBox="1"/>
              <p:nvPr/>
            </p:nvSpPr>
            <p:spPr>
              <a:xfrm>
                <a:off x="9982200" y="3449051"/>
                <a:ext cx="1649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∈(0,2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i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02EF92-DF09-4813-A229-636BE94D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449051"/>
                <a:ext cx="1649234" cy="461665"/>
              </a:xfrm>
              <a:prstGeom prst="rect">
                <a:avLst/>
              </a:prstGeom>
              <a:blipFill>
                <a:blip r:embed="rId5"/>
                <a:stretch>
                  <a:fillRect r="-741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CF63C1-927A-4308-80CF-4AAF57A6444A}"/>
              </a:ext>
            </a:extLst>
          </p:cNvPr>
          <p:cNvCxnSpPr>
            <a:cxnSpLocks/>
          </p:cNvCxnSpPr>
          <p:nvPr/>
        </p:nvCxnSpPr>
        <p:spPr>
          <a:xfrm flipV="1">
            <a:off x="8859368" y="3679883"/>
            <a:ext cx="796189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BAD620-F495-411E-9EDA-76E669DBD598}"/>
                  </a:ext>
                </a:extLst>
              </p:cNvPr>
              <p:cNvSpPr txBox="1"/>
              <p:nvPr/>
            </p:nvSpPr>
            <p:spPr>
              <a:xfrm>
                <a:off x="7520113" y="4671674"/>
                <a:ext cx="7042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cs-CZ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en-US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</a:t>
                </a:r>
                <a:endParaRPr lang="cs-CZ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perform reparametrization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BAD620-F495-411E-9EDA-76E669DBD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13" y="4671674"/>
                <a:ext cx="7042484" cy="830997"/>
              </a:xfrm>
              <a:prstGeom prst="rect">
                <a:avLst/>
              </a:prstGeom>
              <a:blipFill>
                <a:blip r:embed="rId6"/>
                <a:stretch>
                  <a:fillRect l="-121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6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5738" y="192442"/>
            <a:ext cx="8596667" cy="86050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3000" u="sng">
                <a:solidFill>
                  <a:schemeClr val="tx1"/>
                </a:solidFill>
              </a:rPr>
              <a:t>Localization</a:t>
            </a:r>
            <a:endParaRPr lang="cs-CZ" sz="3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38" y="1052945"/>
            <a:ext cx="2496007" cy="512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>
                <a:latin typeface="+mj-lt"/>
              </a:rPr>
              <a:t>Let</a:t>
            </a:r>
            <a:endParaRPr lang="cs-CZ" sz="2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7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71788" y="1018487"/>
                <a:ext cx="10577539" cy="89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/>
                  <a:t>  </a:t>
                </a:r>
                <a:r>
                  <a:rPr lang="cs-CZ" sz="2400">
                    <a:latin typeface="+mj-lt"/>
                  </a:rPr>
                  <a:t>be measured length differences from the experiment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/>
                  <a:t>  </a:t>
                </a:r>
                <a:r>
                  <a:rPr lang="cs-CZ" sz="2400">
                    <a:latin typeface="+mj-lt"/>
                  </a:rPr>
                  <a:t>be computed length differences from the computer model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88" y="1018487"/>
                <a:ext cx="10577539" cy="890500"/>
              </a:xfrm>
              <a:prstGeom prst="rect">
                <a:avLst/>
              </a:prstGeom>
              <a:blipFill>
                <a:blip r:embed="rId2"/>
                <a:stretch>
                  <a:fillRect l="-865" t="-5479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5738" y="1959550"/>
            <a:ext cx="3565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>
                <a:latin typeface="+mj-lt"/>
              </a:rPr>
              <a:t>Two approaches are possible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5738" y="2420397"/>
                <a:ext cx="9502123" cy="119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cs-CZ" sz="2000">
                    <a:latin typeface="+mj-lt"/>
                  </a:rPr>
                  <a:t>Minimization of length differences: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b="0" i="1" smtClean="0"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cs-CZ" sz="2000" i="1">
                                    <a:latin typeface="+mj-lt"/>
                                  </a:rPr>
                                  <m:t>∆</m:t>
                                </m:r>
                                <m:r>
                                  <m:rPr>
                                    <m:nor/>
                                  </m:rPr>
                                  <a:rPr lang="cs-CZ" sz="2000" i="1">
                                    <a:latin typeface="+mj-lt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cs-CZ" sz="2000" i="1">
                                    <a:latin typeface="+mj-lt"/>
                                  </a:rPr>
                                  <m:t>∆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+mj-lt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sz="2000">
                    <a:latin typeface="+mj-lt"/>
                  </a:rPr>
                  <a:t>, 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>
                    <a:latin typeface="+mj-lt"/>
                  </a:rPr>
                  <a:t>Minimization of time differences: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j-lt"/>
                      </a:rPr>
                      <m:t>𝐹</m:t>
                    </m:r>
                    <m:r>
                      <a:rPr lang="cs-CZ" sz="2000" i="1">
                        <a:latin typeface="+mj-lt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000" i="1">
                            <a:latin typeface="+mj-lt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+mj-lt"/>
                          </a:rPr>
                          <m:t>𝑖</m:t>
                        </m:r>
                        <m:r>
                          <a:rPr lang="en-US" sz="2000" i="1">
                            <a:latin typeface="+mj-lt"/>
                          </a:rPr>
                          <m:t>,</m:t>
                        </m:r>
                        <m:r>
                          <a:rPr lang="en-US" sz="2000" i="1">
                            <a:latin typeface="+mj-lt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2000" i="1">
                                <a:latin typeface="+mj-l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cs-CZ" sz="2000" i="1">
                                    <a:latin typeface="+mj-lt"/>
                                  </a:rPr>
                                  <m:t>∆</m:t>
                                </m:r>
                                <m:r>
                                  <m:rPr>
                                    <m:nor/>
                                  </m:rPr>
                                  <a:rPr lang="cs-CZ" sz="2000" i="1">
                                    <a:latin typeface="+mj-lt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+mj-lt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1">
                                <a:latin typeface="+mj-lt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+mj-lt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i="1">
                                        <a:latin typeface="+mj-lt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sz="2000" i="0">
                                        <a:latin typeface="+mj-lt"/>
                                      </a:rPr>
                                      <m:t>∆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0">
                                        <a:latin typeface="+mj-lt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+mj-lt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+mj-lt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cs-CZ" sz="2000" i="1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8" y="2420397"/>
                <a:ext cx="9502123" cy="1192827"/>
              </a:xfrm>
              <a:prstGeom prst="rect">
                <a:avLst/>
              </a:prstGeom>
              <a:blipFill>
                <a:blip r:embed="rId3"/>
                <a:stretch>
                  <a:fillRect l="-577" t="-2806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6" y="2079457"/>
            <a:ext cx="4581429" cy="4569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85738" y="3690350"/>
                <a:ext cx="61951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>
                    <a:latin typeface="+mj-lt"/>
                  </a:rPr>
                  <a:t>Each point of the body is tested to localize minimum of the functional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cs-CZ" sz="2200">
                  <a:latin typeface="+mj-lt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8" y="3690350"/>
                <a:ext cx="6195171" cy="769441"/>
              </a:xfrm>
              <a:prstGeom prst="rect">
                <a:avLst/>
              </a:prstGeom>
              <a:blipFill>
                <a:blip r:embed="rId5"/>
                <a:stretch>
                  <a:fillRect l="-1278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45345" y="4660232"/>
                <a:ext cx="6641267" cy="57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200">
                    <a:latin typeface="+mj-lt"/>
                  </a:rPr>
                  <a:t>Point</a:t>
                </a:r>
                <a:r>
                  <a:rPr lang="en-US" sz="220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sz="2200">
                    <a:latin typeface="+mj-lt"/>
                  </a:rPr>
                  <a:t>, where</a:t>
                </a:r>
                <a:r>
                  <a:rPr lang="en-US" sz="220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</m:oMath>
                </a14:m>
                <a:r>
                  <a:rPr lang="cs-CZ" sz="2200">
                    <a:latin typeface="+mj-lt"/>
                  </a:rPr>
                  <a:t> is the source of AE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5" y="4660232"/>
                <a:ext cx="6641267" cy="570221"/>
              </a:xfrm>
              <a:prstGeom prst="rect">
                <a:avLst/>
              </a:prstGeom>
              <a:blipFill>
                <a:blip r:embed="rId6"/>
                <a:stretch>
                  <a:fillRect l="-1009" t="-5319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88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1938668"/>
            <a:ext cx="6657975" cy="4895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u="sng"/>
              <a:t>Compass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8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7821" y="1103890"/>
                <a:ext cx="81994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100">
                    <a:latin typeface="+mj-lt"/>
                  </a:rPr>
                  <a:t>Let</a:t>
                </a:r>
                <a:r>
                  <a:rPr lang="en-US" sz="210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100">
                    <a:latin typeface="+mj-lt"/>
                  </a:rPr>
                  <a:t> be inital </a:t>
                </a:r>
                <a:r>
                  <a:rPr lang="cs-CZ" sz="2100" i="1">
                    <a:latin typeface="+mj-lt"/>
                  </a:rPr>
                  <a:t>base point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100">
                    <a:latin typeface="+mj-lt"/>
                  </a:rPr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100">
                        <a:latin typeface="+mj-lt"/>
                        <a:ea typeface="Cambria Math" panose="02040503050406030204" pitchFamily="18" charset="0"/>
                      </a:rPr>
                      <m:t>et</m:t>
                    </m:r>
                  </m:oMath>
                </a14:m>
                <a:r>
                  <a:rPr lang="cs-CZ" sz="2100" b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100">
                    <a:latin typeface="+mj-lt"/>
                  </a:rPr>
                  <a:t>  </a:t>
                </a:r>
                <a:r>
                  <a:rPr lang="cs-CZ" sz="2100">
                    <a:latin typeface="+mj-lt"/>
                  </a:rPr>
                  <a:t>be intial step and choose number of „directions“ </a:t>
                </a:r>
                <a:r>
                  <a:rPr lang="en-US" sz="2100">
                    <a:latin typeface="+mj-lt"/>
                  </a:rPr>
                  <a:t>(</a:t>
                </a:r>
                <a:r>
                  <a:rPr lang="cs-CZ" sz="2100">
                    <a:latin typeface="+mj-lt"/>
                  </a:rPr>
                  <a:t>e.g. </a:t>
                </a:r>
                <a:r>
                  <a:rPr lang="en-US" sz="2100">
                    <a:latin typeface="+mj-lt"/>
                  </a:rPr>
                  <a:t>9)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>
                  <a:latin typeface="+mj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1" y="1103890"/>
                <a:ext cx="8199424" cy="1015663"/>
              </a:xfrm>
              <a:prstGeom prst="rect">
                <a:avLst/>
              </a:prstGeom>
              <a:blipFill>
                <a:blip r:embed="rId3"/>
                <a:stretch>
                  <a:fillRect l="-743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130" y="1828644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+mj-lt"/>
              </a:rPr>
              <a:t>For </a:t>
            </a:r>
            <a:r>
              <a:rPr lang="cs-CZ" sz="2400" i="1">
                <a:latin typeface="+mj-lt"/>
              </a:rPr>
              <a:t>i=1,2,…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821" y="2303957"/>
                <a:ext cx="5544092" cy="3773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1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10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2100">
                    <a:latin typeface="+mj-lt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100" b="0" i="0" smtClean="0">
                        <a:latin typeface="Cambria Math" panose="02040503050406030204" pitchFamily="18" charset="0"/>
                      </a:rPr>
                      <m:t>ompute</m:t>
                    </m:r>
                    <m:r>
                      <a:rPr lang="cs-CZ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>
                    <a:latin typeface="+mj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2100" b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2100">
                    <a:latin typeface="+mj-lt"/>
                  </a:rPr>
                  <a:t>Find</a:t>
                </a:r>
                <a:r>
                  <a:rPr lang="en-US" sz="210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2100">
                    <a:latin typeface="+mj-lt"/>
                  </a:rPr>
                  <a:t>If</a:t>
                </a:r>
                <a:r>
                  <a:rPr lang="en-US" sz="2100">
                    <a:latin typeface="+mj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100">
                            <a:latin typeface="+mj-lt"/>
                          </a:rPr>
                          <m:t> </m:t>
                        </m:r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100" i="1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cs-CZ" sz="2100" i="1">
                    <a:latin typeface="+mj-lt"/>
                    <a:ea typeface="Cambria Math" panose="02040503050406030204" pitchFamily="18" charset="0"/>
                  </a:rPr>
                  <a:t>or</a:t>
                </a:r>
                <a:r>
                  <a:rPr lang="en-US" sz="2100" i="1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cs-CZ" sz="2100" i="1">
                    <a:latin typeface="+mj-lt"/>
                    <a:ea typeface="Cambria Math" panose="02040503050406030204" pitchFamily="18" charset="0"/>
                  </a:rPr>
                  <a:t>i=max    END</a:t>
                </a:r>
                <a:endParaRPr lang="en-US" sz="2100" i="1">
                  <a:latin typeface="+mj-lt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2100">
                    <a:latin typeface="+mj-lt"/>
                  </a:rPr>
                  <a:t>If</a:t>
                </a:r>
                <a:r>
                  <a:rPr lang="en-US" sz="2100" i="1">
                    <a:latin typeface="+mj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100">
                    <a:latin typeface="+mj-lt"/>
                  </a:rPr>
                  <a:t> </a:t>
                </a:r>
                <a:r>
                  <a:rPr lang="en-US" sz="210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type m:val="skw"/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i="1">
                    <a:latin typeface="+mj-lt"/>
                  </a:rPr>
                  <a:t>  </a:t>
                </a:r>
                <a:r>
                  <a:rPr lang="cs-CZ" sz="2100" i="1">
                    <a:latin typeface="+mj-lt"/>
                  </a:rPr>
                  <a:t>   CONTINUE</a:t>
                </a:r>
                <a:endParaRPr lang="en-US" sz="2100" i="1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sz="2100">
                    <a:latin typeface="+mj-lt"/>
                  </a:rPr>
                  <a:t>Else</a:t>
                </a:r>
                <a:r>
                  <a:rPr lang="en-US" sz="2100" i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100" i="1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>
                    <a:latin typeface="+mj-lt"/>
                  </a:rPr>
                  <a:t> </a:t>
                </a:r>
                <a:r>
                  <a:rPr lang="cs-CZ" sz="2100">
                    <a:latin typeface="+mj-lt"/>
                  </a:rPr>
                  <a:t>   </a:t>
                </a:r>
                <a:r>
                  <a:rPr lang="cs-CZ" sz="2100" i="1">
                    <a:latin typeface="+mj-lt"/>
                  </a:rPr>
                  <a:t>CONTINUE</a:t>
                </a:r>
                <a:endParaRPr lang="cs-CZ" sz="2100" i="1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1" y="2303957"/>
                <a:ext cx="5544092" cy="3773662"/>
              </a:xfrm>
              <a:prstGeom prst="rect">
                <a:avLst/>
              </a:prstGeom>
              <a:blipFill>
                <a:blip r:embed="rId4"/>
                <a:stretch>
                  <a:fillRect l="-1100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20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93" y="950279"/>
            <a:ext cx="6433307" cy="4446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106" y="192103"/>
            <a:ext cx="5293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u="sng">
                <a:latin typeface="+mj-lt"/>
              </a:rPr>
              <a:t>Detecting time of arrival of signal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106" y="1097600"/>
            <a:ext cx="41262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>
                <a:latin typeface="+mj-lt"/>
              </a:rPr>
              <a:t>Schwarz information criteria </a:t>
            </a:r>
            <a:r>
              <a:rPr lang="en-US" sz="2100">
                <a:latin typeface="+mj-lt"/>
              </a:rPr>
              <a:t>(SIC) </a:t>
            </a:r>
            <a:endParaRPr lang="cs-CZ" sz="210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-2880181" y="1612322"/>
                <a:ext cx="8665839" cy="327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0" lvl="8" indent="-342900">
                  <a:buFont typeface="Courier New" panose="02070309020205020404" pitchFamily="49" charset="0"/>
                  <a:buChar char="o"/>
                </a:pPr>
                <a:r>
                  <a:rPr lang="cs-CZ" sz="2000">
                    <a:latin typeface="+mj-lt"/>
                  </a:rPr>
                  <a:t>Finds point of change </a:t>
                </a:r>
                <a:r>
                  <a:rPr lang="cs-CZ" sz="2000" b="1" i="1">
                    <a:latin typeface="+mj-lt"/>
                  </a:rPr>
                  <a:t>p</a:t>
                </a:r>
                <a:r>
                  <a:rPr lang="cs-CZ" sz="2000">
                    <a:latin typeface="+mj-lt"/>
                  </a:rPr>
                  <a:t> in the measured data</a:t>
                </a:r>
                <a:endParaRPr lang="cs-CZ" sz="2000" b="0" i="1">
                  <a:latin typeface="Cambria Math" panose="02040503050406030204" pitchFamily="18" charset="0"/>
                </a:endParaRPr>
              </a:p>
              <a:p>
                <a:pPr marL="4000500" lvl="8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𝑆𝐼𝐶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BR" sz="2000">
                            <a:latin typeface="+mj-lt"/>
                          </a:rPr>
                          <m:t>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20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0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000" b="0">
                  <a:latin typeface="Cambria Math" panose="02040503050406030204" pitchFamily="18" charset="0"/>
                </a:endParaRPr>
              </a:p>
              <a:p>
                <a:pPr lvl="8"/>
                <a:r>
                  <a:rPr lang="en-US" sz="2000" b="0"/>
                  <a:t>	   +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20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</m:oMath>
                </a14:m>
                <a:endParaRPr lang="en-US" sz="2000" baseline="-25000">
                  <a:latin typeface="+mj-lt"/>
                </a:endParaRPr>
              </a:p>
              <a:p>
                <a:pPr marL="4000500" lvl="8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cs-CZ" sz="2000" b="1" i="1"/>
                  <a:t>p</a:t>
                </a:r>
                <a:r>
                  <a:rPr lang="cs-CZ" sz="2400" b="1" i="1"/>
                  <a:t> </a:t>
                </a:r>
                <a:r>
                  <a:rPr lang="en-US" sz="2000"/>
                  <a:t>= argmin</a:t>
                </a:r>
                <a:r>
                  <a:rPr lang="pt-BR" sz="200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𝑆𝐼𝐶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/>
              </a:p>
              <a:p>
                <a:pPr lvl="8">
                  <a:lnSpc>
                    <a:spcPct val="150000"/>
                  </a:lnSpc>
                </a:pPr>
                <a:r>
                  <a:rPr lang="pt-BR" sz="2000"/>
                  <a:t>	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20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0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2000">
                  <a:latin typeface="+mj-lt"/>
                </a:endParaRPr>
              </a:p>
              <a:p>
                <a:pPr lvl="8"/>
                <a:br>
                  <a:rPr lang="pt-BR" sz="2000">
                    <a:latin typeface="+mj-lt"/>
                  </a:rPr>
                </a:br>
                <a:r>
                  <a:rPr lang="pt-BR" sz="200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20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BR" sz="2000">
                            <a:latin typeface="+mj-lt"/>
                          </a:rPr>
                          <m:t> </m:t>
                        </m:r>
                      </m:e>
                    </m:nary>
                  </m:oMath>
                </a14:m>
                <a:endParaRPr lang="cs-CZ" sz="2000">
                  <a:latin typeface="+mj-lt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0181" y="1612322"/>
                <a:ext cx="8665839" cy="3275897"/>
              </a:xfrm>
              <a:prstGeom prst="rect">
                <a:avLst/>
              </a:prstGeom>
              <a:blipFill>
                <a:blip r:embed="rId4"/>
                <a:stretch>
                  <a:fillRect t="-929" b="-19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04623" y="4874144"/>
                <a:ext cx="44605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points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sample</m:t>
                      </m:r>
                    </m:oMath>
                  </m:oMathPara>
                </a14:m>
                <a:endParaRPr lang="pt-BR" sz="2100">
                  <a:latin typeface="+mj-lt"/>
                </a:endParaRPr>
              </a:p>
              <a:p>
                <a:endParaRPr lang="cs-CZ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23" y="4874144"/>
                <a:ext cx="446058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043201-7E46-40CC-9071-ED4B65870351}" type="slidenum">
              <a:rPr lang="cs-CZ" smtClean="0"/>
              <a:t>9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B65497-38F4-4ADD-996E-E827075F62F3}"/>
                  </a:ext>
                </a:extLst>
              </p:cNvPr>
              <p:cNvSpPr/>
              <p:nvPr/>
            </p:nvSpPr>
            <p:spPr>
              <a:xfrm>
                <a:off x="243106" y="5706454"/>
                <a:ext cx="5197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>
                    <a:latin typeface="+mj-lt"/>
                  </a:rPr>
                  <a:t>Other methods: treshold method, CUSUM,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>
                            <a:latin typeface="+mj-lt"/>
                          </a:rPr>
                          <m:t>χ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000">
                  <a:latin typeface="+mj-lt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B65497-38F4-4ADD-996E-E827075F6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6" y="5706454"/>
                <a:ext cx="5197257" cy="461665"/>
              </a:xfrm>
              <a:prstGeom prst="rect">
                <a:avLst/>
              </a:prstGeom>
              <a:blipFill>
                <a:blip r:embed="rId6"/>
                <a:stretch>
                  <a:fillRect l="-105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6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8779</TotalTime>
  <Words>967</Words>
  <Application>Microsoft Office PowerPoint</Application>
  <PresentationFormat>Widescreen</PresentationFormat>
  <Paragraphs>157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Courier New</vt:lpstr>
      <vt:lpstr>Tahoma</vt:lpstr>
      <vt:lpstr>Times New Roman</vt:lpstr>
      <vt:lpstr>Trebuchet MS</vt:lpstr>
      <vt:lpstr>Wingdings</vt:lpstr>
      <vt:lpstr>Office Theme</vt:lpstr>
      <vt:lpstr>PowerPoint Presentation</vt:lpstr>
      <vt:lpstr>"∆t" - localization</vt:lpstr>
      <vt:lpstr>Finding shortest path  Geodesic curve</vt:lpstr>
      <vt:lpstr>Numerical solution of geodesic equations  </vt:lpstr>
      <vt:lpstr>Computing geodesics on compound surface</vt:lpstr>
      <vt:lpstr>Conditioned reparametrization of geodesic curve</vt:lpstr>
      <vt:lpstr>Localization</vt:lpstr>
      <vt:lpstr>Compass algorithm</vt:lpstr>
      <vt:lpstr>PowerPoint Presentation</vt:lpstr>
      <vt:lpstr>PowerPoint Presentation</vt:lpstr>
      <vt:lpstr>Results of the model</vt:lpstr>
      <vt:lpstr>Kernel probability density estimates in R^2</vt:lpstr>
      <vt:lpstr>Computation of the smoothing matrix H</vt:lpstr>
      <vt:lpstr>Kernel estimate in the parametric space </vt:lpstr>
      <vt:lpstr>Kernel estimate on the unrolled surface</vt:lpstr>
      <vt:lpstr>Kernel estimate on the curved surface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Lokalizace materiálových defektů založená na geodetických drahách</dc:title>
  <dc:creator>Petr Gális</dc:creator>
  <cp:lastModifiedBy>Petr Gális</cp:lastModifiedBy>
  <cp:revision>295</cp:revision>
  <dcterms:created xsi:type="dcterms:W3CDTF">2016-04-18T10:30:48Z</dcterms:created>
  <dcterms:modified xsi:type="dcterms:W3CDTF">2018-06-18T16:37:05Z</dcterms:modified>
</cp:coreProperties>
</file>